
<file path=[Content_Types].xml><?xml version="1.0" encoding="utf-8"?>
<Types xmlns="http://schemas.openxmlformats.org/package/2006/content-types">
  <Default ContentType="application/x-fontdata" Extension="fntdata"/>
  <Default ContentType="image/jpeg" Extension="jpeg"/>
  <Default ContentType="video/mp4" Extension="mp4"/>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76"/>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Lst>
  <p:sldSz cx="18288000" cy="10287000"/>
  <p:notesSz cx="6858000" cy="9144000"/>
  <p:embeddedFontLst>
    <p:embeddedFont>
      <p:font typeface="Arial Unicode Bold" charset="1" panose="020B0704020202020204"/>
      <p:regular r:id="rId72"/>
    </p:embeddedFont>
    <p:embeddedFont>
      <p:font typeface="Arial Unicode" charset="1" panose="020B0604020202020204"/>
      <p:regular r:id="rId73"/>
    </p:embeddedFont>
    <p:embeddedFont>
      <p:font typeface="Canva Sans" charset="1" panose="020B0503030501040103"/>
      <p:regular r:id="rId74"/>
    </p:embeddedFont>
    <p:embeddedFont>
      <p:font typeface="Inter" charset="1" panose="020B0502030000000004"/>
      <p:regular r:id="rId75"/>
    </p:embeddedFont>
    <p:embeddedFont>
      <p:font typeface="Calistoga" charset="1" panose="00000500000000000000"/>
      <p:regular r:id="rId79"/>
    </p:embeddedFont>
    <p:embeddedFont>
      <p:font typeface="Canva Sans Italics" charset="1" panose="020B0503030501040103"/>
      <p:regular r:id="rId81"/>
    </p:embeddedFont>
    <p:embeddedFont>
      <p:font typeface="Inter Bold" charset="1" panose="020B0802030000000004"/>
      <p:regular r:id="rId90"/>
    </p:embeddedFont>
    <p:embeddedFont>
      <p:font typeface="Inter Italics" charset="1" panose="020B0502030000000004"/>
      <p:regular r:id="rId92"/>
    </p:embeddedFont>
    <p:embeddedFont>
      <p:font typeface="Lexend Deca" charset="1" panose="00000000000000000000"/>
      <p:regular r:id="rId96"/>
    </p:embeddedFont>
    <p:embeddedFont>
      <p:font typeface="Inter Bold Italics" charset="1" panose="020B0802030000000004"/>
      <p:regular r:id="rId98"/>
    </p:embeddedFont>
    <p:embeddedFont>
      <p:font typeface="Arimo" charset="1" panose="020B0604020202020204"/>
      <p:regular r:id="rId100"/>
    </p:embeddedFont>
    <p:embeddedFont>
      <p:font typeface="Canva Sans Bold" charset="1" panose="020B0803030501040103"/>
      <p:regular r:id="rId10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00" Target="fonts/font100.fntdata" Type="http://schemas.openxmlformats.org/officeDocument/2006/relationships/font"/><Relationship Id="rId101" Target="fonts/font101.fntdata" Type="http://schemas.openxmlformats.org/officeDocument/2006/relationships/font"/><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slides/slide46.xml" Type="http://schemas.openxmlformats.org/officeDocument/2006/relationships/slide"/><Relationship Id="rId52" Target="slides/slide47.xml" Type="http://schemas.openxmlformats.org/officeDocument/2006/relationships/slide"/><Relationship Id="rId53" Target="slides/slide48.xml" Type="http://schemas.openxmlformats.org/officeDocument/2006/relationships/slide"/><Relationship Id="rId54" Target="slides/slide49.xml" Type="http://schemas.openxmlformats.org/officeDocument/2006/relationships/slide"/><Relationship Id="rId55" Target="slides/slide50.xml" Type="http://schemas.openxmlformats.org/officeDocument/2006/relationships/slide"/><Relationship Id="rId56" Target="slides/slide51.xml" Type="http://schemas.openxmlformats.org/officeDocument/2006/relationships/slide"/><Relationship Id="rId57" Target="slides/slide52.xml" Type="http://schemas.openxmlformats.org/officeDocument/2006/relationships/slide"/><Relationship Id="rId58" Target="slides/slide53.xml" Type="http://schemas.openxmlformats.org/officeDocument/2006/relationships/slide"/><Relationship Id="rId59" Target="slides/slide54.xml" Type="http://schemas.openxmlformats.org/officeDocument/2006/relationships/slide"/><Relationship Id="rId6" Target="slides/slide1.xml" Type="http://schemas.openxmlformats.org/officeDocument/2006/relationships/slide"/><Relationship Id="rId60" Target="slides/slide55.xml" Type="http://schemas.openxmlformats.org/officeDocument/2006/relationships/slide"/><Relationship Id="rId61" Target="slides/slide56.xml" Type="http://schemas.openxmlformats.org/officeDocument/2006/relationships/slide"/><Relationship Id="rId62" Target="slides/slide57.xml" Type="http://schemas.openxmlformats.org/officeDocument/2006/relationships/slide"/><Relationship Id="rId63" Target="slides/slide58.xml" Type="http://schemas.openxmlformats.org/officeDocument/2006/relationships/slide"/><Relationship Id="rId64" Target="slides/slide59.xml" Type="http://schemas.openxmlformats.org/officeDocument/2006/relationships/slide"/><Relationship Id="rId65" Target="slides/slide60.xml" Type="http://schemas.openxmlformats.org/officeDocument/2006/relationships/slide"/><Relationship Id="rId66" Target="slides/slide61.xml" Type="http://schemas.openxmlformats.org/officeDocument/2006/relationships/slide"/><Relationship Id="rId67" Target="slides/slide62.xml" Type="http://schemas.openxmlformats.org/officeDocument/2006/relationships/slide"/><Relationship Id="rId68" Target="slides/slide63.xml" Type="http://schemas.openxmlformats.org/officeDocument/2006/relationships/slide"/><Relationship Id="rId69" Target="slides/slide64.xml" Type="http://schemas.openxmlformats.org/officeDocument/2006/relationships/slide"/><Relationship Id="rId7" Target="slides/slide2.xml" Type="http://schemas.openxmlformats.org/officeDocument/2006/relationships/slide"/><Relationship Id="rId70" Target="slides/slide65.xml" Type="http://schemas.openxmlformats.org/officeDocument/2006/relationships/slide"/><Relationship Id="rId71" Target="slides/slide66.xml" Type="http://schemas.openxmlformats.org/officeDocument/2006/relationships/slide"/><Relationship Id="rId72" Target="fonts/font72.fntdata" Type="http://schemas.openxmlformats.org/officeDocument/2006/relationships/font"/><Relationship Id="rId73" Target="fonts/font73.fntdata" Type="http://schemas.openxmlformats.org/officeDocument/2006/relationships/font"/><Relationship Id="rId74" Target="fonts/font74.fntdata" Type="http://schemas.openxmlformats.org/officeDocument/2006/relationships/font"/><Relationship Id="rId75" Target="fonts/font75.fntdata" Type="http://schemas.openxmlformats.org/officeDocument/2006/relationships/font"/><Relationship Id="rId76" Target="notesMasters/notesMaster1.xml" Type="http://schemas.openxmlformats.org/officeDocument/2006/relationships/notesMaster"/><Relationship Id="rId77" Target="theme/theme2.xml" Type="http://schemas.openxmlformats.org/officeDocument/2006/relationships/theme"/><Relationship Id="rId78" Target="notesSlides/notesSlide1.xml" Type="http://schemas.openxmlformats.org/officeDocument/2006/relationships/notesSlide"/><Relationship Id="rId79" Target="fonts/font79.fntdata" Type="http://schemas.openxmlformats.org/officeDocument/2006/relationships/font"/><Relationship Id="rId8" Target="slides/slide3.xml" Type="http://schemas.openxmlformats.org/officeDocument/2006/relationships/slide"/><Relationship Id="rId80" Target="notesSlides/notesSlide2.xml" Type="http://schemas.openxmlformats.org/officeDocument/2006/relationships/notesSlide"/><Relationship Id="rId81" Target="fonts/font81.fntdata" Type="http://schemas.openxmlformats.org/officeDocument/2006/relationships/font"/><Relationship Id="rId82" Target="notesSlides/notesSlide3.xml" Type="http://schemas.openxmlformats.org/officeDocument/2006/relationships/notesSlide"/><Relationship Id="rId83" Target="notesSlides/notesSlide4.xml" Type="http://schemas.openxmlformats.org/officeDocument/2006/relationships/notesSlide"/><Relationship Id="rId84" Target="notesSlides/notesSlide5.xml" Type="http://schemas.openxmlformats.org/officeDocument/2006/relationships/notesSlide"/><Relationship Id="rId85" Target="notesSlides/notesSlide6.xml" Type="http://schemas.openxmlformats.org/officeDocument/2006/relationships/notesSlide"/><Relationship Id="rId86" Target="notesSlides/notesSlide7.xml" Type="http://schemas.openxmlformats.org/officeDocument/2006/relationships/notesSlide"/><Relationship Id="rId87" Target="notesSlides/notesSlide8.xml" Type="http://schemas.openxmlformats.org/officeDocument/2006/relationships/notesSlide"/><Relationship Id="rId88" Target="notesSlides/notesSlide9.xml" Type="http://schemas.openxmlformats.org/officeDocument/2006/relationships/notesSlide"/><Relationship Id="rId89" Target="notesSlides/notesSlide10.xml" Type="http://schemas.openxmlformats.org/officeDocument/2006/relationships/notesSlide"/><Relationship Id="rId9" Target="slides/slide4.xml" Type="http://schemas.openxmlformats.org/officeDocument/2006/relationships/slide"/><Relationship Id="rId90" Target="fonts/font90.fntdata" Type="http://schemas.openxmlformats.org/officeDocument/2006/relationships/font"/><Relationship Id="rId91" Target="notesSlides/notesSlide11.xml" Type="http://schemas.openxmlformats.org/officeDocument/2006/relationships/notesSlide"/><Relationship Id="rId92" Target="fonts/font92.fntdata" Type="http://schemas.openxmlformats.org/officeDocument/2006/relationships/font"/><Relationship Id="rId93" Target="notesSlides/notesSlide12.xml" Type="http://schemas.openxmlformats.org/officeDocument/2006/relationships/notesSlide"/><Relationship Id="rId94" Target="notesSlides/notesSlide13.xml" Type="http://schemas.openxmlformats.org/officeDocument/2006/relationships/notesSlide"/><Relationship Id="rId95" Target="notesSlides/notesSlide14.xml" Type="http://schemas.openxmlformats.org/officeDocument/2006/relationships/notesSlide"/><Relationship Id="rId96" Target="fonts/font96.fntdata" Type="http://schemas.openxmlformats.org/officeDocument/2006/relationships/font"/><Relationship Id="rId97" Target="notesSlides/notesSlide15.xml" Type="http://schemas.openxmlformats.org/officeDocument/2006/relationships/notesSlide"/><Relationship Id="rId98" Target="fonts/font98.fntdata" Type="http://schemas.openxmlformats.org/officeDocument/2006/relationships/font"/><Relationship Id="rId99" Target="notesSlides/notesSlide16.xml" Type="http://schemas.openxmlformats.org/officeDocument/2006/relationships/note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1.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5.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Jeg vil bede jer tage et stykke papir. </a:t>
            </a:r>
          </a:p>
          <a:p>
            <a:r>
              <a:rPr lang="en-US"/>
              <a:t/>
            </a:r>
          </a:p>
          <a:p>
            <a:r>
              <a:rPr lang="en-US"/>
              <a:t>I skal skrive 3 fokuspunkter ned. </a:t>
            </a:r>
          </a:p>
          <a:p>
            <a:r>
              <a:rPr lang="en-US"/>
              <a:t/>
            </a:r>
          </a:p>
          <a:p>
            <a:r>
              <a:rPr lang="en-US"/>
              <a:t>Så I kan sortere i vanviddet.</a:t>
            </a:r>
          </a:p>
          <a:p>
            <a:r>
              <a:rPr lang="en-US"/>
              <a:t/>
            </a:r>
          </a:p>
          <a:p>
            <a:r>
              <a:rPr lang="en-US"/>
              <a:t>1. Skriv et værktøj ned, som I skal afprøve.</a:t>
            </a:r>
          </a:p>
          <a:p>
            <a:r>
              <a:rPr lang="en-US"/>
              <a:t/>
            </a:r>
          </a:p>
          <a:p>
            <a:r>
              <a:rPr lang="en-US"/>
              <a:t>2. Skriv et eksperiment ned, som I vil afprøve.</a:t>
            </a:r>
          </a:p>
          <a:p>
            <a:r>
              <a:rPr lang="en-US"/>
              <a:t/>
            </a:r>
          </a:p>
          <a:p>
            <a:r>
              <a:rPr lang="en-US"/>
              <a:t>3.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NotebookLM - studieværktøj</a:t>
            </a:r>
          </a:p>
          <a:p>
            <a:r>
              <a:rPr lang="en-US"/>
              <a:t>Sudowrite - skriveværktøj</a:t>
            </a:r>
          </a:p>
          <a:p>
            <a:r>
              <a:rPr lang="en-US"/>
              <a:t>Lovable - softwareværktøk</a:t>
            </a:r>
          </a:p>
          <a:p>
            <a:r>
              <a:rPr lang="en-US"/>
              <a:t>Perplexity - websearchværktøj</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Giv dem tre begreber eller lignende, som aldrig har mødt.</a:t>
            </a:r>
          </a:p>
          <a:p>
            <a:r>
              <a:rPr lang="en-US"/>
              <a:t>Det kan være at give dem en opgave på A-niveau.</a:t>
            </a:r>
          </a:p>
          <a:p>
            <a:r>
              <a:rPr lang="en-US"/>
              <a:t>De skal så bruge chatbotten til at “løfte deres eget niveau”. Er det muligt?</a:t>
            </a:r>
          </a:p>
          <a:p>
            <a:r>
              <a:rPr lang="en-US"/>
              <a:t/>
            </a:r>
          </a:p>
          <a:p>
            <a:r>
              <a:rPr lang="en-US"/>
              <a:t>Det er ideen om, at man ved hjælp af en chatbot (den nye videnspraksis) kan løfte sit niveau. Eller i hvert fald gøre noget der ikke før var muligt. At den læringsti. Fx i form af kendskab til et nye sprog (programmeringssprog) var en forudsætning - en videnspraksis som man skulle træne ved at læse og kode på lavere niveau over mange år - for at at kunne programmere mere sofistikerede programmer. Vi kender det allerede fra byg-selv-modul-hjemmesiderne.</a:t>
            </a:r>
          </a:p>
          <a:p>
            <a:r>
              <a:rPr lang="en-US"/>
              <a:t/>
            </a:r>
          </a:p>
          <a:p>
            <a:r>
              <a:rPr lang="en-US"/>
              <a:t>En hybrid hjerne - der kan forlænge vores handlemuligheder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Det handler om det gode prompt herfra og det meningsfulde partnerskab. I kan frit skifte mellem AI-værktøjerne. Man kan hurtigt flytte sine prompts.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REVISION/REDAKTØR:</a:t>
            </a:r>
          </a:p>
          <a:p>
            <a:r>
              <a:rPr lang="en-US"/>
              <a:t>Vil eleven fx lave revision, hvor eleven har som mål at vurdere og kvalificere en tekst, kan eleven benytte sig af en chatbot i egenskab af en kunstig redaktør, der fx kan foreslå forbedringer og skabe struktur. </a:t>
            </a:r>
          </a:p>
          <a:p>
            <a:r>
              <a:rPr lang="en-US"/>
              <a:t>Som partner for elevernes arbejde med revision foreslår vi rollen som redaktør, der kan komme med forslag til, hvordan eleverne kan forbedre formuleringer eller skabe bedre struktur fx i en aflevering. </a:t>
            </a:r>
          </a:p>
          <a:p>
            <a:r>
              <a:rPr lang="en-US"/>
              <a:t/>
            </a:r>
          </a:p>
          <a:p>
            <a:r>
              <a:rPr lang="en-US"/>
              <a:t>UDARBEJDELSE/EKSPERT:</a:t>
            </a:r>
          </a:p>
          <a:p>
            <a:r>
              <a:rPr lang="en-US"/>
              <a:t>Som partner til elevernes udarbejdelse foreslår vi generative AI-værktøjer i rollen som en ekspert, der kan vise eksempler på, hvordan man kan besvare eller løse opgaver. </a:t>
            </a:r>
          </a:p>
          <a:p>
            <a:r>
              <a:rPr lang="en-US"/>
              <a:t/>
            </a:r>
          </a:p>
          <a:p>
            <a:r>
              <a:rPr lang="en-US"/>
              <a:t>UDGANGSPUNKT ER ARBEJDSMETODER</a:t>
            </a:r>
          </a:p>
          <a:p>
            <a:r>
              <a:rPr lang="en-US"/>
              <a:t>Anbefalingen til lærere og</a:t>
            </a:r>
          </a:p>
          <a:p>
            <a:r>
              <a:rPr lang="en-US"/>
              <a:t>skoler vil være at arbejde med prompting inden for rammerne af specifikke arbejdsmetoder</a:t>
            </a:r>
          </a:p>
          <a:p>
            <a:r>
              <a:rPr lang="en-US"/>
              <a:t>snarere end at arbejde med almene og generiske promptingkompetencer for at interagere med</a:t>
            </a:r>
          </a:p>
          <a:p>
            <a:r>
              <a:rPr lang="en-US"/>
              <a:t>chatbots.</a:t>
            </a:r>
          </a:p>
          <a:p>
            <a:r>
              <a:rPr lang="en-US"/>
              <a:t/>
            </a:r>
          </a:p>
          <a:p>
            <a:r>
              <a:rPr lang="en-US"/>
              <a:t>FORBEREDELSE/STUDIEKAMMERAT</a:t>
            </a:r>
          </a:p>
          <a:p>
            <a:r>
              <a:rPr lang="en-US"/>
              <a:t>Som partner til forberedelse foreslår vi rollen som studiekammerat, der hjælper eleven med at kunne følge med fx ved at give kortfattede beskrivelser eller svar på emner, eleven skal arbejde med. </a:t>
            </a:r>
          </a:p>
          <a:p>
            <a:r>
              <a:rPr lang="en-US"/>
              <a:t/>
            </a:r>
          </a:p>
          <a:p>
            <a:r>
              <a:rPr lang="en-US"/>
              <a:t>INSPIRATION/SPARRINGSPARTNER</a:t>
            </a:r>
          </a:p>
          <a:p>
            <a:r>
              <a:rPr lang="en-US"/>
              <a:t>Som elevernes partner til at få inspiration foreslår vi rollen som sparringspartner, der kan foreslå idéer og udbrede perspektiver og temaer for eleven. </a:t>
            </a:r>
          </a:p>
          <a:p>
            <a:r>
              <a:rPr lang="en-US"/>
              <a:t/>
            </a:r>
          </a:p>
          <a:p>
            <a:r>
              <a:rPr lang="en-US"/>
              <a:t>FEEDBACK/TUTOR</a:t>
            </a:r>
          </a:p>
          <a:p>
            <a:r>
              <a:rPr lang="en-US"/>
              <a:t>Som partner til at modtage feedback er vores forslag at anvende AI-værktøjer i rollen som tutor, der retter elevernes fejl og uddyber, hvad de er på spil. </a:t>
            </a:r>
          </a:p>
          <a:p>
            <a:r>
              <a:rPr lang="en-US"/>
              <a:t/>
            </a:r>
          </a:p>
          <a:p>
            <a:r>
              <a:rPr lang="en-US"/>
              <a:t>FORKLARING/HJÆLPELÆRER</a:t>
            </a:r>
          </a:p>
          <a:p>
            <a:r>
              <a:rPr lang="en-US"/>
              <a:t>Endelig foreslår vi, at elever, der søger forklaringer, kan indgå i partnerskab med AI-værktøjer i rollen som hjælpelærer, der kan give beskrivelser af begreber, skabe overblik over emneområder, og som kan fortælle, hvordan eleven kan løse eller gribe en opgave an (s. 22-23).</a:t>
            </a:r>
          </a:p>
          <a:p>
            <a:r>
              <a:rPr lang="en-US"/>
              <a:t/>
            </a:r>
          </a:p>
          <a:p>
            <a:r>
              <a:rPr lang="en-US"/>
              <a:t>TIL EFTERTANKE</a:t>
            </a:r>
          </a:p>
          <a:p>
            <a:r>
              <a:rPr lang="en-US"/>
              <a:t>Problemet med mine kortsæt er jo netop, at de ikke er entydige kategorier, men handler om hvordan man bruge dem. Derfor skal de som arbejdsmetoder udspændes mellem "potentiale og faldgrube". Der er simpelthen ikke noget endegyldigt svar, men mere tale om "kendetegn". </a:t>
            </a:r>
          </a:p>
          <a:p>
            <a:r>
              <a:rPr lang="en-US"/>
              <a:t/>
            </a:r>
          </a:p>
          <a:p>
            <a:r>
              <a:rPr lang="en-US"/>
              <a:t>TIL EFTERTANKE</a:t>
            </a:r>
          </a:p>
          <a:p>
            <a:r>
              <a:rPr lang="en-US"/>
              <a:t>De er skabt i en gymnasial skole, der minder om universitetet. Læringsmåls og resultatstyret efter fuldstændigt udlagte videns- og færdighedsmål. </a:t>
            </a:r>
          </a:p>
          <a:p>
            <a:r>
              <a:rPr lang="en-US"/>
              <a:t/>
            </a:r>
          </a:p>
          <a:p>
            <a:r>
              <a:rPr lang="en-US"/>
              <a:t>TIL EFTERTANKE</a:t>
            </a:r>
          </a:p>
          <a:p>
            <a:r>
              <a:rPr lang="en-US"/>
              <a:t>Men det er jo en videnspraksis, som nok kun knytter sig til den gratis version af ChatGPT. Det skaber jo store begrænsninger i hvad der faktisk er muligt, at bruge "hybridhjernen" til.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Forbered undervisningen med "didaktiske designs", hvor AI er inkulderet.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Forbered undervisningen med "didaktiske designs", hvor AI er inkulderet. </a:t>
            </a:r>
          </a:p>
          <a:p>
            <a:r>
              <a:rPr lang="en-US"/>
              <a:t/>
            </a:r>
          </a:p>
          <a:p>
            <a:r>
              <a:rPr lang="en-US"/>
              <a:t>Eleven skal kunne lave</a:t>
            </a:r>
          </a:p>
          <a:p>
            <a:r>
              <a:rPr lang="en-US"/>
              <a:t/>
            </a:r>
          </a:p>
          <a:p>
            <a:r>
              <a:rPr lang="en-US"/>
              <a:t>1. Skriveplaner/skriveordre</a:t>
            </a:r>
          </a:p>
          <a:p>
            <a:r>
              <a:rPr lang="en-US"/>
              <a:t>Chef for kvalitet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Du har et tema, som du skal i gang med. </a:t>
            </a:r>
          </a:p>
          <a:p>
            <a:r>
              <a:rPr lang="en-US"/>
              <a:t/>
            </a:r>
          </a:p>
          <a:p>
            <a:r>
              <a:rPr lang="en-US"/>
              <a:t>Du vil jamme en form for forforståelsesopgave, som fx er legende, dramatisk og orienteret mod at fællesskabet skal være sammen om noget.</a:t>
            </a:r>
          </a:p>
          <a:p>
            <a:r>
              <a:rPr lang="en-US"/>
              <a:t/>
            </a:r>
          </a:p>
          <a:p>
            <a:r>
              <a:rPr lang="en-US"/>
              <a:t>Ide: prompt med nogle typiske dramatisk øvelser. Lad chatbotten tænke “matematiske tema” ind i øvelsens form.</a:t>
            </a:r>
          </a:p>
          <a:p>
            <a:r>
              <a:rPr lang="en-US"/>
              <a:t/>
            </a:r>
          </a:p>
          <a:p>
            <a:r>
              <a:rPr lang="en-US"/>
              <a:t>Promptingstrategi</a:t>
            </a:r>
          </a:p>
          <a:p>
            <a:r>
              <a:rPr lang="en-US"/>
              <a:t>Klassisk idegenerering: Find det fælles mellem to forskellige ting (konvergent). Du skaber mødet.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(tilgås via interface ) - proprietær software/open software</a:t>
            </a:r>
          </a:p>
          <a:p>
            <a:r>
              <a:rPr lang="en-US"/>
              <a:t/>
            </a:r>
          </a:p>
          <a:p>
            <a:r>
              <a:rPr lang="en-US"/>
              <a:t>De er mest kendt for tekst-til-tekst. Men i dag er der fleste platform en samling af værktøjer.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Fælles</a:t>
            </a:r>
          </a:p>
          <a:p>
            <a:r>
              <a:rPr lang="en-US"/>
              <a:t/>
            </a:r>
          </a:p>
          <a:p>
            <a:r>
              <a:rPr lang="en-US"/>
              <a:t>Tilgås via interface</a:t>
            </a:r>
          </a:p>
          <a:p>
            <a:r>
              <a:rPr lang="en-US"/>
              <a:t/>
            </a:r>
          </a:p>
          <a:p>
            <a:r>
              <a:rPr lang="en-US"/>
              <a:t>Har gratis og betalt version (lægger mellem 120-150 kr.)</a:t>
            </a:r>
          </a:p>
          <a:p>
            <a:r>
              <a:rPr lang="en-US"/>
              <a:t/>
            </a:r>
          </a:p>
          <a:p>
            <a:r>
              <a:rPr lang="en-US"/>
              <a:t>Har altid chatfelt - med adgang til værktøjer</a:t>
            </a:r>
          </a:p>
          <a:p>
            <a:r>
              <a:rPr lang="en-US"/>
              <a:t/>
            </a:r>
          </a:p>
          <a:p>
            <a:r>
              <a:rPr lang="en-US"/>
              <a:t>Har altid sidebjælke med historik og alternative chatfunktioner. </a:t>
            </a:r>
          </a:p>
          <a:p>
            <a:r>
              <a:rPr lang="en-US"/>
              <a:t/>
            </a:r>
          </a:p>
          <a:p>
            <a:r>
              <a:rPr lang="en-US"/>
              <a:t>Har varieret grad mulighed for personlige indstillinger og udvidelser, fx en GPT-store.</a:t>
            </a:r>
          </a:p>
          <a:p>
            <a:r>
              <a:rPr lang="en-US"/>
              <a:t/>
            </a:r>
          </a:p>
          <a:p>
            <a:r>
              <a:rPr lang="en-US"/>
              <a:t>En pointe.</a:t>
            </a:r>
          </a:p>
          <a:p>
            <a:r>
              <a:rPr lang="en-US"/>
              <a:t/>
            </a:r>
          </a:p>
          <a:p>
            <a:r>
              <a:rPr lang="en-US"/>
              <a:t>Man kan skifte så let som ingenting mellem modellerne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De store AI-platforme er i dag multimodale. </a:t>
            </a:r>
          </a:p>
          <a:p>
            <a:r>
              <a:rPr lang="en-US"/>
              <a:t/>
            </a:r>
          </a:p>
          <a:p>
            <a:r>
              <a:rPr lang="en-US"/>
              <a:t>Fælles</a:t>
            </a:r>
          </a:p>
          <a:p>
            <a:r>
              <a:rPr lang="en-US"/>
              <a:t/>
            </a:r>
          </a:p>
          <a:p>
            <a:r>
              <a:rPr lang="en-US"/>
              <a:t>Tilgås via interface</a:t>
            </a:r>
          </a:p>
          <a:p>
            <a:r>
              <a:rPr lang="en-US"/>
              <a:t/>
            </a:r>
          </a:p>
          <a:p>
            <a:r>
              <a:rPr lang="en-US"/>
              <a:t>Har gratis og betalt version (lægger mellem 120-150 kr.)</a:t>
            </a:r>
          </a:p>
          <a:p>
            <a:r>
              <a:rPr lang="en-US"/>
              <a:t/>
            </a:r>
          </a:p>
          <a:p>
            <a:r>
              <a:rPr lang="en-US"/>
              <a:t>Har altid chatfelt - med adgang til værktøjer</a:t>
            </a:r>
          </a:p>
          <a:p>
            <a:r>
              <a:rPr lang="en-US"/>
              <a:t/>
            </a:r>
          </a:p>
          <a:p>
            <a:r>
              <a:rPr lang="en-US"/>
              <a:t>Har altid sidebjælke med historik og alternative chatfunktioner. </a:t>
            </a:r>
          </a:p>
          <a:p>
            <a:r>
              <a:rPr lang="en-US"/>
              <a:t/>
            </a:r>
          </a:p>
          <a:p>
            <a:r>
              <a:rPr lang="en-US"/>
              <a:t>Har varieret grad mulighed for personlige indstillinger og udvidelser, fx en GPT-store.</a:t>
            </a:r>
          </a:p>
          <a:p>
            <a:r>
              <a:rPr lang="en-US"/>
              <a:t/>
            </a:r>
          </a:p>
          <a:p>
            <a:r>
              <a:rPr lang="en-US"/>
              <a:t>En pointe.</a:t>
            </a:r>
          </a:p>
          <a:p>
            <a:r>
              <a:rPr lang="en-US"/>
              <a:t/>
            </a:r>
          </a:p>
          <a:p>
            <a:r>
              <a:rPr lang="en-US"/>
              <a:t>Man kan skifte så let som ingenting mellem modellerne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(tilgås via interface ) - proprietær software/open software</a:t>
            </a:r>
          </a:p>
          <a:p>
            <a:r>
              <a:rPr lang="en-US"/>
              <a:t/>
            </a:r>
          </a:p>
          <a:p>
            <a:r>
              <a:rPr lang="en-US"/>
              <a:t>De er mest kendt for tekst-til-tekst. Men i dag er der fleste platform en samling af værktøjer.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Prompting = tilpasset givne modalitet</a:t>
            </a:r>
          </a:p>
          <a:p>
            <a:r>
              <a:rPr lang="en-US"/>
              <a:t/>
            </a:r>
          </a:p>
          <a:p>
            <a:r>
              <a:rPr lang="en-US"/>
              <a:t>Hele interface er bygget op omkring den givne modalitet.</a:t>
            </a:r>
          </a:p>
          <a:p>
            <a:r>
              <a:rPr lang="en-US"/>
              <a:t/>
            </a:r>
          </a:p>
          <a:p>
            <a:r>
              <a:rPr lang="en-US"/>
              <a:t>Fx har Midjourney et billedbibliotek og en billed-editor.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Pointen er at man arbejde videre i den pågældende software. </a:t>
            </a:r>
          </a:p>
          <a:p>
            <a:r>
              <a:rPr lang="en-US"/>
              <a:t/>
            </a:r>
          </a:p>
          <a:p>
            <a:r>
              <a:rPr lang="en-US"/>
              <a:t>Og at AI er integreret og alene arbejder med opgave, som er givet med den enkelte software.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Teacherspace</a:t>
            </a:r>
          </a:p>
          <a:p>
            <a:r>
              <a:rPr lang="en-US"/>
              <a:t>Miira</a:t>
            </a:r>
          </a:p>
          <a:p>
            <a:r>
              <a:rPr lang="en-US"/>
              <a:t>Padlet TA</a:t>
            </a:r>
          </a:p>
          <a:p>
            <a:r>
              <a:rPr lang="en-US"/>
              <a:t>Magic School</a:t>
            </a:r>
          </a:p>
          <a:p>
            <a:r>
              <a:rPr lang="en-US"/>
              <a:t/>
            </a:r>
          </a:p>
          <a:p>
            <a:r>
              <a:rPr lang="en-US"/>
              <a:t>Fra nul til 100</a:t>
            </a:r>
          </a:p>
          <a:p>
            <a:r>
              <a:rPr lang="en-US"/>
              <a:t/>
            </a:r>
          </a:p>
          <a:p>
            <a:r>
              <a:rPr lang="en-US"/>
              <a:t>Meningen at læreren med et tryk på en knap eller lille justering får noget relevant - da det er sat op til læreren.</a:t>
            </a:r>
          </a:p>
          <a:p>
            <a:r>
              <a:rPr lang="en-US"/>
              <a:t/>
            </a:r>
          </a:p>
          <a:p>
            <a:r>
              <a:rPr lang="en-US"/>
              <a:t>Level 1 - API (promptskabeloner)</a:t>
            </a:r>
          </a:p>
          <a:p>
            <a:r>
              <a:rPr lang="en-US"/>
              <a:t/>
            </a:r>
          </a:p>
          <a:p>
            <a:r>
              <a:rPr lang="en-US"/>
              <a:t>Man har så "promptskabelonen", der giver skriveordren/læreropgaven videre til chatbotten, så den kan løse en del af den opgave, som man selv står overfor. </a:t>
            </a:r>
          </a:p>
          <a:p>
            <a:r>
              <a:rPr lang="en-US"/>
              <a:t/>
            </a:r>
          </a:p>
          <a:p>
            <a:r>
              <a:rPr lang="en-US"/>
              <a:t>Level 2 - Kobles med RAG.</a:t>
            </a:r>
          </a:p>
          <a:p>
            <a:r>
              <a:rPr lang="en-US"/>
              <a:t>Så den "data" man tilgår er validereret og kvalificeret. </a:t>
            </a:r>
          </a:p>
          <a:p>
            <a:r>
              <a:rPr lang="en-US"/>
              <a:t/>
            </a:r>
          </a:p>
          <a:p>
            <a:r>
              <a:rPr lang="en-US"/>
              <a:t>Level 3 - Mindre sprogmodeller trænes på den specifikke opgaveløsning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SkoleGPT</a:t>
            </a:r>
          </a:p>
          <a:p>
            <a:r>
              <a:rPr lang="en-US"/>
              <a:t>Skolebot</a:t>
            </a:r>
          </a:p>
          <a:p>
            <a:r>
              <a:rPr lang="en-US"/>
              <a:t>Skrivsikkert</a:t>
            </a:r>
          </a:p>
          <a:p>
            <a:r>
              <a:rPr lang="en-US"/>
              <a:t>Alice.tech</a:t>
            </a:r>
          </a:p>
          <a:p>
            <a:r>
              <a:rPr lang="en-US"/>
              <a:t>Systime (Bogbotten+AI-interaktiviteter)</a:t>
            </a:r>
          </a:p>
          <a:p>
            <a:r>
              <a:rPr lang="en-US"/>
              <a:t/>
            </a:r>
          </a:p>
          <a:p>
            <a:r>
              <a:rPr lang="en-US"/>
              <a:t>I det elevtilpasset, kan det både handle om GDPR og selve UX og selve promptskabeloner eller lignende.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1.svg" Type="http://schemas.openxmlformats.org/officeDocument/2006/relationships/image"/><Relationship Id="rId11" Target="../media/image72.png" Type="http://schemas.openxmlformats.org/officeDocument/2006/relationships/image"/><Relationship Id="rId12" Target="../media/image73.png" Type="http://schemas.openxmlformats.org/officeDocument/2006/relationships/image"/><Relationship Id="rId13" Target="../media/image74.png" Type="http://schemas.openxmlformats.org/officeDocument/2006/relationships/image"/><Relationship Id="rId14" Target="../media/image75.png" Type="http://schemas.openxmlformats.org/officeDocument/2006/relationships/image"/><Relationship Id="rId15" Target="../media/image76.svg" Type="http://schemas.openxmlformats.org/officeDocument/2006/relationships/image"/><Relationship Id="rId16" Target="../media/image77.png" Type="http://schemas.openxmlformats.org/officeDocument/2006/relationships/image"/><Relationship Id="rId2" Target="../notesSlides/notesSlide5.xml" Type="http://schemas.openxmlformats.org/officeDocument/2006/relationships/notesSlide"/><Relationship Id="rId3" Target="../media/image23.png" Type="http://schemas.openxmlformats.org/officeDocument/2006/relationships/image"/><Relationship Id="rId4" Target="../media/image24.svg" Type="http://schemas.openxmlformats.org/officeDocument/2006/relationships/image"/><Relationship Id="rId5" Target="../media/image66.png" Type="http://schemas.openxmlformats.org/officeDocument/2006/relationships/image"/><Relationship Id="rId6" Target="../media/image67.svg" Type="http://schemas.openxmlformats.org/officeDocument/2006/relationships/image"/><Relationship Id="rId7" Target="../media/image68.png" Type="http://schemas.openxmlformats.org/officeDocument/2006/relationships/image"/><Relationship Id="rId8" Target="../media/image69.svg" Type="http://schemas.openxmlformats.org/officeDocument/2006/relationships/image"/><Relationship Id="rId9" Target="../media/image70.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78.png" Type="http://schemas.openxmlformats.org/officeDocument/2006/relationships/image"/><Relationship Id="rId4" Target="../media/image79.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media/image24.svg" Type="http://schemas.openxmlformats.org/officeDocument/2006/relationships/image"/><Relationship Id="rId4" Target="../media/image80.png" Type="http://schemas.openxmlformats.org/officeDocument/2006/relationships/image"/><Relationship Id="rId5" Target="../media/image81.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23.png" Type="http://schemas.openxmlformats.org/officeDocument/2006/relationships/image"/><Relationship Id="rId4" Target="../media/image24.svg" Type="http://schemas.openxmlformats.org/officeDocument/2006/relationships/image"/><Relationship Id="rId5" Target="../media/image82.png" Type="http://schemas.openxmlformats.org/officeDocument/2006/relationships/image"/><Relationship Id="rId6" Target="../media/image83.png" Type="http://schemas.openxmlformats.org/officeDocument/2006/relationships/image"/><Relationship Id="rId7" Target="../media/image84.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5.png" Type="http://schemas.openxmlformats.org/officeDocument/2006/relationships/image"/><Relationship Id="rId3" Target="../media/image86.png" Type="http://schemas.openxmlformats.org/officeDocument/2006/relationships/image"/><Relationship Id="rId4" Target="../media/image87.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8.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media/image24.svg" Type="http://schemas.openxmlformats.org/officeDocument/2006/relationships/image"/><Relationship Id="rId4" Target="../media/image89.png" Type="http://schemas.openxmlformats.org/officeDocument/2006/relationships/image"/><Relationship Id="rId5" Target="../media/image90.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23.png" Type="http://schemas.openxmlformats.org/officeDocument/2006/relationships/image"/><Relationship Id="rId4" Target="../media/image24.svg" Type="http://schemas.openxmlformats.org/officeDocument/2006/relationships/image"/><Relationship Id="rId5" Target="../media/image91.png" Type="http://schemas.openxmlformats.org/officeDocument/2006/relationships/image"/><Relationship Id="rId6" Target="../media/image92.png" Type="http://schemas.openxmlformats.org/officeDocument/2006/relationships/image"/><Relationship Id="rId7" Target="../media/image93.png" Type="http://schemas.openxmlformats.org/officeDocument/2006/relationships/image"/><Relationship Id="rId8" Target="../media/image94.png" Type="http://schemas.openxmlformats.org/officeDocument/2006/relationships/image"/><Relationship Id="rId9" Target="../media/image95.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6.png" Type="http://schemas.openxmlformats.org/officeDocument/2006/relationships/image"/><Relationship Id="rId3" Target="../media/image97.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8.png" Type="http://schemas.openxmlformats.org/officeDocument/2006/relationships/image"/><Relationship Id="rId3" Target="../media/image99.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png" Type="http://schemas.openxmlformats.org/officeDocument/2006/relationships/image"/><Relationship Id="rId11" Target="../media/image15.svg" Type="http://schemas.openxmlformats.org/officeDocument/2006/relationships/image"/><Relationship Id="rId12" Target="../media/image16.png" Type="http://schemas.openxmlformats.org/officeDocument/2006/relationships/image"/><Relationship Id="rId13" Target="../media/image17.svg" Type="http://schemas.openxmlformats.org/officeDocument/2006/relationships/image"/><Relationship Id="rId14" Target="../media/image18.png" Type="http://schemas.openxmlformats.org/officeDocument/2006/relationships/image"/><Relationship Id="rId15" Target="../media/image19.svg" Type="http://schemas.openxmlformats.org/officeDocument/2006/relationships/image"/><Relationship Id="rId2" Target="../media/image6.png" Type="http://schemas.openxmlformats.org/officeDocument/2006/relationships/image"/><Relationship Id="rId3" Target="../media/image7.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10.png" Type="http://schemas.openxmlformats.org/officeDocument/2006/relationships/image"/><Relationship Id="rId7" Target="../media/image11.svg" Type="http://schemas.openxmlformats.org/officeDocument/2006/relationships/image"/><Relationship Id="rId8" Target="../media/image12.png" Type="http://schemas.openxmlformats.org/officeDocument/2006/relationships/image"/><Relationship Id="rId9" Target="../media/image13.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media/image24.svg" Type="http://schemas.openxmlformats.org/officeDocument/2006/relationships/image"/><Relationship Id="rId4" Target="../media/image100.png" Type="http://schemas.openxmlformats.org/officeDocument/2006/relationships/image"/><Relationship Id="rId5" Target="../media/image101.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7.png" Type="http://schemas.openxmlformats.org/officeDocument/2006/relationships/image"/><Relationship Id="rId11" Target="../media/image108.png" Type="http://schemas.openxmlformats.org/officeDocument/2006/relationships/image"/><Relationship Id="rId12" Target="../media/image109.png" Type="http://schemas.openxmlformats.org/officeDocument/2006/relationships/image"/><Relationship Id="rId2" Target="../notesSlides/notesSlide9.xml" Type="http://schemas.openxmlformats.org/officeDocument/2006/relationships/notesSlide"/><Relationship Id="rId3" Target="../media/image23.png" Type="http://schemas.openxmlformats.org/officeDocument/2006/relationships/image"/><Relationship Id="rId4" Target="../media/image24.svg" Type="http://schemas.openxmlformats.org/officeDocument/2006/relationships/image"/><Relationship Id="rId5" Target="../media/image102.png" Type="http://schemas.openxmlformats.org/officeDocument/2006/relationships/image"/><Relationship Id="rId6" Target="../media/image103.png" Type="http://schemas.openxmlformats.org/officeDocument/2006/relationships/image"/><Relationship Id="rId7" Target="../media/image104.png" Type="http://schemas.openxmlformats.org/officeDocument/2006/relationships/image"/><Relationship Id="rId8" Target="../media/image105.svg" Type="http://schemas.openxmlformats.org/officeDocument/2006/relationships/image"/><Relationship Id="rId9" Target="../media/image106.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media/image24.svg" Type="http://schemas.openxmlformats.org/officeDocument/2006/relationships/image"/><Relationship Id="rId4" Target="../media/image110.png" Type="http://schemas.openxmlformats.org/officeDocument/2006/relationships/image"/><Relationship Id="rId5" Target="../media/image111.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0.svg" Type="http://schemas.openxmlformats.org/officeDocument/2006/relationships/image"/><Relationship Id="rId2" Target="../notesSlides/notesSlide10.xml" Type="http://schemas.openxmlformats.org/officeDocument/2006/relationships/notesSlide"/><Relationship Id="rId3" Target="../media/image23.png" Type="http://schemas.openxmlformats.org/officeDocument/2006/relationships/image"/><Relationship Id="rId4" Target="../media/image24.svg" Type="http://schemas.openxmlformats.org/officeDocument/2006/relationships/image"/><Relationship Id="rId5" Target="../media/image112.png" Type="http://schemas.openxmlformats.org/officeDocument/2006/relationships/image"/><Relationship Id="rId6" Target="../media/image113.png" Type="http://schemas.openxmlformats.org/officeDocument/2006/relationships/image"/><Relationship Id="rId7" Target="../media/image114.png" Type="http://schemas.openxmlformats.org/officeDocument/2006/relationships/image"/><Relationship Id="rId8" Target="../media/image115.png" Type="http://schemas.openxmlformats.org/officeDocument/2006/relationships/image"/><Relationship Id="rId9" Target="../media/image49.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media/image24.svg" Type="http://schemas.openxmlformats.org/officeDocument/2006/relationships/image"/><Relationship Id="rId4" Target="../media/image116.png" Type="http://schemas.openxmlformats.org/officeDocument/2006/relationships/image"/><Relationship Id="rId5" Target="../media/image117.png" Type="http://schemas.openxmlformats.org/officeDocument/2006/relationships/image"/><Relationship Id="rId6" Target="../media/image118.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119.png" Type="http://schemas.openxmlformats.org/officeDocument/2006/relationships/image"/><Relationship Id="rId4" Target="../media/image120.svg" Type="http://schemas.openxmlformats.org/officeDocument/2006/relationships/image"/><Relationship Id="rId5" Target="../media/image121.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2.png" Type="http://schemas.openxmlformats.org/officeDocument/2006/relationships/image"/><Relationship Id="rId3" Target="../media/image123.png" Type="http://schemas.openxmlformats.org/officeDocument/2006/relationships/image"/><Relationship Id="rId4" Target="../media/image124.svg" Type="http://schemas.openxmlformats.org/officeDocument/2006/relationships/image"/><Relationship Id="rId5" Target="../media/image125.png" Type="http://schemas.openxmlformats.org/officeDocument/2006/relationships/image"/><Relationship Id="rId6" Target="../media/image126.svg" Type="http://schemas.openxmlformats.org/officeDocument/2006/relationships/image"/><Relationship Id="rId7" Target="../media/image127.png" Type="http://schemas.openxmlformats.org/officeDocument/2006/relationships/image"/><Relationship Id="rId8" Target="../media/image128.sv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7.png" Type="http://schemas.openxmlformats.org/officeDocument/2006/relationships/image"/><Relationship Id="rId11" Target="../media/image138.svg" Type="http://schemas.openxmlformats.org/officeDocument/2006/relationships/image"/><Relationship Id="rId2" Target="../media/image129.png" Type="http://schemas.openxmlformats.org/officeDocument/2006/relationships/image"/><Relationship Id="rId3" Target="../media/image130.svg" Type="http://schemas.openxmlformats.org/officeDocument/2006/relationships/image"/><Relationship Id="rId4" Target="../media/image131.png" Type="http://schemas.openxmlformats.org/officeDocument/2006/relationships/image"/><Relationship Id="rId5" Target="../media/image132.svg" Type="http://schemas.openxmlformats.org/officeDocument/2006/relationships/image"/><Relationship Id="rId6" Target="../media/image133.png" Type="http://schemas.openxmlformats.org/officeDocument/2006/relationships/image"/><Relationship Id="rId7" Target="../media/image134.svg" Type="http://schemas.openxmlformats.org/officeDocument/2006/relationships/image"/><Relationship Id="rId8" Target="../media/image135.png" Type="http://schemas.openxmlformats.org/officeDocument/2006/relationships/image"/><Relationship Id="rId9" Target="../media/image136.sv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7.svg" Type="http://schemas.openxmlformats.org/officeDocument/2006/relationships/image"/><Relationship Id="rId11" Target="../media/image148.png" Type="http://schemas.openxmlformats.org/officeDocument/2006/relationships/image"/><Relationship Id="rId12" Target="../media/image149.svg" Type="http://schemas.openxmlformats.org/officeDocument/2006/relationships/image"/><Relationship Id="rId13" Target="../media/image150.png" Type="http://schemas.openxmlformats.org/officeDocument/2006/relationships/image"/><Relationship Id="rId14" Target="../media/image151.svg" Type="http://schemas.openxmlformats.org/officeDocument/2006/relationships/image"/><Relationship Id="rId15" Target="../media/image152.png" Type="http://schemas.openxmlformats.org/officeDocument/2006/relationships/image"/><Relationship Id="rId16" Target="../media/image153.svg" Type="http://schemas.openxmlformats.org/officeDocument/2006/relationships/image"/><Relationship Id="rId17" Target="../media/image154.png" Type="http://schemas.openxmlformats.org/officeDocument/2006/relationships/image"/><Relationship Id="rId18" Target="../media/image155.svg" Type="http://schemas.openxmlformats.org/officeDocument/2006/relationships/image"/><Relationship Id="rId19" Target="../media/image156.png" Type="http://schemas.openxmlformats.org/officeDocument/2006/relationships/image"/><Relationship Id="rId2" Target="../media/image139.png" Type="http://schemas.openxmlformats.org/officeDocument/2006/relationships/image"/><Relationship Id="rId20" Target="../media/image157.svg" Type="http://schemas.openxmlformats.org/officeDocument/2006/relationships/image"/><Relationship Id="rId21" Target="../media/image158.png" Type="http://schemas.openxmlformats.org/officeDocument/2006/relationships/image"/><Relationship Id="rId22" Target="../media/image159.svg" Type="http://schemas.openxmlformats.org/officeDocument/2006/relationships/image"/><Relationship Id="rId23" Target="../media/image160.png" Type="http://schemas.openxmlformats.org/officeDocument/2006/relationships/image"/><Relationship Id="rId24" Target="../media/image161.svg" Type="http://schemas.openxmlformats.org/officeDocument/2006/relationships/image"/><Relationship Id="rId25" Target="../media/image162.png" Type="http://schemas.openxmlformats.org/officeDocument/2006/relationships/image"/><Relationship Id="rId26" Target="../media/image163.svg" Type="http://schemas.openxmlformats.org/officeDocument/2006/relationships/image"/><Relationship Id="rId3" Target="../media/image140.png" Type="http://schemas.openxmlformats.org/officeDocument/2006/relationships/image"/><Relationship Id="rId4" Target="../media/image141.svg" Type="http://schemas.openxmlformats.org/officeDocument/2006/relationships/image"/><Relationship Id="rId5" Target="../media/image142.png" Type="http://schemas.openxmlformats.org/officeDocument/2006/relationships/image"/><Relationship Id="rId6" Target="../media/image143.svg" Type="http://schemas.openxmlformats.org/officeDocument/2006/relationships/image"/><Relationship Id="rId7" Target="../media/image144.png" Type="http://schemas.openxmlformats.org/officeDocument/2006/relationships/image"/><Relationship Id="rId8" Target="../media/image145.svg" Type="http://schemas.openxmlformats.org/officeDocument/2006/relationships/image"/><Relationship Id="rId9" Target="../media/image146.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20.png" Type="http://schemas.openxmlformats.org/officeDocument/2006/relationships/image"/><Relationship Id="rId4" Target="../media/image21.svg" Type="http://schemas.openxmlformats.org/officeDocument/2006/relationships/image"/><Relationship Id="rId5" Target="../media/image22.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61.svg" Type="http://schemas.openxmlformats.org/officeDocument/2006/relationships/image"/><Relationship Id="rId11" Target="../media/image146.png" Type="http://schemas.openxmlformats.org/officeDocument/2006/relationships/image"/><Relationship Id="rId12" Target="../media/image147.svg" Type="http://schemas.openxmlformats.org/officeDocument/2006/relationships/image"/><Relationship Id="rId13" Target="../media/image150.png" Type="http://schemas.openxmlformats.org/officeDocument/2006/relationships/image"/><Relationship Id="rId14" Target="../media/image151.svg" Type="http://schemas.openxmlformats.org/officeDocument/2006/relationships/image"/><Relationship Id="rId15" Target="../media/image158.png" Type="http://schemas.openxmlformats.org/officeDocument/2006/relationships/image"/><Relationship Id="rId16" Target="../media/image159.svg" Type="http://schemas.openxmlformats.org/officeDocument/2006/relationships/image"/><Relationship Id="rId17" Target="../media/image162.png" Type="http://schemas.openxmlformats.org/officeDocument/2006/relationships/image"/><Relationship Id="rId18" Target="../media/image163.svg" Type="http://schemas.openxmlformats.org/officeDocument/2006/relationships/image"/><Relationship Id="rId19" Target="../media/image152.png" Type="http://schemas.openxmlformats.org/officeDocument/2006/relationships/image"/><Relationship Id="rId2" Target="../notesSlides/notesSlide12.xml" Type="http://schemas.openxmlformats.org/officeDocument/2006/relationships/notesSlide"/><Relationship Id="rId20" Target="../media/image153.svg" Type="http://schemas.openxmlformats.org/officeDocument/2006/relationships/image"/><Relationship Id="rId21" Target="../media/image154.png" Type="http://schemas.openxmlformats.org/officeDocument/2006/relationships/image"/><Relationship Id="rId22" Target="../media/image155.svg" Type="http://schemas.openxmlformats.org/officeDocument/2006/relationships/image"/><Relationship Id="rId23" Target="../media/image140.png" Type="http://schemas.openxmlformats.org/officeDocument/2006/relationships/image"/><Relationship Id="rId24" Target="../media/image141.svg" Type="http://schemas.openxmlformats.org/officeDocument/2006/relationships/image"/><Relationship Id="rId25" Target="../media/image142.png" Type="http://schemas.openxmlformats.org/officeDocument/2006/relationships/image"/><Relationship Id="rId26" Target="../media/image143.svg" Type="http://schemas.openxmlformats.org/officeDocument/2006/relationships/image"/><Relationship Id="rId27" Target="../media/image139.png" Type="http://schemas.openxmlformats.org/officeDocument/2006/relationships/image"/><Relationship Id="rId3" Target="../media/image144.png" Type="http://schemas.openxmlformats.org/officeDocument/2006/relationships/image"/><Relationship Id="rId4" Target="../media/image145.svg" Type="http://schemas.openxmlformats.org/officeDocument/2006/relationships/image"/><Relationship Id="rId5" Target="../media/image148.png" Type="http://schemas.openxmlformats.org/officeDocument/2006/relationships/image"/><Relationship Id="rId6" Target="../media/image149.svg" Type="http://schemas.openxmlformats.org/officeDocument/2006/relationships/image"/><Relationship Id="rId7" Target="../media/image156.png" Type="http://schemas.openxmlformats.org/officeDocument/2006/relationships/image"/><Relationship Id="rId8" Target="../media/image157.svg" Type="http://schemas.openxmlformats.org/officeDocument/2006/relationships/image"/><Relationship Id="rId9" Target="../media/image160.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164.png" Type="http://schemas.openxmlformats.org/officeDocument/2006/relationships/image"/><Relationship Id="rId4" Target="../media/image165.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0.pn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6.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166.png" Type="http://schemas.openxmlformats.org/officeDocument/2006/relationships/image"/><Relationship Id="rId4" Target="../media/image167.png" Type="http://schemas.openxmlformats.org/officeDocument/2006/relationships/image"/><Relationship Id="rId5" Target="../media/image168.svg" Type="http://schemas.openxmlformats.org/officeDocument/2006/relationships/image"/><Relationship Id="rId6" Target="../media/image169.png" Type="http://schemas.openxmlformats.org/officeDocument/2006/relationships/image"/><Relationship Id="rId7" Target="../media/image170.svg" Type="http://schemas.openxmlformats.org/officeDocument/2006/relationships/image"/><Relationship Id="rId8" Target="../media/image171.png" Type="http://schemas.openxmlformats.org/officeDocument/2006/relationships/image"/><Relationship Id="rId9" Target="../media/image172.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3.png" Type="http://schemas.openxmlformats.org/officeDocument/2006/relationships/image"/><Relationship Id="rId3" Target="../media/image174.sv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82.png" Type="http://schemas.openxmlformats.org/officeDocument/2006/relationships/image"/><Relationship Id="rId11" Target="../media/image183.svg" Type="http://schemas.openxmlformats.org/officeDocument/2006/relationships/image"/><Relationship Id="rId12" Target="../media/image184.png" Type="http://schemas.openxmlformats.org/officeDocument/2006/relationships/image"/><Relationship Id="rId13" Target="../media/image185.svg" Type="http://schemas.openxmlformats.org/officeDocument/2006/relationships/image"/><Relationship Id="rId2" Target="../media/image175.png" Type="http://schemas.openxmlformats.org/officeDocument/2006/relationships/image"/><Relationship Id="rId3" Target="../media/image176.svg" Type="http://schemas.openxmlformats.org/officeDocument/2006/relationships/image"/><Relationship Id="rId4" Target="../media/image177.png" Type="http://schemas.openxmlformats.org/officeDocument/2006/relationships/image"/><Relationship Id="rId5" Target="../media/image86.png" Type="http://schemas.openxmlformats.org/officeDocument/2006/relationships/image"/><Relationship Id="rId6" Target="../media/image178.png" Type="http://schemas.openxmlformats.org/officeDocument/2006/relationships/image"/><Relationship Id="rId7" Target="../media/image179.svg" Type="http://schemas.openxmlformats.org/officeDocument/2006/relationships/image"/><Relationship Id="rId8" Target="../media/image180.png" Type="http://schemas.openxmlformats.org/officeDocument/2006/relationships/image"/><Relationship Id="rId9" Target="../media/image181.sv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0.png" Type="http://schemas.openxmlformats.org/officeDocument/2006/relationships/image"/><Relationship Id="rId3" Target="../media/image141.svg" Type="http://schemas.openxmlformats.org/officeDocument/2006/relationships/image"/><Relationship Id="rId4" Target="../media/image142.png" Type="http://schemas.openxmlformats.org/officeDocument/2006/relationships/image"/><Relationship Id="rId5" Target="../media/image143.svg" Type="http://schemas.openxmlformats.org/officeDocument/2006/relationships/image"/><Relationship Id="rId6" Target="../media/image186.pn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5.svg" Type="http://schemas.openxmlformats.org/officeDocument/2006/relationships/image"/><Relationship Id="rId11" Target="../media/image196.png" Type="http://schemas.openxmlformats.org/officeDocument/2006/relationships/image"/><Relationship Id="rId12" Target="../media/image197.svg" Type="http://schemas.openxmlformats.org/officeDocument/2006/relationships/image"/><Relationship Id="rId13" Target="../media/image198.png" Type="http://schemas.openxmlformats.org/officeDocument/2006/relationships/image"/><Relationship Id="rId14" Target="../media/image199.svg" Type="http://schemas.openxmlformats.org/officeDocument/2006/relationships/image"/><Relationship Id="rId15" Target="../media/image200.png" Type="http://schemas.openxmlformats.org/officeDocument/2006/relationships/image"/><Relationship Id="rId16" Target="../media/image201.svg" Type="http://schemas.openxmlformats.org/officeDocument/2006/relationships/image"/><Relationship Id="rId17" Target="../media/image202.png" Type="http://schemas.openxmlformats.org/officeDocument/2006/relationships/image"/><Relationship Id="rId18" Target="../media/image203.svg" Type="http://schemas.openxmlformats.org/officeDocument/2006/relationships/image"/><Relationship Id="rId2" Target="../media/image187.png" Type="http://schemas.openxmlformats.org/officeDocument/2006/relationships/image"/><Relationship Id="rId3" Target="../media/image188.svg" Type="http://schemas.openxmlformats.org/officeDocument/2006/relationships/image"/><Relationship Id="rId4" Target="../media/image189.png" Type="http://schemas.openxmlformats.org/officeDocument/2006/relationships/image"/><Relationship Id="rId5" Target="../media/image190.png" Type="http://schemas.openxmlformats.org/officeDocument/2006/relationships/image"/><Relationship Id="rId6" Target="../media/image191.svg" Type="http://schemas.openxmlformats.org/officeDocument/2006/relationships/image"/><Relationship Id="rId7" Target="../media/image192.png" Type="http://schemas.openxmlformats.org/officeDocument/2006/relationships/image"/><Relationship Id="rId8" Target="../media/image193.svg" Type="http://schemas.openxmlformats.org/officeDocument/2006/relationships/image"/><Relationship Id="rId9" Target="../media/image19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media/image24.svg" Type="http://schemas.openxmlformats.org/officeDocument/2006/relationships/image"/><Relationship Id="rId4" Target="../media/image25.png" Type="http://schemas.openxmlformats.org/officeDocument/2006/relationships/image"/><Relationship Id="rId5" Target="../media/image26.png" Type="http://schemas.openxmlformats.org/officeDocument/2006/relationships/image"/><Relationship Id="rId6" Target="../media/image27.sv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4.png" Type="http://schemas.openxmlformats.org/officeDocument/2006/relationships/image"/><Relationship Id="rId3" Target="../media/image205.png" Type="http://schemas.openxmlformats.org/officeDocument/2006/relationships/image"/><Relationship Id="rId4" Target="../media/image206.sv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7.jpeg" Type="http://schemas.openxmlformats.org/officeDocument/2006/relationships/image"/><Relationship Id="rId3" Target="../media/VAGvSUui1Sk.mp4" Type="http://schemas.openxmlformats.org/officeDocument/2006/relationships/video"/><Relationship Id="rId4" Target="../media/VAGvSUui1Sk.mp4" Type="http://schemas.microsoft.com/office/2007/relationships/media"/><Relationship Id="rId5" Target="../media/image208.png" Type="http://schemas.openxmlformats.org/officeDocument/2006/relationships/image"/><Relationship Id="rId6" Target="../media/image209.pn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9.png" Type="http://schemas.openxmlformats.org/officeDocument/2006/relationships/image"/><Relationship Id="rId3" Target="../media/image144.png" Type="http://schemas.openxmlformats.org/officeDocument/2006/relationships/image"/><Relationship Id="rId4" Target="../media/image145.svg" Type="http://schemas.openxmlformats.org/officeDocument/2006/relationships/image"/><Relationship Id="rId5" Target="../media/image146.png" Type="http://schemas.openxmlformats.org/officeDocument/2006/relationships/image"/><Relationship Id="rId6" Target="../media/image147.svg" Type="http://schemas.openxmlformats.org/officeDocument/2006/relationships/image"/><Relationship Id="rId7" Target="../media/image98.png" Type="http://schemas.openxmlformats.org/officeDocument/2006/relationships/image"/><Relationship Id="rId8" Target="../media/image93.pn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6.png" Type="http://schemas.openxmlformats.org/officeDocument/2006/relationships/image"/></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0.png" Type="http://schemas.openxmlformats.org/officeDocument/2006/relationships/image"/><Relationship Id="rId2" Target="../notesSlides/notesSlide15.xml" Type="http://schemas.openxmlformats.org/officeDocument/2006/relationships/notesSlide"/><Relationship Id="rId3" Target="../media/image166.png" Type="http://schemas.openxmlformats.org/officeDocument/2006/relationships/image"/><Relationship Id="rId4" Target="../media/image167.png" Type="http://schemas.openxmlformats.org/officeDocument/2006/relationships/image"/><Relationship Id="rId5" Target="../media/image168.svg" Type="http://schemas.openxmlformats.org/officeDocument/2006/relationships/image"/><Relationship Id="rId6" Target="../media/image169.png" Type="http://schemas.openxmlformats.org/officeDocument/2006/relationships/image"/><Relationship Id="rId7" Target="../media/image170.svg" Type="http://schemas.openxmlformats.org/officeDocument/2006/relationships/image"/><Relationship Id="rId8" Target="../media/image171.png" Type="http://schemas.openxmlformats.org/officeDocument/2006/relationships/image"/><Relationship Id="rId9" Target="../media/image172.png" Type="http://schemas.openxmlformats.org/officeDocument/2006/relationships/image"/></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1.png" Type="http://schemas.openxmlformats.org/officeDocument/2006/relationships/image"/><Relationship Id="rId3" Target="../media/image212.png" Type="http://schemas.openxmlformats.org/officeDocument/2006/relationships/image"/><Relationship Id="rId4" Target="../media/image213.sv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81.svg" Type="http://schemas.openxmlformats.org/officeDocument/2006/relationships/image"/><Relationship Id="rId11" Target="../media/image182.png" Type="http://schemas.openxmlformats.org/officeDocument/2006/relationships/image"/><Relationship Id="rId12" Target="../media/image183.svg" Type="http://schemas.openxmlformats.org/officeDocument/2006/relationships/image"/><Relationship Id="rId13" Target="../media/image184.png" Type="http://schemas.openxmlformats.org/officeDocument/2006/relationships/image"/><Relationship Id="rId14" Target="../media/image185.svg" Type="http://schemas.openxmlformats.org/officeDocument/2006/relationships/image"/><Relationship Id="rId2" Target="../media/image175.png" Type="http://schemas.openxmlformats.org/officeDocument/2006/relationships/image"/><Relationship Id="rId3" Target="../media/image176.svg" Type="http://schemas.openxmlformats.org/officeDocument/2006/relationships/image"/><Relationship Id="rId4" Target="../media/image177.png" Type="http://schemas.openxmlformats.org/officeDocument/2006/relationships/image"/><Relationship Id="rId5" Target="../media/image86.png" Type="http://schemas.openxmlformats.org/officeDocument/2006/relationships/image"/><Relationship Id="rId6" Target="../media/image211.png" Type="http://schemas.openxmlformats.org/officeDocument/2006/relationships/image"/><Relationship Id="rId7" Target="../media/image178.png" Type="http://schemas.openxmlformats.org/officeDocument/2006/relationships/image"/><Relationship Id="rId8" Target="../media/image179.svg" Type="http://schemas.openxmlformats.org/officeDocument/2006/relationships/image"/><Relationship Id="rId9" Target="../media/image180.png" Type="http://schemas.openxmlformats.org/officeDocument/2006/relationships/image"/></Relationships>
</file>

<file path=ppt/slides/_rels/slide4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0.png" Type="http://schemas.openxmlformats.org/officeDocument/2006/relationships/image"/><Relationship Id="rId3" Target="../media/image141.svg" Type="http://schemas.openxmlformats.org/officeDocument/2006/relationships/image"/><Relationship Id="rId4" Target="../media/image142.png" Type="http://schemas.openxmlformats.org/officeDocument/2006/relationships/image"/><Relationship Id="rId5" Target="../media/image143.svg" Type="http://schemas.openxmlformats.org/officeDocument/2006/relationships/image"/></Relationships>
</file>

<file path=ppt/slides/_rels/slide4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5.svg" Type="http://schemas.openxmlformats.org/officeDocument/2006/relationships/image"/><Relationship Id="rId11" Target="../media/image196.png" Type="http://schemas.openxmlformats.org/officeDocument/2006/relationships/image"/><Relationship Id="rId12" Target="../media/image197.svg" Type="http://schemas.openxmlformats.org/officeDocument/2006/relationships/image"/><Relationship Id="rId13" Target="../media/image198.png" Type="http://schemas.openxmlformats.org/officeDocument/2006/relationships/image"/><Relationship Id="rId14" Target="../media/image199.svg" Type="http://schemas.openxmlformats.org/officeDocument/2006/relationships/image"/><Relationship Id="rId15" Target="../media/image200.png" Type="http://schemas.openxmlformats.org/officeDocument/2006/relationships/image"/><Relationship Id="rId16" Target="../media/image201.svg" Type="http://schemas.openxmlformats.org/officeDocument/2006/relationships/image"/><Relationship Id="rId17" Target="../media/image202.png" Type="http://schemas.openxmlformats.org/officeDocument/2006/relationships/image"/><Relationship Id="rId18" Target="../media/image203.svg" Type="http://schemas.openxmlformats.org/officeDocument/2006/relationships/image"/><Relationship Id="rId2" Target="../media/image187.png" Type="http://schemas.openxmlformats.org/officeDocument/2006/relationships/image"/><Relationship Id="rId3" Target="../media/image188.svg" Type="http://schemas.openxmlformats.org/officeDocument/2006/relationships/image"/><Relationship Id="rId4" Target="../media/image189.png" Type="http://schemas.openxmlformats.org/officeDocument/2006/relationships/image"/><Relationship Id="rId5" Target="../media/image190.png" Type="http://schemas.openxmlformats.org/officeDocument/2006/relationships/image"/><Relationship Id="rId6" Target="../media/image191.svg" Type="http://schemas.openxmlformats.org/officeDocument/2006/relationships/image"/><Relationship Id="rId7" Target="../media/image192.png" Type="http://schemas.openxmlformats.org/officeDocument/2006/relationships/image"/><Relationship Id="rId8" Target="../media/image193.svg" Type="http://schemas.openxmlformats.org/officeDocument/2006/relationships/image"/><Relationship Id="rId9" Target="../media/image194.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4.svg" Type="http://schemas.openxmlformats.org/officeDocument/2006/relationships/image"/><Relationship Id="rId2" Target="../media/image28.png" Type="http://schemas.openxmlformats.org/officeDocument/2006/relationships/image"/><Relationship Id="rId3" Target="../media/image29.svg" Type="http://schemas.openxmlformats.org/officeDocument/2006/relationships/image"/><Relationship Id="rId4" Target="../media/image23.png" Type="http://schemas.openxmlformats.org/officeDocument/2006/relationships/image"/><Relationship Id="rId5" Target="../media/image24.svg" Type="http://schemas.openxmlformats.org/officeDocument/2006/relationships/image"/><Relationship Id="rId6" Target="../media/image30.png" Type="http://schemas.openxmlformats.org/officeDocument/2006/relationships/image"/><Relationship Id="rId7" Target="../media/image31.png" Type="http://schemas.openxmlformats.org/officeDocument/2006/relationships/image"/><Relationship Id="rId8" Target="../media/image32.svg" Type="http://schemas.openxmlformats.org/officeDocument/2006/relationships/image"/><Relationship Id="rId9" Target="../media/image33.png" Type="http://schemas.openxmlformats.org/officeDocument/2006/relationships/image"/></Relationships>
</file>

<file path=ppt/slides/_rels/slide5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4.png" Type="http://schemas.openxmlformats.org/officeDocument/2006/relationships/image"/><Relationship Id="rId3" Target="../media/image205.png" Type="http://schemas.openxmlformats.org/officeDocument/2006/relationships/image"/><Relationship Id="rId4" Target="../media/image206.svg" Type="http://schemas.openxmlformats.org/officeDocument/2006/relationships/image"/></Relationships>
</file>

<file path=ppt/slides/_rels/slide5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7.png" Type="http://schemas.openxmlformats.org/officeDocument/2006/relationships/image"/><Relationship Id="rId11" Target="../media/image218.svg" Type="http://schemas.openxmlformats.org/officeDocument/2006/relationships/image"/><Relationship Id="rId2" Target="../notesSlides/notesSlide16.xml" Type="http://schemas.openxmlformats.org/officeDocument/2006/relationships/notesSlide"/><Relationship Id="rId3" Target="../media/image214.png" Type="http://schemas.openxmlformats.org/officeDocument/2006/relationships/image"/><Relationship Id="rId4" Target="../media/image156.png" Type="http://schemas.openxmlformats.org/officeDocument/2006/relationships/image"/><Relationship Id="rId5" Target="../media/image157.svg" Type="http://schemas.openxmlformats.org/officeDocument/2006/relationships/image"/><Relationship Id="rId6" Target="../media/image158.png" Type="http://schemas.openxmlformats.org/officeDocument/2006/relationships/image"/><Relationship Id="rId7" Target="../media/image159.svg" Type="http://schemas.openxmlformats.org/officeDocument/2006/relationships/image"/><Relationship Id="rId8" Target="../media/image215.png" Type="http://schemas.openxmlformats.org/officeDocument/2006/relationships/image"/><Relationship Id="rId9" Target="../media/image216.svg" Type="http://schemas.openxmlformats.org/officeDocument/2006/relationships/image"/></Relationships>
</file>

<file path=ppt/slides/_rels/slide5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4.png" Type="http://schemas.openxmlformats.org/officeDocument/2006/relationships/image"/><Relationship Id="rId3" Target="../media/image145.svg" Type="http://schemas.openxmlformats.org/officeDocument/2006/relationships/image"/><Relationship Id="rId4" Target="../media/image146.png" Type="http://schemas.openxmlformats.org/officeDocument/2006/relationships/image"/><Relationship Id="rId5" Target="../media/image147.svg" Type="http://schemas.openxmlformats.org/officeDocument/2006/relationships/image"/></Relationships>
</file>

<file path=ppt/slides/_rels/slide5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9.png" Type="http://schemas.openxmlformats.org/officeDocument/2006/relationships/image"/><Relationship Id="rId3" Target="../media/image220.svg" Type="http://schemas.openxmlformats.org/officeDocument/2006/relationships/image"/></Relationships>
</file>

<file path=ppt/slides/_rels/slide54.xml.rels><?xml version="1.0" encoding="UTF-8" standalone="yes"?><Relationships xmlns="http://schemas.openxmlformats.org/package/2006/relationships"><Relationship Id="rId1" Target="../slideLayouts/slideLayout7.xml" Type="http://schemas.openxmlformats.org/officeDocument/2006/relationships/slideLayout"/><Relationship Id="rId2" Target="https://edtalk.dk/albatros-2/" TargetMode="External" Type="http://schemas.openxmlformats.org/officeDocument/2006/relationships/hyperlink"/><Relationship Id="rId3" Target="https://edtalk.dk/albatros-1/" TargetMode="External" Type="http://schemas.openxmlformats.org/officeDocument/2006/relationships/hyperlink"/><Relationship Id="rId4" Target="https://maskinrummet.github.io/#/da" TargetMode="External" Type="http://schemas.openxmlformats.org/officeDocument/2006/relationships/hyperlink"/><Relationship Id="rId5" Target="https://tankespirerne.dk/materiale/droem-op-sprog-med-en-chatbot/" TargetMode="External" Type="http://schemas.openxmlformats.org/officeDocument/2006/relationships/hyperlink"/></Relationships>
</file>

<file path=ppt/slides/_rels/slide5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1.png" Type="http://schemas.openxmlformats.org/officeDocument/2006/relationships/image"/><Relationship Id="rId3" Target="https://www.kl.dk/media/xi1lhp5k/inspirationskatalog-otte-eksempler-paa-kunstig-intelligens-i-undervisningen.pdf" TargetMode="External" Type="http://schemas.openxmlformats.org/officeDocument/2006/relationships/hyperlink"/></Relationships>
</file>

<file path=ppt/slides/_rels/slide5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0.png" Type="http://schemas.openxmlformats.org/officeDocument/2006/relationships/image"/><Relationship Id="rId11" Target="../media/image231.svg" Type="http://schemas.openxmlformats.org/officeDocument/2006/relationships/image"/><Relationship Id="rId12" Target="../media/image232.png" Type="http://schemas.openxmlformats.org/officeDocument/2006/relationships/image"/><Relationship Id="rId13" Target="../media/image233.svg" Type="http://schemas.openxmlformats.org/officeDocument/2006/relationships/image"/><Relationship Id="rId14" Target="../media/image234.png" Type="http://schemas.openxmlformats.org/officeDocument/2006/relationships/image"/><Relationship Id="rId15" Target="../media/image235.svg" Type="http://schemas.openxmlformats.org/officeDocument/2006/relationships/image"/><Relationship Id="rId16" Target="../media/image236.png" Type="http://schemas.openxmlformats.org/officeDocument/2006/relationships/image"/><Relationship Id="rId17" Target="../media/image237.svg" Type="http://schemas.openxmlformats.org/officeDocument/2006/relationships/image"/><Relationship Id="rId18" Target="../media/image5.jpeg" Type="http://schemas.openxmlformats.org/officeDocument/2006/relationships/image"/><Relationship Id="rId2" Target="../media/image222.png" Type="http://schemas.openxmlformats.org/officeDocument/2006/relationships/image"/><Relationship Id="rId3" Target="../media/image223.svg" Type="http://schemas.openxmlformats.org/officeDocument/2006/relationships/image"/><Relationship Id="rId4" Target="../media/image224.png" Type="http://schemas.openxmlformats.org/officeDocument/2006/relationships/image"/><Relationship Id="rId5" Target="../media/image225.svg" Type="http://schemas.openxmlformats.org/officeDocument/2006/relationships/image"/><Relationship Id="rId6" Target="../media/image226.png" Type="http://schemas.openxmlformats.org/officeDocument/2006/relationships/image"/><Relationship Id="rId7" Target="../media/image227.svg" Type="http://schemas.openxmlformats.org/officeDocument/2006/relationships/image"/><Relationship Id="rId8" Target="../media/image228.png" Type="http://schemas.openxmlformats.org/officeDocument/2006/relationships/image"/><Relationship Id="rId9" Target="../media/image229.svg" Type="http://schemas.openxmlformats.org/officeDocument/2006/relationships/image"/></Relationships>
</file>

<file path=ppt/slides/_rels/slide5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5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0.png" Type="http://schemas.openxmlformats.org/officeDocument/2006/relationships/image"/><Relationship Id="rId3" Target="../media/image141.svg" Type="http://schemas.openxmlformats.org/officeDocument/2006/relationships/image"/><Relationship Id="rId4" Target="../media/image142.png" Type="http://schemas.openxmlformats.org/officeDocument/2006/relationships/image"/><Relationship Id="rId5" Target="../media/image143.svg" Type="http://schemas.openxmlformats.org/officeDocument/2006/relationships/image"/></Relationships>
</file>

<file path=ppt/slides/_rels/slide5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0.png" Type="http://schemas.openxmlformats.org/officeDocument/2006/relationships/image"/><Relationship Id="rId11" Target="../media/image201.svg" Type="http://schemas.openxmlformats.org/officeDocument/2006/relationships/image"/><Relationship Id="rId12" Target="../media/image202.png" Type="http://schemas.openxmlformats.org/officeDocument/2006/relationships/image"/><Relationship Id="rId13" Target="../media/image203.svg" Type="http://schemas.openxmlformats.org/officeDocument/2006/relationships/image"/><Relationship Id="rId2" Target="../media/image192.png" Type="http://schemas.openxmlformats.org/officeDocument/2006/relationships/image"/><Relationship Id="rId3" Target="../media/image193.svg" Type="http://schemas.openxmlformats.org/officeDocument/2006/relationships/image"/><Relationship Id="rId4" Target="../media/image194.png" Type="http://schemas.openxmlformats.org/officeDocument/2006/relationships/image"/><Relationship Id="rId5" Target="../media/image195.svg" Type="http://schemas.openxmlformats.org/officeDocument/2006/relationships/image"/><Relationship Id="rId6" Target="../media/image196.png" Type="http://schemas.openxmlformats.org/officeDocument/2006/relationships/image"/><Relationship Id="rId7" Target="../media/image197.svg" Type="http://schemas.openxmlformats.org/officeDocument/2006/relationships/image"/><Relationship Id="rId8" Target="../media/image198.png" Type="http://schemas.openxmlformats.org/officeDocument/2006/relationships/image"/><Relationship Id="rId9" Target="../media/image199.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0.png" Type="http://schemas.openxmlformats.org/officeDocument/2006/relationships/image"/><Relationship Id="rId11" Target="../media/image41.png" Type="http://schemas.openxmlformats.org/officeDocument/2006/relationships/image"/><Relationship Id="rId12" Target="../media/image42.svg" Type="http://schemas.openxmlformats.org/officeDocument/2006/relationships/image"/><Relationship Id="rId13" Target="../media/image43.png" Type="http://schemas.openxmlformats.org/officeDocument/2006/relationships/image"/><Relationship Id="rId14" Target="../media/image44.png" Type="http://schemas.openxmlformats.org/officeDocument/2006/relationships/image"/><Relationship Id="rId15" Target="../media/image45.png" Type="http://schemas.openxmlformats.org/officeDocument/2006/relationships/image"/><Relationship Id="rId16" Target="../media/image46.png" Type="http://schemas.openxmlformats.org/officeDocument/2006/relationships/image"/><Relationship Id="rId17" Target="../media/image47.png" Type="http://schemas.openxmlformats.org/officeDocument/2006/relationships/image"/><Relationship Id="rId18" Target="../media/image48.png" Type="http://schemas.openxmlformats.org/officeDocument/2006/relationships/image"/><Relationship Id="rId19" Target="../media/image49.png" Type="http://schemas.openxmlformats.org/officeDocument/2006/relationships/image"/><Relationship Id="rId2" Target="../notesSlides/notesSlide2.xml" Type="http://schemas.openxmlformats.org/officeDocument/2006/relationships/notesSlide"/><Relationship Id="rId20" Target="../media/image50.svg" Type="http://schemas.openxmlformats.org/officeDocument/2006/relationships/image"/><Relationship Id="rId3" Target="../media/image23.png" Type="http://schemas.openxmlformats.org/officeDocument/2006/relationships/image"/><Relationship Id="rId4" Target="../media/image24.svg" Type="http://schemas.openxmlformats.org/officeDocument/2006/relationships/image"/><Relationship Id="rId5" Target="../media/image35.png" Type="http://schemas.openxmlformats.org/officeDocument/2006/relationships/image"/><Relationship Id="rId6" Target="../media/image36.png" Type="http://schemas.openxmlformats.org/officeDocument/2006/relationships/image"/><Relationship Id="rId7" Target="../media/image37.png" Type="http://schemas.openxmlformats.org/officeDocument/2006/relationships/image"/><Relationship Id="rId8" Target="../media/image38.png" Type="http://schemas.openxmlformats.org/officeDocument/2006/relationships/image"/><Relationship Id="rId9" Target="../media/image39.png" Type="http://schemas.openxmlformats.org/officeDocument/2006/relationships/image"/></Relationships>
</file>

<file path=ppt/slides/_rels/slide6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8.png" Type="http://schemas.openxmlformats.org/officeDocument/2006/relationships/image"/></Relationships>
</file>

<file path=ppt/slides/_rels/slide6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9.png" Type="http://schemas.openxmlformats.org/officeDocument/2006/relationships/image"/></Relationships>
</file>

<file path=ppt/slides/_rels/slide6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0.png" Type="http://schemas.openxmlformats.org/officeDocument/2006/relationships/image"/></Relationships>
</file>

<file path=ppt/slides/_rels/slide6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1.png" Type="http://schemas.openxmlformats.org/officeDocument/2006/relationships/image"/><Relationship Id="rId3" Target="../media/image242.png" Type="http://schemas.openxmlformats.org/officeDocument/2006/relationships/image"/><Relationship Id="rId4" Target="../media/image243.png" Type="http://schemas.openxmlformats.org/officeDocument/2006/relationships/image"/></Relationships>
</file>

<file path=ppt/slides/_rels/slide6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4.png" Type="http://schemas.openxmlformats.org/officeDocument/2006/relationships/image"/></Relationships>
</file>

<file path=ppt/slides/_rels/slide6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5.png" Type="http://schemas.openxmlformats.org/officeDocument/2006/relationships/image"/></Relationships>
</file>

<file path=ppt/slides/_rels/slide6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6.png" Type="http://schemas.openxmlformats.org/officeDocument/2006/relationships/image"/><Relationship Id="rId3" Target="../media/image247.svg" Type="http://schemas.openxmlformats.org/officeDocument/2006/relationships/image"/><Relationship Id="rId4" Target="../media/image248.png" Type="http://schemas.openxmlformats.org/officeDocument/2006/relationships/image"/><Relationship Id="rId5" Target="../media/image249.svg" Type="http://schemas.openxmlformats.org/officeDocument/2006/relationships/image"/><Relationship Id="rId6" Target="../media/image250.png" Type="http://schemas.openxmlformats.org/officeDocument/2006/relationships/image"/><Relationship Id="rId7" Target="../media/image251.svg" Type="http://schemas.openxmlformats.org/officeDocument/2006/relationships/image"/><Relationship Id="rId8" Target="../media/image252.png" Type="http://schemas.openxmlformats.org/officeDocument/2006/relationships/image"/><Relationship Id="rId9" Target="../media/image253.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51.png" Type="http://schemas.openxmlformats.org/officeDocument/2006/relationships/image"/><Relationship Id="rId4" Target="../media/image5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9.png" Type="http://schemas.openxmlformats.org/officeDocument/2006/relationships/image"/><Relationship Id="rId11" Target="../media/image60.svg" Type="http://schemas.openxmlformats.org/officeDocument/2006/relationships/image"/><Relationship Id="rId12" Target="../media/image61.png" Type="http://schemas.openxmlformats.org/officeDocument/2006/relationships/image"/><Relationship Id="rId13" Target="../media/image62.png" Type="http://schemas.openxmlformats.org/officeDocument/2006/relationships/image"/><Relationship Id="rId14" Target="../media/image63.svg" Type="http://schemas.openxmlformats.org/officeDocument/2006/relationships/image"/><Relationship Id="rId15" Target="../media/image48.png" Type="http://schemas.openxmlformats.org/officeDocument/2006/relationships/image"/><Relationship Id="rId16" Target="../media/image23.png" Type="http://schemas.openxmlformats.org/officeDocument/2006/relationships/image"/><Relationship Id="rId17" Target="../media/image24.svg" Type="http://schemas.openxmlformats.org/officeDocument/2006/relationships/image"/><Relationship Id="rId2" Target="../notesSlides/notesSlide4.xml" Type="http://schemas.openxmlformats.org/officeDocument/2006/relationships/notesSlide"/><Relationship Id="rId3" Target="../media/image37.png" Type="http://schemas.openxmlformats.org/officeDocument/2006/relationships/image"/><Relationship Id="rId4" Target="../media/image53.png" Type="http://schemas.openxmlformats.org/officeDocument/2006/relationships/image"/><Relationship Id="rId5" Target="../media/image54.png" Type="http://schemas.openxmlformats.org/officeDocument/2006/relationships/image"/><Relationship Id="rId6" Target="../media/image55.png" Type="http://schemas.openxmlformats.org/officeDocument/2006/relationships/image"/><Relationship Id="rId7" Target="../media/image56.svg" Type="http://schemas.openxmlformats.org/officeDocument/2006/relationships/image"/><Relationship Id="rId8" Target="../media/image57.png" Type="http://schemas.openxmlformats.org/officeDocument/2006/relationships/image"/><Relationship Id="rId9" Target="../media/image58.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media/image24.svg" Type="http://schemas.openxmlformats.org/officeDocument/2006/relationships/image"/><Relationship Id="rId4" Target="../media/image64.png" Type="http://schemas.openxmlformats.org/officeDocument/2006/relationships/image"/><Relationship Id="rId5" Target="../media/image65.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7330606">
            <a:off x="3614838" y="-741782"/>
            <a:ext cx="26421496" cy="7926449"/>
          </a:xfrm>
          <a:custGeom>
            <a:avLst/>
            <a:gdLst/>
            <a:ahLst/>
            <a:cxnLst/>
            <a:rect r="r" b="b" t="t" l="l"/>
            <a:pathLst>
              <a:path h="7926449" w="26421496">
                <a:moveTo>
                  <a:pt x="0" y="0"/>
                </a:moveTo>
                <a:lnTo>
                  <a:pt x="26421497" y="0"/>
                </a:lnTo>
                <a:lnTo>
                  <a:pt x="26421497" y="7926449"/>
                </a:lnTo>
                <a:lnTo>
                  <a:pt x="0" y="792644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0">
            <a:off x="8403407" y="8695450"/>
            <a:ext cx="740593" cy="562850"/>
          </a:xfrm>
          <a:custGeom>
            <a:avLst/>
            <a:gdLst/>
            <a:ahLst/>
            <a:cxnLst/>
            <a:rect r="r" b="b" t="t" l="l"/>
            <a:pathLst>
              <a:path h="562850" w="740593">
                <a:moveTo>
                  <a:pt x="740593" y="0"/>
                </a:moveTo>
                <a:lnTo>
                  <a:pt x="0" y="0"/>
                </a:lnTo>
                <a:lnTo>
                  <a:pt x="0" y="562850"/>
                </a:lnTo>
                <a:lnTo>
                  <a:pt x="740593" y="562850"/>
                </a:lnTo>
                <a:lnTo>
                  <a:pt x="740593"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564311" y="7669507"/>
            <a:ext cx="740593" cy="562850"/>
          </a:xfrm>
          <a:custGeom>
            <a:avLst/>
            <a:gdLst/>
            <a:ahLst/>
            <a:cxnLst/>
            <a:rect r="r" b="b" t="t" l="l"/>
            <a:pathLst>
              <a:path h="562850" w="740593">
                <a:moveTo>
                  <a:pt x="0" y="0"/>
                </a:moveTo>
                <a:lnTo>
                  <a:pt x="740592" y="0"/>
                </a:lnTo>
                <a:lnTo>
                  <a:pt x="740592" y="562850"/>
                </a:lnTo>
                <a:lnTo>
                  <a:pt x="0" y="56285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5" id="5"/>
          <p:cNvGrpSpPr/>
          <p:nvPr/>
        </p:nvGrpSpPr>
        <p:grpSpPr>
          <a:xfrm rot="0">
            <a:off x="10705838" y="1501982"/>
            <a:ext cx="4850352" cy="6863090"/>
            <a:chOff x="0" y="0"/>
            <a:chExt cx="1277459" cy="1807563"/>
          </a:xfrm>
        </p:grpSpPr>
        <p:sp>
          <p:nvSpPr>
            <p:cNvPr name="Freeform 6" id="6"/>
            <p:cNvSpPr/>
            <p:nvPr/>
          </p:nvSpPr>
          <p:spPr>
            <a:xfrm flipH="false" flipV="false" rot="0">
              <a:off x="0" y="0"/>
              <a:ext cx="1277459" cy="1807563"/>
            </a:xfrm>
            <a:custGeom>
              <a:avLst/>
              <a:gdLst/>
              <a:ahLst/>
              <a:cxnLst/>
              <a:rect r="r" b="b" t="t" l="l"/>
              <a:pathLst>
                <a:path h="1807563" w="1277459">
                  <a:moveTo>
                    <a:pt x="81404" y="0"/>
                  </a:moveTo>
                  <a:lnTo>
                    <a:pt x="1196055" y="0"/>
                  </a:lnTo>
                  <a:cubicBezTo>
                    <a:pt x="1217645" y="0"/>
                    <a:pt x="1238350" y="8576"/>
                    <a:pt x="1253616" y="23843"/>
                  </a:cubicBezTo>
                  <a:cubicBezTo>
                    <a:pt x="1268882" y="39109"/>
                    <a:pt x="1277459" y="59814"/>
                    <a:pt x="1277459" y="81404"/>
                  </a:cubicBezTo>
                  <a:lnTo>
                    <a:pt x="1277459" y="1726159"/>
                  </a:lnTo>
                  <a:cubicBezTo>
                    <a:pt x="1277459" y="1747748"/>
                    <a:pt x="1268882" y="1768454"/>
                    <a:pt x="1253616" y="1783720"/>
                  </a:cubicBezTo>
                  <a:cubicBezTo>
                    <a:pt x="1238350" y="1798986"/>
                    <a:pt x="1217645" y="1807563"/>
                    <a:pt x="1196055" y="1807563"/>
                  </a:cubicBezTo>
                  <a:lnTo>
                    <a:pt x="81404" y="1807563"/>
                  </a:lnTo>
                  <a:cubicBezTo>
                    <a:pt x="36446" y="1807563"/>
                    <a:pt x="0" y="1771117"/>
                    <a:pt x="0" y="1726159"/>
                  </a:cubicBezTo>
                  <a:lnTo>
                    <a:pt x="0" y="81404"/>
                  </a:lnTo>
                  <a:cubicBezTo>
                    <a:pt x="0" y="59814"/>
                    <a:pt x="8576" y="39109"/>
                    <a:pt x="23843" y="23843"/>
                  </a:cubicBezTo>
                  <a:cubicBezTo>
                    <a:pt x="39109" y="8576"/>
                    <a:pt x="59814" y="0"/>
                    <a:pt x="81404" y="0"/>
                  </a:cubicBezTo>
                  <a:close/>
                </a:path>
              </a:pathLst>
            </a:custGeom>
            <a:gradFill rotWithShape="true">
              <a:gsLst>
                <a:gs pos="0">
                  <a:srgbClr val="656366">
                    <a:alpha val="100000"/>
                  </a:srgbClr>
                </a:gs>
                <a:gs pos="50000">
                  <a:srgbClr val="131416">
                    <a:alpha val="100000"/>
                  </a:srgbClr>
                </a:gs>
                <a:gs pos="100000">
                  <a:srgbClr val="131416">
                    <a:alpha val="100000"/>
                  </a:srgbClr>
                </a:gs>
              </a:gsLst>
              <a:lin ang="2700000"/>
            </a:gradFill>
          </p:spPr>
        </p:sp>
        <p:sp>
          <p:nvSpPr>
            <p:cNvPr name="TextBox 7" id="7"/>
            <p:cNvSpPr txBox="true"/>
            <p:nvPr/>
          </p:nvSpPr>
          <p:spPr>
            <a:xfrm>
              <a:off x="0" y="-38100"/>
              <a:ext cx="1277459" cy="1845663"/>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11011122" y="1742609"/>
            <a:ext cx="4239784" cy="6252956"/>
            <a:chOff x="0" y="0"/>
            <a:chExt cx="656853" cy="968747"/>
          </a:xfrm>
        </p:grpSpPr>
        <p:sp>
          <p:nvSpPr>
            <p:cNvPr name="Freeform 9" id="9"/>
            <p:cNvSpPr/>
            <p:nvPr/>
          </p:nvSpPr>
          <p:spPr>
            <a:xfrm flipH="false" flipV="false" rot="0">
              <a:off x="0" y="0"/>
              <a:ext cx="656853" cy="968746"/>
            </a:xfrm>
            <a:custGeom>
              <a:avLst/>
              <a:gdLst/>
              <a:ahLst/>
              <a:cxnLst/>
              <a:rect r="r" b="b" t="t" l="l"/>
              <a:pathLst>
                <a:path h="968746" w="656853">
                  <a:moveTo>
                    <a:pt x="41998" y="0"/>
                  </a:moveTo>
                  <a:lnTo>
                    <a:pt x="614855" y="0"/>
                  </a:lnTo>
                  <a:cubicBezTo>
                    <a:pt x="625994" y="0"/>
                    <a:pt x="636676" y="4425"/>
                    <a:pt x="644552" y="12301"/>
                  </a:cubicBezTo>
                  <a:cubicBezTo>
                    <a:pt x="652429" y="20177"/>
                    <a:pt x="656853" y="30860"/>
                    <a:pt x="656853" y="41998"/>
                  </a:cubicBezTo>
                  <a:lnTo>
                    <a:pt x="656853" y="926748"/>
                  </a:lnTo>
                  <a:cubicBezTo>
                    <a:pt x="656853" y="949943"/>
                    <a:pt x="638050" y="968746"/>
                    <a:pt x="614855" y="968746"/>
                  </a:cubicBezTo>
                  <a:lnTo>
                    <a:pt x="41998" y="968746"/>
                  </a:lnTo>
                  <a:cubicBezTo>
                    <a:pt x="18803" y="968746"/>
                    <a:pt x="0" y="949943"/>
                    <a:pt x="0" y="926748"/>
                  </a:cubicBezTo>
                  <a:lnTo>
                    <a:pt x="0" y="41998"/>
                  </a:lnTo>
                  <a:cubicBezTo>
                    <a:pt x="0" y="18803"/>
                    <a:pt x="18803" y="0"/>
                    <a:pt x="41998" y="0"/>
                  </a:cubicBezTo>
                  <a:close/>
                </a:path>
              </a:pathLst>
            </a:custGeom>
            <a:blipFill>
              <a:blip r:embed="rId6"/>
              <a:stretch>
                <a:fillRect l="-48441" t="0" r="-48441" b="0"/>
              </a:stretch>
            </a:blipFill>
          </p:spPr>
        </p:sp>
      </p:grpSp>
      <p:sp>
        <p:nvSpPr>
          <p:cNvPr name="TextBox 10" id="10"/>
          <p:cNvSpPr txBox="true"/>
          <p:nvPr/>
        </p:nvSpPr>
        <p:spPr>
          <a:xfrm rot="0">
            <a:off x="1529360" y="2018834"/>
            <a:ext cx="7333825" cy="2090352"/>
          </a:xfrm>
          <a:prstGeom prst="rect">
            <a:avLst/>
          </a:prstGeom>
        </p:spPr>
        <p:txBody>
          <a:bodyPr anchor="t" rtlCol="false" tIns="0" lIns="0" bIns="0" rIns="0">
            <a:spAutoFit/>
          </a:bodyPr>
          <a:lstStyle/>
          <a:p>
            <a:pPr algn="l">
              <a:lnSpc>
                <a:spcPts val="7932"/>
              </a:lnSpc>
            </a:pPr>
            <a:r>
              <a:rPr lang="en-US" sz="9013" spc="-567" b="true">
                <a:solidFill>
                  <a:srgbClr val="FFFFFF"/>
                </a:solidFill>
                <a:latin typeface="Arial Unicode Bold"/>
                <a:ea typeface="Arial Unicode Bold"/>
                <a:cs typeface="Arial Unicode Bold"/>
                <a:sym typeface="Arial Unicode Bold"/>
              </a:rPr>
              <a:t>Martin Kongshave</a:t>
            </a:r>
          </a:p>
        </p:txBody>
      </p:sp>
      <p:sp>
        <p:nvSpPr>
          <p:cNvPr name="TextBox 11" id="11"/>
          <p:cNvSpPr txBox="true"/>
          <p:nvPr/>
        </p:nvSpPr>
        <p:spPr>
          <a:xfrm rot="0">
            <a:off x="1615454" y="4550688"/>
            <a:ext cx="7528546" cy="2959954"/>
          </a:xfrm>
          <a:prstGeom prst="rect">
            <a:avLst/>
          </a:prstGeom>
        </p:spPr>
        <p:txBody>
          <a:bodyPr anchor="t" rtlCol="false" tIns="0" lIns="0" bIns="0" rIns="0">
            <a:spAutoFit/>
          </a:bodyPr>
          <a:lstStyle/>
          <a:p>
            <a:pPr algn="l">
              <a:lnSpc>
                <a:spcPts val="2137"/>
              </a:lnSpc>
            </a:pPr>
            <a:r>
              <a:rPr lang="en-US" sz="2203">
                <a:solidFill>
                  <a:srgbClr val="FFFFFF"/>
                </a:solidFill>
                <a:latin typeface="Arial Unicode"/>
                <a:ea typeface="Arial Unicode"/>
                <a:cs typeface="Arial Unicode"/>
                <a:sym typeface="Arial Unicode"/>
              </a:rPr>
              <a:t>Cand. Mag i </a:t>
            </a:r>
            <a:r>
              <a:rPr lang="en-US" sz="2203">
                <a:solidFill>
                  <a:srgbClr val="FFFC00"/>
                </a:solidFill>
                <a:latin typeface="Arial Unicode"/>
                <a:ea typeface="Arial Unicode"/>
                <a:cs typeface="Arial Unicode"/>
                <a:sym typeface="Arial Unicode"/>
              </a:rPr>
              <a:t>filosofi og folkeskolelærer</a:t>
            </a:r>
            <a:r>
              <a:rPr lang="en-US" sz="2203">
                <a:solidFill>
                  <a:srgbClr val="FFFFFF"/>
                </a:solidFill>
                <a:latin typeface="Arial Unicode"/>
                <a:ea typeface="Arial Unicode"/>
                <a:cs typeface="Arial Unicode"/>
                <a:sym typeface="Arial Unicode"/>
              </a:rPr>
              <a:t> af uddannelse.</a:t>
            </a:r>
          </a:p>
          <a:p>
            <a:pPr algn="l">
              <a:lnSpc>
                <a:spcPts val="2137"/>
              </a:lnSpc>
            </a:pPr>
          </a:p>
          <a:p>
            <a:pPr algn="l">
              <a:lnSpc>
                <a:spcPts val="2137"/>
              </a:lnSpc>
            </a:pPr>
            <a:r>
              <a:rPr lang="en-US" sz="2203">
                <a:solidFill>
                  <a:srgbClr val="FFFFFF"/>
                </a:solidFill>
                <a:latin typeface="Arial Unicode"/>
                <a:ea typeface="Arial Unicode"/>
                <a:cs typeface="Arial Unicode"/>
                <a:sym typeface="Arial Unicode"/>
              </a:rPr>
              <a:t>Tidligere lærer på </a:t>
            </a:r>
            <a:r>
              <a:rPr lang="en-US" sz="2203">
                <a:solidFill>
                  <a:srgbClr val="FFFC00"/>
                </a:solidFill>
                <a:latin typeface="Arial Unicode"/>
                <a:ea typeface="Arial Unicode"/>
                <a:cs typeface="Arial Unicode"/>
                <a:sym typeface="Arial Unicode"/>
              </a:rPr>
              <a:t>Sct. Albani skole og Bogense skole</a:t>
            </a:r>
          </a:p>
          <a:p>
            <a:pPr algn="l">
              <a:lnSpc>
                <a:spcPts val="2137"/>
              </a:lnSpc>
            </a:pPr>
          </a:p>
          <a:p>
            <a:pPr algn="l">
              <a:lnSpc>
                <a:spcPts val="2137"/>
              </a:lnSpc>
            </a:pPr>
            <a:r>
              <a:rPr lang="en-US" sz="2203">
                <a:solidFill>
                  <a:srgbClr val="FFFC00"/>
                </a:solidFill>
                <a:latin typeface="Arial Unicode"/>
                <a:ea typeface="Arial Unicode"/>
                <a:cs typeface="Arial Unicode"/>
                <a:sym typeface="Arial Unicode"/>
              </a:rPr>
              <a:t>Stifter</a:t>
            </a:r>
            <a:r>
              <a:rPr lang="en-US" sz="2203">
                <a:solidFill>
                  <a:srgbClr val="FFFFFF"/>
                </a:solidFill>
                <a:latin typeface="Arial Unicode"/>
                <a:ea typeface="Arial Unicode"/>
                <a:cs typeface="Arial Unicode"/>
                <a:sym typeface="Arial Unicode"/>
              </a:rPr>
              <a:t> af Tankespirerne og gruppen ‘Kunstig intelligens i grundskolen’. </a:t>
            </a:r>
          </a:p>
          <a:p>
            <a:pPr algn="l">
              <a:lnSpc>
                <a:spcPts val="2137"/>
              </a:lnSpc>
            </a:pPr>
          </a:p>
          <a:p>
            <a:pPr algn="l">
              <a:lnSpc>
                <a:spcPts val="2137"/>
              </a:lnSpc>
            </a:pPr>
            <a:r>
              <a:rPr lang="en-US" sz="2203">
                <a:solidFill>
                  <a:srgbClr val="FFFFFF"/>
                </a:solidFill>
                <a:latin typeface="Arial Unicode"/>
                <a:ea typeface="Arial Unicode"/>
                <a:cs typeface="Arial Unicode"/>
                <a:sym typeface="Arial Unicode"/>
              </a:rPr>
              <a:t>Min </a:t>
            </a:r>
            <a:r>
              <a:rPr lang="en-US" sz="2203">
                <a:solidFill>
                  <a:srgbClr val="FFFC00"/>
                </a:solidFill>
                <a:latin typeface="Arial Unicode"/>
                <a:ea typeface="Arial Unicode"/>
                <a:cs typeface="Arial Unicode"/>
                <a:sym typeface="Arial Unicode"/>
              </a:rPr>
              <a:t>filterboble</a:t>
            </a:r>
            <a:r>
              <a:rPr lang="en-US" sz="2203">
                <a:solidFill>
                  <a:srgbClr val="FFFFFF"/>
                </a:solidFill>
                <a:latin typeface="Arial Unicode"/>
                <a:ea typeface="Arial Unicode"/>
                <a:cs typeface="Arial Unicode"/>
                <a:sym typeface="Arial Unicode"/>
              </a:rPr>
              <a:t> centrere sig omkring ‘kunstig intelligens i relation til uddannelsessektoren’</a:t>
            </a:r>
          </a:p>
          <a:p>
            <a:pPr algn="l">
              <a:lnSpc>
                <a:spcPts val="2137"/>
              </a:lnSpc>
            </a:pPr>
          </a:p>
          <a:p>
            <a:pPr algn="l">
              <a:lnSpc>
                <a:spcPts val="2137"/>
              </a:lnSpc>
            </a:pPr>
            <a:r>
              <a:rPr lang="en-US" sz="2203">
                <a:solidFill>
                  <a:srgbClr val="FFFFFF"/>
                </a:solidFill>
                <a:latin typeface="Arial Unicode"/>
                <a:ea typeface="Arial Unicode"/>
                <a:cs typeface="Arial Unicode"/>
                <a:sym typeface="Arial Unicode"/>
              </a:rPr>
              <a:t>Har skabt undervisningsplatformen </a:t>
            </a:r>
            <a:r>
              <a:rPr lang="en-US" sz="2203">
                <a:solidFill>
                  <a:srgbClr val="FFFC00"/>
                </a:solidFill>
                <a:latin typeface="Arial Unicode"/>
                <a:ea typeface="Arial Unicode"/>
                <a:cs typeface="Arial Unicode"/>
                <a:sym typeface="Arial Unicode"/>
              </a:rPr>
              <a:t>Tankespirerne.dk</a:t>
            </a:r>
          </a:p>
        </p:txBody>
      </p:sp>
      <p:sp>
        <p:nvSpPr>
          <p:cNvPr name="TextBox 12" id="12"/>
          <p:cNvSpPr txBox="true"/>
          <p:nvPr/>
        </p:nvSpPr>
        <p:spPr>
          <a:xfrm rot="0">
            <a:off x="1615454" y="7688162"/>
            <a:ext cx="7247730" cy="1287146"/>
          </a:xfrm>
          <a:prstGeom prst="rect">
            <a:avLst/>
          </a:prstGeom>
        </p:spPr>
        <p:txBody>
          <a:bodyPr anchor="t" rtlCol="false" tIns="0" lIns="0" bIns="0" rIns="0">
            <a:spAutoFit/>
          </a:bodyPr>
          <a:lstStyle/>
          <a:p>
            <a:pPr algn="l">
              <a:lnSpc>
                <a:spcPts val="5179"/>
              </a:lnSpc>
              <a:spcBef>
                <a:spcPct val="0"/>
              </a:spcBef>
            </a:pPr>
            <a:r>
              <a:rPr lang="en-US" sz="3699">
                <a:solidFill>
                  <a:srgbClr val="FFFFFF"/>
                </a:solidFill>
                <a:latin typeface="Canva Sans"/>
                <a:ea typeface="Canva Sans"/>
                <a:cs typeface="Canva Sans"/>
                <a:sym typeface="Canva Sans"/>
              </a:rPr>
              <a:t>Trives i selskab med ting jeg ikke helt forstår</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3E7697"/>
        </a:solidFill>
      </p:bgPr>
    </p:bg>
    <p:spTree>
      <p:nvGrpSpPr>
        <p:cNvPr id="1" name=""/>
        <p:cNvGrpSpPr/>
        <p:nvPr/>
      </p:nvGrpSpPr>
      <p:grpSpPr>
        <a:xfrm>
          <a:off x="0" y="0"/>
          <a:ext cx="0" cy="0"/>
          <a:chOff x="0" y="0"/>
          <a:chExt cx="0" cy="0"/>
        </a:xfrm>
      </p:grpSpPr>
      <p:sp>
        <p:nvSpPr>
          <p:cNvPr name="Freeform 2" id="2"/>
          <p:cNvSpPr/>
          <p:nvPr/>
        </p:nvSpPr>
        <p:spPr>
          <a:xfrm flipH="false" flipV="false" rot="0">
            <a:off x="12263472" y="0"/>
            <a:ext cx="10404046" cy="10287000"/>
          </a:xfrm>
          <a:custGeom>
            <a:avLst/>
            <a:gdLst/>
            <a:ahLst/>
            <a:cxnLst/>
            <a:rect r="r" b="b" t="t" l="l"/>
            <a:pathLst>
              <a:path h="10287000" w="10404046">
                <a:moveTo>
                  <a:pt x="0" y="0"/>
                </a:moveTo>
                <a:lnTo>
                  <a:pt x="10404045" y="0"/>
                </a:lnTo>
                <a:lnTo>
                  <a:pt x="10404045"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2727670" y="7816308"/>
            <a:ext cx="1394931" cy="1173485"/>
          </a:xfrm>
          <a:custGeom>
            <a:avLst/>
            <a:gdLst/>
            <a:ahLst/>
            <a:cxnLst/>
            <a:rect r="r" b="b" t="t" l="l"/>
            <a:pathLst>
              <a:path h="1173485" w="1394931">
                <a:moveTo>
                  <a:pt x="0" y="0"/>
                </a:moveTo>
                <a:lnTo>
                  <a:pt x="1394930" y="0"/>
                </a:lnTo>
                <a:lnTo>
                  <a:pt x="1394930" y="1173486"/>
                </a:lnTo>
                <a:lnTo>
                  <a:pt x="0" y="117348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2753693" y="5887941"/>
            <a:ext cx="1197365" cy="1299717"/>
          </a:xfrm>
          <a:custGeom>
            <a:avLst/>
            <a:gdLst/>
            <a:ahLst/>
            <a:cxnLst/>
            <a:rect r="r" b="b" t="t" l="l"/>
            <a:pathLst>
              <a:path h="1299717" w="1197365">
                <a:moveTo>
                  <a:pt x="0" y="0"/>
                </a:moveTo>
                <a:lnTo>
                  <a:pt x="1197365" y="0"/>
                </a:lnTo>
                <a:lnTo>
                  <a:pt x="1197365" y="1299717"/>
                </a:lnTo>
                <a:lnTo>
                  <a:pt x="0" y="129971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 id="5"/>
          <p:cNvSpPr/>
          <p:nvPr/>
        </p:nvSpPr>
        <p:spPr>
          <a:xfrm flipH="false" flipV="false" rot="0">
            <a:off x="2701646" y="4178459"/>
            <a:ext cx="1446978" cy="1079807"/>
          </a:xfrm>
          <a:custGeom>
            <a:avLst/>
            <a:gdLst/>
            <a:ahLst/>
            <a:cxnLst/>
            <a:rect r="r" b="b" t="t" l="l"/>
            <a:pathLst>
              <a:path h="1079807" w="1446978">
                <a:moveTo>
                  <a:pt x="0" y="0"/>
                </a:moveTo>
                <a:lnTo>
                  <a:pt x="1446978" y="0"/>
                </a:lnTo>
                <a:lnTo>
                  <a:pt x="1446978" y="1079807"/>
                </a:lnTo>
                <a:lnTo>
                  <a:pt x="0" y="107980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6" id="6"/>
          <p:cNvSpPr/>
          <p:nvPr/>
        </p:nvSpPr>
        <p:spPr>
          <a:xfrm flipH="false" flipV="false" rot="0">
            <a:off x="4674375" y="2068438"/>
            <a:ext cx="2976556" cy="1562692"/>
          </a:xfrm>
          <a:custGeom>
            <a:avLst/>
            <a:gdLst/>
            <a:ahLst/>
            <a:cxnLst/>
            <a:rect r="r" b="b" t="t" l="l"/>
            <a:pathLst>
              <a:path h="1562692" w="2976556">
                <a:moveTo>
                  <a:pt x="0" y="0"/>
                </a:moveTo>
                <a:lnTo>
                  <a:pt x="2976556" y="0"/>
                </a:lnTo>
                <a:lnTo>
                  <a:pt x="2976556" y="1562692"/>
                </a:lnTo>
                <a:lnTo>
                  <a:pt x="0" y="1562692"/>
                </a:lnTo>
                <a:lnTo>
                  <a:pt x="0" y="0"/>
                </a:lnTo>
                <a:close/>
              </a:path>
            </a:pathLst>
          </a:custGeom>
          <a:blipFill>
            <a:blip r:embed="rId11"/>
            <a:stretch>
              <a:fillRect l="0" t="0" r="0" b="0"/>
            </a:stretch>
          </a:blipFill>
        </p:spPr>
      </p:sp>
      <p:sp>
        <p:nvSpPr>
          <p:cNvPr name="Freeform 7" id="7"/>
          <p:cNvSpPr/>
          <p:nvPr/>
        </p:nvSpPr>
        <p:spPr>
          <a:xfrm flipH="false" flipV="false" rot="0">
            <a:off x="4148624" y="3542864"/>
            <a:ext cx="3227273" cy="2062106"/>
          </a:xfrm>
          <a:custGeom>
            <a:avLst/>
            <a:gdLst/>
            <a:ahLst/>
            <a:cxnLst/>
            <a:rect r="r" b="b" t="t" l="l"/>
            <a:pathLst>
              <a:path h="2062106" w="3227273">
                <a:moveTo>
                  <a:pt x="0" y="0"/>
                </a:moveTo>
                <a:lnTo>
                  <a:pt x="3227273" y="0"/>
                </a:lnTo>
                <a:lnTo>
                  <a:pt x="3227273" y="2062106"/>
                </a:lnTo>
                <a:lnTo>
                  <a:pt x="0" y="2062106"/>
                </a:lnTo>
                <a:lnTo>
                  <a:pt x="0" y="0"/>
                </a:lnTo>
                <a:close/>
              </a:path>
            </a:pathLst>
          </a:custGeom>
          <a:blipFill>
            <a:blip r:embed="rId12"/>
            <a:stretch>
              <a:fillRect l="0" t="-28640" r="-246" b="-28248"/>
            </a:stretch>
          </a:blipFill>
        </p:spPr>
      </p:sp>
      <p:sp>
        <p:nvSpPr>
          <p:cNvPr name="Freeform 8" id="8"/>
          <p:cNvSpPr/>
          <p:nvPr/>
        </p:nvSpPr>
        <p:spPr>
          <a:xfrm flipH="false" flipV="false" rot="0">
            <a:off x="4836019" y="6254742"/>
            <a:ext cx="4696486" cy="962780"/>
          </a:xfrm>
          <a:custGeom>
            <a:avLst/>
            <a:gdLst/>
            <a:ahLst/>
            <a:cxnLst/>
            <a:rect r="r" b="b" t="t" l="l"/>
            <a:pathLst>
              <a:path h="962780" w="4696486">
                <a:moveTo>
                  <a:pt x="0" y="0"/>
                </a:moveTo>
                <a:lnTo>
                  <a:pt x="4696485" y="0"/>
                </a:lnTo>
                <a:lnTo>
                  <a:pt x="4696485" y="962780"/>
                </a:lnTo>
                <a:lnTo>
                  <a:pt x="0" y="962780"/>
                </a:lnTo>
                <a:lnTo>
                  <a:pt x="0" y="0"/>
                </a:lnTo>
                <a:close/>
              </a:path>
            </a:pathLst>
          </a:custGeom>
          <a:blipFill>
            <a:blip r:embed="rId13"/>
            <a:stretch>
              <a:fillRect l="0" t="0" r="0" b="0"/>
            </a:stretch>
          </a:blipFill>
        </p:spPr>
      </p:sp>
      <p:sp>
        <p:nvSpPr>
          <p:cNvPr name="Freeform 9" id="9"/>
          <p:cNvSpPr/>
          <p:nvPr/>
        </p:nvSpPr>
        <p:spPr>
          <a:xfrm flipH="false" flipV="false" rot="0">
            <a:off x="2607939" y="1857680"/>
            <a:ext cx="1540685" cy="1773451"/>
          </a:xfrm>
          <a:custGeom>
            <a:avLst/>
            <a:gdLst/>
            <a:ahLst/>
            <a:cxnLst/>
            <a:rect r="r" b="b" t="t" l="l"/>
            <a:pathLst>
              <a:path h="1773451" w="1540685">
                <a:moveTo>
                  <a:pt x="0" y="0"/>
                </a:moveTo>
                <a:lnTo>
                  <a:pt x="1540685" y="0"/>
                </a:lnTo>
                <a:lnTo>
                  <a:pt x="1540685" y="1773450"/>
                </a:lnTo>
                <a:lnTo>
                  <a:pt x="0" y="177345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0" id="10"/>
          <p:cNvSpPr/>
          <p:nvPr/>
        </p:nvSpPr>
        <p:spPr>
          <a:xfrm flipH="false" flipV="false" rot="0">
            <a:off x="4836019" y="7627097"/>
            <a:ext cx="3377425" cy="1904023"/>
          </a:xfrm>
          <a:custGeom>
            <a:avLst/>
            <a:gdLst/>
            <a:ahLst/>
            <a:cxnLst/>
            <a:rect r="r" b="b" t="t" l="l"/>
            <a:pathLst>
              <a:path h="1904023" w="3377425">
                <a:moveTo>
                  <a:pt x="0" y="0"/>
                </a:moveTo>
                <a:lnTo>
                  <a:pt x="3377424" y="0"/>
                </a:lnTo>
                <a:lnTo>
                  <a:pt x="3377424" y="1904023"/>
                </a:lnTo>
                <a:lnTo>
                  <a:pt x="0" y="1904023"/>
                </a:lnTo>
                <a:lnTo>
                  <a:pt x="0" y="0"/>
                </a:lnTo>
                <a:close/>
              </a:path>
            </a:pathLst>
          </a:custGeom>
          <a:blipFill>
            <a:blip r:embed="rId16"/>
            <a:stretch>
              <a:fillRect l="0" t="0" r="0" b="0"/>
            </a:stretch>
          </a:blipFill>
        </p:spPr>
      </p:sp>
      <p:sp>
        <p:nvSpPr>
          <p:cNvPr name="TextBox 11" id="11"/>
          <p:cNvSpPr txBox="true"/>
          <p:nvPr/>
        </p:nvSpPr>
        <p:spPr>
          <a:xfrm rot="0">
            <a:off x="558424" y="448669"/>
            <a:ext cx="16307248" cy="1068706"/>
          </a:xfrm>
          <a:prstGeom prst="rect">
            <a:avLst/>
          </a:prstGeom>
        </p:spPr>
        <p:txBody>
          <a:bodyPr anchor="t" rtlCol="false" tIns="0" lIns="0" bIns="0" rIns="0">
            <a:spAutoFit/>
          </a:bodyPr>
          <a:lstStyle/>
          <a:p>
            <a:pPr algn="l">
              <a:lnSpc>
                <a:spcPts val="8579"/>
              </a:lnSpc>
            </a:pPr>
            <a:r>
              <a:rPr lang="en-US" sz="6599">
                <a:solidFill>
                  <a:srgbClr val="000000"/>
                </a:solidFill>
                <a:latin typeface="Calistoga"/>
                <a:ea typeface="Calistoga"/>
                <a:cs typeface="Calistoga"/>
                <a:sym typeface="Calistoga"/>
              </a:rPr>
              <a:t>Der findes andre udtryksformer end skrift</a:t>
            </a:r>
          </a:p>
        </p:txBody>
      </p:sp>
      <p:sp>
        <p:nvSpPr>
          <p:cNvPr name="TextBox 12" id="12"/>
          <p:cNvSpPr txBox="true"/>
          <p:nvPr/>
        </p:nvSpPr>
        <p:spPr>
          <a:xfrm rot="0">
            <a:off x="409897" y="9622687"/>
            <a:ext cx="12378231" cy="448311"/>
          </a:xfrm>
          <a:prstGeom prst="rect">
            <a:avLst/>
          </a:prstGeom>
        </p:spPr>
        <p:txBody>
          <a:bodyPr anchor="t" rtlCol="false" tIns="0" lIns="0" bIns="0" rIns="0">
            <a:spAutoFit/>
          </a:bodyPr>
          <a:lstStyle/>
          <a:p>
            <a:pPr algn="l">
              <a:lnSpc>
                <a:spcPts val="3639"/>
              </a:lnSpc>
              <a:spcBef>
                <a:spcPct val="0"/>
              </a:spcBef>
            </a:pPr>
            <a:r>
              <a:rPr lang="en-US" sz="2599" i="true">
                <a:solidFill>
                  <a:srgbClr val="000000"/>
                </a:solidFill>
                <a:latin typeface="Canva Sans Italics"/>
                <a:ea typeface="Canva Sans Italics"/>
                <a:cs typeface="Canva Sans Italics"/>
                <a:sym typeface="Canva Sans Italics"/>
              </a:rPr>
              <a:t>Udio, Midjourney, Runway, Elevenlabs</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3E7697"/>
        </a:solidFill>
      </p:bgPr>
    </p:bg>
    <p:spTree>
      <p:nvGrpSpPr>
        <p:cNvPr id="1" name=""/>
        <p:cNvGrpSpPr/>
        <p:nvPr/>
      </p:nvGrpSpPr>
      <p:grpSpPr>
        <a:xfrm>
          <a:off x="0" y="0"/>
          <a:ext cx="0" cy="0"/>
          <a:chOff x="0" y="0"/>
          <a:chExt cx="0" cy="0"/>
        </a:xfrm>
      </p:grpSpPr>
      <p:sp>
        <p:nvSpPr>
          <p:cNvPr name="Freeform 2" id="2"/>
          <p:cNvSpPr/>
          <p:nvPr/>
        </p:nvSpPr>
        <p:spPr>
          <a:xfrm flipH="false" flipV="false" rot="0">
            <a:off x="432200" y="482184"/>
            <a:ext cx="15931324" cy="4998453"/>
          </a:xfrm>
          <a:custGeom>
            <a:avLst/>
            <a:gdLst/>
            <a:ahLst/>
            <a:cxnLst/>
            <a:rect r="r" b="b" t="t" l="l"/>
            <a:pathLst>
              <a:path h="4998453" w="15931324">
                <a:moveTo>
                  <a:pt x="0" y="0"/>
                </a:moveTo>
                <a:lnTo>
                  <a:pt x="15931323" y="0"/>
                </a:lnTo>
                <a:lnTo>
                  <a:pt x="15931323" y="4998453"/>
                </a:lnTo>
                <a:lnTo>
                  <a:pt x="0" y="4998453"/>
                </a:lnTo>
                <a:lnTo>
                  <a:pt x="0" y="0"/>
                </a:lnTo>
                <a:close/>
              </a:path>
            </a:pathLst>
          </a:custGeom>
          <a:blipFill>
            <a:blip r:embed="rId3"/>
            <a:stretch>
              <a:fillRect l="0" t="0" r="0" b="0"/>
            </a:stretch>
          </a:blipFill>
        </p:spPr>
      </p:sp>
      <p:sp>
        <p:nvSpPr>
          <p:cNvPr name="Freeform 3" id="3"/>
          <p:cNvSpPr/>
          <p:nvPr/>
        </p:nvSpPr>
        <p:spPr>
          <a:xfrm flipH="false" flipV="false" rot="0">
            <a:off x="11775063" y="3925638"/>
            <a:ext cx="6035874" cy="5869053"/>
          </a:xfrm>
          <a:custGeom>
            <a:avLst/>
            <a:gdLst/>
            <a:ahLst/>
            <a:cxnLst/>
            <a:rect r="r" b="b" t="t" l="l"/>
            <a:pathLst>
              <a:path h="5869053" w="6035874">
                <a:moveTo>
                  <a:pt x="0" y="0"/>
                </a:moveTo>
                <a:lnTo>
                  <a:pt x="6035874" y="0"/>
                </a:lnTo>
                <a:lnTo>
                  <a:pt x="6035874" y="5869053"/>
                </a:lnTo>
                <a:lnTo>
                  <a:pt x="0" y="5869053"/>
                </a:lnTo>
                <a:lnTo>
                  <a:pt x="0" y="0"/>
                </a:lnTo>
                <a:close/>
              </a:path>
            </a:pathLst>
          </a:custGeom>
          <a:blipFill>
            <a:blip r:embed="rId4"/>
            <a:stretch>
              <a:fillRect l="0" t="0" r="0" b="0"/>
            </a:stretch>
          </a:blipFill>
        </p:spPr>
      </p:sp>
      <p:sp>
        <p:nvSpPr>
          <p:cNvPr name="TextBox 4" id="4"/>
          <p:cNvSpPr txBox="true"/>
          <p:nvPr/>
        </p:nvSpPr>
        <p:spPr>
          <a:xfrm rot="0">
            <a:off x="432200" y="8219910"/>
            <a:ext cx="10523986" cy="1819911"/>
          </a:xfrm>
          <a:prstGeom prst="rect">
            <a:avLst/>
          </a:prstGeom>
        </p:spPr>
        <p:txBody>
          <a:bodyPr anchor="t" rtlCol="false" tIns="0" lIns="0" bIns="0" rIns="0">
            <a:spAutoFit/>
          </a:bodyPr>
          <a:lstStyle/>
          <a:p>
            <a:pPr algn="l">
              <a:lnSpc>
                <a:spcPts val="3639"/>
              </a:lnSpc>
              <a:spcBef>
                <a:spcPct val="0"/>
              </a:spcBef>
            </a:pPr>
            <a:r>
              <a:rPr lang="en-US" sz="2599" i="true">
                <a:solidFill>
                  <a:srgbClr val="000000"/>
                </a:solidFill>
                <a:latin typeface="Canva Sans Italics"/>
                <a:ea typeface="Canva Sans Italics"/>
                <a:cs typeface="Canva Sans Italics"/>
                <a:sym typeface="Canva Sans Italics"/>
              </a:rPr>
              <a:t>Platformene er baseret på at AI-modeller gør det primære arbejde. Interface er tilpasset modalitet. Arbejder man med Midjourney, så vil både prompting, bibliotek og Editor være møntet til at arbejde med billeder. Det samme for de andre...</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0184B"/>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7988287"/>
            <a:ext cx="1284463" cy="1270013"/>
          </a:xfrm>
          <a:custGeom>
            <a:avLst/>
            <a:gdLst/>
            <a:ahLst/>
            <a:cxnLst/>
            <a:rect r="r" b="b" t="t" l="l"/>
            <a:pathLst>
              <a:path h="1270013" w="1284463">
                <a:moveTo>
                  <a:pt x="0" y="0"/>
                </a:moveTo>
                <a:lnTo>
                  <a:pt x="1284463" y="0"/>
                </a:lnTo>
                <a:lnTo>
                  <a:pt x="1284463" y="1270013"/>
                </a:lnTo>
                <a:lnTo>
                  <a:pt x="0" y="12700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603637" y="704889"/>
            <a:ext cx="4928759" cy="5665240"/>
          </a:xfrm>
          <a:custGeom>
            <a:avLst/>
            <a:gdLst/>
            <a:ahLst/>
            <a:cxnLst/>
            <a:rect r="r" b="b" t="t" l="l"/>
            <a:pathLst>
              <a:path h="5665240" w="4928759">
                <a:moveTo>
                  <a:pt x="0" y="0"/>
                </a:moveTo>
                <a:lnTo>
                  <a:pt x="4928759" y="0"/>
                </a:lnTo>
                <a:lnTo>
                  <a:pt x="4928759" y="5665240"/>
                </a:lnTo>
                <a:lnTo>
                  <a:pt x="0" y="56652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2605013" y="8189594"/>
            <a:ext cx="9878073" cy="1068706"/>
          </a:xfrm>
          <a:prstGeom prst="rect">
            <a:avLst/>
          </a:prstGeom>
        </p:spPr>
        <p:txBody>
          <a:bodyPr anchor="t" rtlCol="false" tIns="0" lIns="0" bIns="0" rIns="0">
            <a:spAutoFit/>
          </a:bodyPr>
          <a:lstStyle/>
          <a:p>
            <a:pPr algn="l">
              <a:lnSpc>
                <a:spcPts val="8579"/>
              </a:lnSpc>
            </a:pPr>
            <a:r>
              <a:rPr lang="en-US" sz="6599">
                <a:solidFill>
                  <a:srgbClr val="FFFFFF"/>
                </a:solidFill>
                <a:latin typeface="Calistoga"/>
                <a:ea typeface="Calistoga"/>
                <a:cs typeface="Calistoga"/>
                <a:sym typeface="Calistoga"/>
              </a:rPr>
              <a:t>som udvidelse</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3E7697"/>
        </a:solidFill>
      </p:bgPr>
    </p:bg>
    <p:spTree>
      <p:nvGrpSpPr>
        <p:cNvPr id="1" name=""/>
        <p:cNvGrpSpPr/>
        <p:nvPr/>
      </p:nvGrpSpPr>
      <p:grpSpPr>
        <a:xfrm>
          <a:off x="0" y="0"/>
          <a:ext cx="0" cy="0"/>
          <a:chOff x="0" y="0"/>
          <a:chExt cx="0" cy="0"/>
        </a:xfrm>
      </p:grpSpPr>
      <p:sp>
        <p:nvSpPr>
          <p:cNvPr name="Freeform 2" id="2"/>
          <p:cNvSpPr/>
          <p:nvPr/>
        </p:nvSpPr>
        <p:spPr>
          <a:xfrm flipH="false" flipV="false" rot="0">
            <a:off x="12263472" y="0"/>
            <a:ext cx="10404046" cy="10287000"/>
          </a:xfrm>
          <a:custGeom>
            <a:avLst/>
            <a:gdLst/>
            <a:ahLst/>
            <a:cxnLst/>
            <a:rect r="r" b="b" t="t" l="l"/>
            <a:pathLst>
              <a:path h="10287000" w="10404046">
                <a:moveTo>
                  <a:pt x="0" y="0"/>
                </a:moveTo>
                <a:lnTo>
                  <a:pt x="10404045" y="0"/>
                </a:lnTo>
                <a:lnTo>
                  <a:pt x="10404045"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1028700" y="2901032"/>
            <a:ext cx="3299892" cy="3748677"/>
          </a:xfrm>
          <a:custGeom>
            <a:avLst/>
            <a:gdLst/>
            <a:ahLst/>
            <a:cxnLst/>
            <a:rect r="r" b="b" t="t" l="l"/>
            <a:pathLst>
              <a:path h="3748677" w="3299892">
                <a:moveTo>
                  <a:pt x="0" y="0"/>
                </a:moveTo>
                <a:lnTo>
                  <a:pt x="3299892" y="0"/>
                </a:lnTo>
                <a:lnTo>
                  <a:pt x="3299892" y="3748677"/>
                </a:lnTo>
                <a:lnTo>
                  <a:pt x="0" y="3748677"/>
                </a:lnTo>
                <a:lnTo>
                  <a:pt x="0" y="0"/>
                </a:lnTo>
                <a:close/>
              </a:path>
            </a:pathLst>
          </a:custGeom>
          <a:blipFill>
            <a:blip r:embed="rId5"/>
            <a:stretch>
              <a:fillRect l="0" t="0" r="0" b="0"/>
            </a:stretch>
          </a:blipFill>
        </p:spPr>
      </p:sp>
      <p:grpSp>
        <p:nvGrpSpPr>
          <p:cNvPr name="Group 4" id="4"/>
          <p:cNvGrpSpPr/>
          <p:nvPr/>
        </p:nvGrpSpPr>
        <p:grpSpPr>
          <a:xfrm rot="0">
            <a:off x="5476257" y="3341473"/>
            <a:ext cx="2062601" cy="2205905"/>
            <a:chOff x="0" y="0"/>
            <a:chExt cx="508825" cy="544177"/>
          </a:xfrm>
        </p:grpSpPr>
        <p:sp>
          <p:nvSpPr>
            <p:cNvPr name="Freeform 5" id="5"/>
            <p:cNvSpPr/>
            <p:nvPr/>
          </p:nvSpPr>
          <p:spPr>
            <a:xfrm flipH="false" flipV="false" rot="0">
              <a:off x="0" y="0"/>
              <a:ext cx="508825" cy="544177"/>
            </a:xfrm>
            <a:custGeom>
              <a:avLst/>
              <a:gdLst/>
              <a:ahLst/>
              <a:cxnLst/>
              <a:rect r="r" b="b" t="t" l="l"/>
              <a:pathLst>
                <a:path h="544177" w="508825">
                  <a:moveTo>
                    <a:pt x="191427" y="0"/>
                  </a:moveTo>
                  <a:lnTo>
                    <a:pt x="317398" y="0"/>
                  </a:lnTo>
                  <a:cubicBezTo>
                    <a:pt x="423120" y="0"/>
                    <a:pt x="508825" y="85705"/>
                    <a:pt x="508825" y="191427"/>
                  </a:cubicBezTo>
                  <a:lnTo>
                    <a:pt x="508825" y="352750"/>
                  </a:lnTo>
                  <a:cubicBezTo>
                    <a:pt x="508825" y="403520"/>
                    <a:pt x="488657" y="452210"/>
                    <a:pt x="452757" y="488109"/>
                  </a:cubicBezTo>
                  <a:cubicBezTo>
                    <a:pt x="416858" y="524009"/>
                    <a:pt x="368168" y="544177"/>
                    <a:pt x="317398" y="544177"/>
                  </a:cubicBezTo>
                  <a:lnTo>
                    <a:pt x="191427" y="544177"/>
                  </a:lnTo>
                  <a:cubicBezTo>
                    <a:pt x="85705" y="544177"/>
                    <a:pt x="0" y="458472"/>
                    <a:pt x="0" y="352750"/>
                  </a:cubicBezTo>
                  <a:lnTo>
                    <a:pt x="0" y="191427"/>
                  </a:lnTo>
                  <a:cubicBezTo>
                    <a:pt x="0" y="140658"/>
                    <a:pt x="20168" y="91967"/>
                    <a:pt x="56068" y="56068"/>
                  </a:cubicBezTo>
                  <a:cubicBezTo>
                    <a:pt x="91967" y="20168"/>
                    <a:pt x="140658" y="0"/>
                    <a:pt x="191427" y="0"/>
                  </a:cubicBezTo>
                  <a:close/>
                </a:path>
              </a:pathLst>
            </a:custGeom>
            <a:solidFill>
              <a:srgbClr val="FFFFFF"/>
            </a:solidFill>
          </p:spPr>
        </p:sp>
        <p:sp>
          <p:nvSpPr>
            <p:cNvPr name="TextBox 6" id="6"/>
            <p:cNvSpPr txBox="true"/>
            <p:nvPr/>
          </p:nvSpPr>
          <p:spPr>
            <a:xfrm>
              <a:off x="0" y="-28575"/>
              <a:ext cx="508825" cy="572752"/>
            </a:xfrm>
            <a:prstGeom prst="rect">
              <a:avLst/>
            </a:prstGeom>
          </p:spPr>
          <p:txBody>
            <a:bodyPr anchor="ctr" rtlCol="false" tIns="50800" lIns="50800" bIns="50800" rIns="50800"/>
            <a:lstStyle/>
            <a:p>
              <a:pPr algn="ctr">
                <a:lnSpc>
                  <a:spcPts val="2600"/>
                </a:lnSpc>
              </a:pPr>
            </a:p>
          </p:txBody>
        </p:sp>
      </p:grpSp>
      <p:sp>
        <p:nvSpPr>
          <p:cNvPr name="Freeform 7" id="7"/>
          <p:cNvSpPr/>
          <p:nvPr/>
        </p:nvSpPr>
        <p:spPr>
          <a:xfrm flipH="false" flipV="false" rot="0">
            <a:off x="4583389" y="2901032"/>
            <a:ext cx="3848337" cy="3562312"/>
          </a:xfrm>
          <a:custGeom>
            <a:avLst/>
            <a:gdLst/>
            <a:ahLst/>
            <a:cxnLst/>
            <a:rect r="r" b="b" t="t" l="l"/>
            <a:pathLst>
              <a:path h="3562312" w="3848337">
                <a:moveTo>
                  <a:pt x="0" y="0"/>
                </a:moveTo>
                <a:lnTo>
                  <a:pt x="3848337" y="0"/>
                </a:lnTo>
                <a:lnTo>
                  <a:pt x="3848337" y="3562313"/>
                </a:lnTo>
                <a:lnTo>
                  <a:pt x="0" y="3562313"/>
                </a:lnTo>
                <a:lnTo>
                  <a:pt x="0" y="0"/>
                </a:lnTo>
                <a:close/>
              </a:path>
            </a:pathLst>
          </a:custGeom>
          <a:blipFill>
            <a:blip r:embed="rId6"/>
            <a:stretch>
              <a:fillRect l="-69823" t="-32417" r="-73190" b="-40521"/>
            </a:stretch>
          </a:blipFill>
        </p:spPr>
      </p:sp>
      <p:grpSp>
        <p:nvGrpSpPr>
          <p:cNvPr name="Group 8" id="8"/>
          <p:cNvGrpSpPr/>
          <p:nvPr/>
        </p:nvGrpSpPr>
        <p:grpSpPr>
          <a:xfrm rot="0">
            <a:off x="8925229" y="3496447"/>
            <a:ext cx="2371483" cy="2371483"/>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50800" lIns="50800" bIns="50800" rIns="50800"/>
            <a:lstStyle/>
            <a:p>
              <a:pPr algn="ctr">
                <a:lnSpc>
                  <a:spcPts val="2600"/>
                </a:lnSpc>
              </a:pPr>
            </a:p>
          </p:txBody>
        </p:sp>
      </p:grpSp>
      <p:sp>
        <p:nvSpPr>
          <p:cNvPr name="Freeform 11" id="11"/>
          <p:cNvSpPr/>
          <p:nvPr/>
        </p:nvSpPr>
        <p:spPr>
          <a:xfrm flipH="false" flipV="false" rot="0">
            <a:off x="8688901" y="3260119"/>
            <a:ext cx="2844138" cy="2844138"/>
          </a:xfrm>
          <a:custGeom>
            <a:avLst/>
            <a:gdLst/>
            <a:ahLst/>
            <a:cxnLst/>
            <a:rect r="r" b="b" t="t" l="l"/>
            <a:pathLst>
              <a:path h="2844138" w="2844138">
                <a:moveTo>
                  <a:pt x="0" y="0"/>
                </a:moveTo>
                <a:lnTo>
                  <a:pt x="2844138" y="0"/>
                </a:lnTo>
                <a:lnTo>
                  <a:pt x="2844138" y="2844138"/>
                </a:lnTo>
                <a:lnTo>
                  <a:pt x="0" y="2844138"/>
                </a:lnTo>
                <a:lnTo>
                  <a:pt x="0" y="0"/>
                </a:lnTo>
                <a:close/>
              </a:path>
            </a:pathLst>
          </a:custGeom>
          <a:blipFill>
            <a:blip r:embed="rId7"/>
            <a:stretch>
              <a:fillRect l="0" t="0" r="0" b="0"/>
            </a:stretch>
          </a:blipFill>
        </p:spPr>
      </p:sp>
      <p:sp>
        <p:nvSpPr>
          <p:cNvPr name="TextBox 12" id="12"/>
          <p:cNvSpPr txBox="true"/>
          <p:nvPr/>
        </p:nvSpPr>
        <p:spPr>
          <a:xfrm rot="0">
            <a:off x="558424" y="448669"/>
            <a:ext cx="13768107" cy="1068706"/>
          </a:xfrm>
          <a:prstGeom prst="rect">
            <a:avLst/>
          </a:prstGeom>
        </p:spPr>
        <p:txBody>
          <a:bodyPr anchor="t" rtlCol="false" tIns="0" lIns="0" bIns="0" rIns="0">
            <a:spAutoFit/>
          </a:bodyPr>
          <a:lstStyle/>
          <a:p>
            <a:pPr algn="l">
              <a:lnSpc>
                <a:spcPts val="8579"/>
              </a:lnSpc>
            </a:pPr>
            <a:r>
              <a:rPr lang="en-US" sz="6599">
                <a:solidFill>
                  <a:srgbClr val="000000"/>
                </a:solidFill>
                <a:latin typeface="Calistoga"/>
                <a:ea typeface="Calistoga"/>
                <a:cs typeface="Calistoga"/>
                <a:sym typeface="Calistoga"/>
              </a:rPr>
              <a:t>Lidt af  det softwaren allerede gør...</a:t>
            </a:r>
          </a:p>
        </p:txBody>
      </p:sp>
      <p:sp>
        <p:nvSpPr>
          <p:cNvPr name="TextBox 13" id="13"/>
          <p:cNvSpPr txBox="true"/>
          <p:nvPr/>
        </p:nvSpPr>
        <p:spPr>
          <a:xfrm rot="0">
            <a:off x="558424" y="7771299"/>
            <a:ext cx="11443046" cy="2277111"/>
          </a:xfrm>
          <a:prstGeom prst="rect">
            <a:avLst/>
          </a:prstGeom>
        </p:spPr>
        <p:txBody>
          <a:bodyPr anchor="t" rtlCol="false" tIns="0" lIns="0" bIns="0" rIns="0">
            <a:spAutoFit/>
          </a:bodyPr>
          <a:lstStyle/>
          <a:p>
            <a:pPr algn="l">
              <a:lnSpc>
                <a:spcPts val="3639"/>
              </a:lnSpc>
              <a:spcBef>
                <a:spcPct val="0"/>
              </a:spcBef>
            </a:pPr>
            <a:r>
              <a:rPr lang="en-US" sz="2599" i="true">
                <a:solidFill>
                  <a:srgbClr val="000000"/>
                </a:solidFill>
                <a:latin typeface="Canva Sans Italics"/>
                <a:ea typeface="Canva Sans Italics"/>
                <a:cs typeface="Canva Sans Italics"/>
                <a:sym typeface="Canva Sans Italics"/>
              </a:rPr>
              <a:t>Copilot, Adobe Firefly, WebchatGPT. Ideen er at man får “assistance” af AI til at forbedre det arbejde, som man allerede fortager i den pågældende APP/software. Der er en massiv integration af AI i eksisterende software. Det gælder også for de apps i bruger med elever.</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3E7697"/>
        </a:solidFill>
      </p:bgPr>
    </p:bg>
    <p:spTree>
      <p:nvGrpSpPr>
        <p:cNvPr id="1" name=""/>
        <p:cNvGrpSpPr/>
        <p:nvPr/>
      </p:nvGrpSpPr>
      <p:grpSpPr>
        <a:xfrm>
          <a:off x="0" y="0"/>
          <a:ext cx="0" cy="0"/>
          <a:chOff x="0" y="0"/>
          <a:chExt cx="0" cy="0"/>
        </a:xfrm>
      </p:grpSpPr>
      <p:sp>
        <p:nvSpPr>
          <p:cNvPr name="Freeform 2" id="2"/>
          <p:cNvSpPr/>
          <p:nvPr/>
        </p:nvSpPr>
        <p:spPr>
          <a:xfrm flipH="false" flipV="false" rot="0">
            <a:off x="636420" y="709726"/>
            <a:ext cx="6356958" cy="6356958"/>
          </a:xfrm>
          <a:custGeom>
            <a:avLst/>
            <a:gdLst/>
            <a:ahLst/>
            <a:cxnLst/>
            <a:rect r="r" b="b" t="t" l="l"/>
            <a:pathLst>
              <a:path h="6356958" w="6356958">
                <a:moveTo>
                  <a:pt x="0" y="0"/>
                </a:moveTo>
                <a:lnTo>
                  <a:pt x="6356958" y="0"/>
                </a:lnTo>
                <a:lnTo>
                  <a:pt x="6356958" y="6356958"/>
                </a:lnTo>
                <a:lnTo>
                  <a:pt x="0" y="6356958"/>
                </a:lnTo>
                <a:lnTo>
                  <a:pt x="0" y="0"/>
                </a:lnTo>
                <a:close/>
              </a:path>
            </a:pathLst>
          </a:custGeom>
          <a:blipFill>
            <a:blip r:embed="rId2"/>
            <a:stretch>
              <a:fillRect l="0" t="0" r="0" b="0"/>
            </a:stretch>
          </a:blipFill>
        </p:spPr>
      </p:sp>
      <p:sp>
        <p:nvSpPr>
          <p:cNvPr name="Freeform 3" id="3"/>
          <p:cNvSpPr/>
          <p:nvPr/>
        </p:nvSpPr>
        <p:spPr>
          <a:xfrm flipH="false" flipV="false" rot="0">
            <a:off x="339976" y="3888205"/>
            <a:ext cx="5588250" cy="5588250"/>
          </a:xfrm>
          <a:custGeom>
            <a:avLst/>
            <a:gdLst/>
            <a:ahLst/>
            <a:cxnLst/>
            <a:rect r="r" b="b" t="t" l="l"/>
            <a:pathLst>
              <a:path h="5588250" w="5588250">
                <a:moveTo>
                  <a:pt x="0" y="0"/>
                </a:moveTo>
                <a:lnTo>
                  <a:pt x="5588249" y="0"/>
                </a:lnTo>
                <a:lnTo>
                  <a:pt x="5588249" y="5588250"/>
                </a:lnTo>
                <a:lnTo>
                  <a:pt x="0" y="5588250"/>
                </a:lnTo>
                <a:lnTo>
                  <a:pt x="0" y="0"/>
                </a:lnTo>
                <a:close/>
              </a:path>
            </a:pathLst>
          </a:custGeom>
          <a:blipFill>
            <a:blip r:embed="rId3"/>
            <a:stretch>
              <a:fillRect l="0" t="0" r="0" b="0"/>
            </a:stretch>
          </a:blipFill>
        </p:spPr>
      </p:sp>
      <p:sp>
        <p:nvSpPr>
          <p:cNvPr name="Freeform 4" id="4" descr="Upscale Image"/>
          <p:cNvSpPr/>
          <p:nvPr/>
        </p:nvSpPr>
        <p:spPr>
          <a:xfrm flipH="false" flipV="false" rot="0">
            <a:off x="7324254" y="1121653"/>
            <a:ext cx="9935046" cy="8354801"/>
          </a:xfrm>
          <a:custGeom>
            <a:avLst/>
            <a:gdLst/>
            <a:ahLst/>
            <a:cxnLst/>
            <a:rect r="r" b="b" t="t" l="l"/>
            <a:pathLst>
              <a:path h="8354801" w="9935046">
                <a:moveTo>
                  <a:pt x="0" y="0"/>
                </a:moveTo>
                <a:lnTo>
                  <a:pt x="9935046" y="0"/>
                </a:lnTo>
                <a:lnTo>
                  <a:pt x="9935046" y="8354802"/>
                </a:lnTo>
                <a:lnTo>
                  <a:pt x="0" y="8354802"/>
                </a:lnTo>
                <a:lnTo>
                  <a:pt x="0" y="0"/>
                </a:lnTo>
                <a:close/>
              </a:path>
            </a:pathLst>
          </a:custGeom>
          <a:blipFill>
            <a:blip r:embed="rId4"/>
            <a:stretch>
              <a:fillRect l="-58388" t="-158475" r="-58974" b="0"/>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3E7697"/>
        </a:solidFill>
      </p:bgPr>
    </p:bg>
    <p:spTree>
      <p:nvGrpSpPr>
        <p:cNvPr id="1" name=""/>
        <p:cNvGrpSpPr/>
        <p:nvPr/>
      </p:nvGrpSpPr>
      <p:grpSpPr>
        <a:xfrm>
          <a:off x="0" y="0"/>
          <a:ext cx="0" cy="0"/>
          <a:chOff x="0" y="0"/>
          <a:chExt cx="0" cy="0"/>
        </a:xfrm>
      </p:grpSpPr>
      <p:sp>
        <p:nvSpPr>
          <p:cNvPr name="Freeform 2" id="2"/>
          <p:cNvSpPr/>
          <p:nvPr/>
        </p:nvSpPr>
        <p:spPr>
          <a:xfrm flipH="false" flipV="false" rot="0">
            <a:off x="3301643" y="728959"/>
            <a:ext cx="12501354" cy="8829081"/>
          </a:xfrm>
          <a:custGeom>
            <a:avLst/>
            <a:gdLst/>
            <a:ahLst/>
            <a:cxnLst/>
            <a:rect r="r" b="b" t="t" l="l"/>
            <a:pathLst>
              <a:path h="8829081" w="12501354">
                <a:moveTo>
                  <a:pt x="0" y="0"/>
                </a:moveTo>
                <a:lnTo>
                  <a:pt x="12501354" y="0"/>
                </a:lnTo>
                <a:lnTo>
                  <a:pt x="12501354" y="8829082"/>
                </a:lnTo>
                <a:lnTo>
                  <a:pt x="0" y="8829082"/>
                </a:lnTo>
                <a:lnTo>
                  <a:pt x="0" y="0"/>
                </a:lnTo>
                <a:close/>
              </a:path>
            </a:pathLst>
          </a:custGeom>
          <a:blipFill>
            <a:blip r:embed="rId2"/>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184B"/>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7615450"/>
            <a:ext cx="1284463" cy="1270013"/>
          </a:xfrm>
          <a:custGeom>
            <a:avLst/>
            <a:gdLst/>
            <a:ahLst/>
            <a:cxnLst/>
            <a:rect r="r" b="b" t="t" l="l"/>
            <a:pathLst>
              <a:path h="1270013" w="1284463">
                <a:moveTo>
                  <a:pt x="0" y="0"/>
                </a:moveTo>
                <a:lnTo>
                  <a:pt x="1284463" y="0"/>
                </a:lnTo>
                <a:lnTo>
                  <a:pt x="1284463" y="1270013"/>
                </a:lnTo>
                <a:lnTo>
                  <a:pt x="0" y="12700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603637" y="704889"/>
            <a:ext cx="5043150" cy="5642686"/>
          </a:xfrm>
          <a:custGeom>
            <a:avLst/>
            <a:gdLst/>
            <a:ahLst/>
            <a:cxnLst/>
            <a:rect r="r" b="b" t="t" l="l"/>
            <a:pathLst>
              <a:path h="5642686" w="5043150">
                <a:moveTo>
                  <a:pt x="0" y="0"/>
                </a:moveTo>
                <a:lnTo>
                  <a:pt x="5043151" y="0"/>
                </a:lnTo>
                <a:lnTo>
                  <a:pt x="5043151" y="5642686"/>
                </a:lnTo>
                <a:lnTo>
                  <a:pt x="0" y="564268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2547898" y="7682766"/>
            <a:ext cx="17109788" cy="1068706"/>
          </a:xfrm>
          <a:prstGeom prst="rect">
            <a:avLst/>
          </a:prstGeom>
        </p:spPr>
        <p:txBody>
          <a:bodyPr anchor="t" rtlCol="false" tIns="0" lIns="0" bIns="0" rIns="0">
            <a:spAutoFit/>
          </a:bodyPr>
          <a:lstStyle/>
          <a:p>
            <a:pPr algn="l">
              <a:lnSpc>
                <a:spcPts val="8579"/>
              </a:lnSpc>
            </a:pPr>
            <a:r>
              <a:rPr lang="en-US" sz="6599">
                <a:solidFill>
                  <a:srgbClr val="FEFEFE"/>
                </a:solidFill>
                <a:latin typeface="Calistoga"/>
                <a:ea typeface="Calistoga"/>
                <a:cs typeface="Calistoga"/>
                <a:sym typeface="Calistoga"/>
              </a:rPr>
              <a:t>AI-platforme til undervisere</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3E7697"/>
        </a:solidFill>
      </p:bgPr>
    </p:bg>
    <p:spTree>
      <p:nvGrpSpPr>
        <p:cNvPr id="1" name=""/>
        <p:cNvGrpSpPr/>
        <p:nvPr/>
      </p:nvGrpSpPr>
      <p:grpSpPr>
        <a:xfrm>
          <a:off x="0" y="0"/>
          <a:ext cx="0" cy="0"/>
          <a:chOff x="0" y="0"/>
          <a:chExt cx="0" cy="0"/>
        </a:xfrm>
      </p:grpSpPr>
      <p:sp>
        <p:nvSpPr>
          <p:cNvPr name="TextBox 2" id="2"/>
          <p:cNvSpPr txBox="true"/>
          <p:nvPr/>
        </p:nvSpPr>
        <p:spPr>
          <a:xfrm rot="0">
            <a:off x="753734" y="434443"/>
            <a:ext cx="14909484" cy="1068705"/>
          </a:xfrm>
          <a:prstGeom prst="rect">
            <a:avLst/>
          </a:prstGeom>
        </p:spPr>
        <p:txBody>
          <a:bodyPr anchor="t" rtlCol="false" tIns="0" lIns="0" bIns="0" rIns="0">
            <a:spAutoFit/>
          </a:bodyPr>
          <a:lstStyle/>
          <a:p>
            <a:pPr algn="l">
              <a:lnSpc>
                <a:spcPts val="8580"/>
              </a:lnSpc>
            </a:pPr>
            <a:r>
              <a:rPr lang="en-US" sz="6600">
                <a:solidFill>
                  <a:srgbClr val="000000"/>
                </a:solidFill>
                <a:latin typeface="Calistoga"/>
                <a:ea typeface="Calistoga"/>
                <a:cs typeface="Calistoga"/>
                <a:sym typeface="Calistoga"/>
              </a:rPr>
              <a:t>Fra nul til 100</a:t>
            </a:r>
          </a:p>
        </p:txBody>
      </p:sp>
      <p:sp>
        <p:nvSpPr>
          <p:cNvPr name="Freeform 3" id="3"/>
          <p:cNvSpPr/>
          <p:nvPr/>
        </p:nvSpPr>
        <p:spPr>
          <a:xfrm flipH="false" flipV="false" rot="0">
            <a:off x="12263472" y="0"/>
            <a:ext cx="10404046" cy="10287000"/>
          </a:xfrm>
          <a:custGeom>
            <a:avLst/>
            <a:gdLst/>
            <a:ahLst/>
            <a:cxnLst/>
            <a:rect r="r" b="b" t="t" l="l"/>
            <a:pathLst>
              <a:path h="10287000" w="10404046">
                <a:moveTo>
                  <a:pt x="0" y="0"/>
                </a:moveTo>
                <a:lnTo>
                  <a:pt x="10404045" y="0"/>
                </a:lnTo>
                <a:lnTo>
                  <a:pt x="10404045"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404797" y="2059864"/>
            <a:ext cx="2848868" cy="2848868"/>
          </a:xfrm>
          <a:custGeom>
            <a:avLst/>
            <a:gdLst/>
            <a:ahLst/>
            <a:cxnLst/>
            <a:rect r="r" b="b" t="t" l="l"/>
            <a:pathLst>
              <a:path h="2848868" w="2848868">
                <a:moveTo>
                  <a:pt x="0" y="0"/>
                </a:moveTo>
                <a:lnTo>
                  <a:pt x="2848868" y="0"/>
                </a:lnTo>
                <a:lnTo>
                  <a:pt x="2848868" y="2848867"/>
                </a:lnTo>
                <a:lnTo>
                  <a:pt x="0" y="2848867"/>
                </a:lnTo>
                <a:lnTo>
                  <a:pt x="0" y="0"/>
                </a:lnTo>
                <a:close/>
              </a:path>
            </a:pathLst>
          </a:custGeom>
          <a:blipFill>
            <a:blip r:embed="rId5"/>
            <a:stretch>
              <a:fillRect l="0" t="0" r="0" b="0"/>
            </a:stretch>
          </a:blipFill>
        </p:spPr>
      </p:sp>
      <p:sp>
        <p:nvSpPr>
          <p:cNvPr name="Freeform 5" id="5"/>
          <p:cNvSpPr/>
          <p:nvPr/>
        </p:nvSpPr>
        <p:spPr>
          <a:xfrm flipH="false" flipV="false" rot="0">
            <a:off x="3253665" y="2186226"/>
            <a:ext cx="4945035" cy="2596144"/>
          </a:xfrm>
          <a:custGeom>
            <a:avLst/>
            <a:gdLst/>
            <a:ahLst/>
            <a:cxnLst/>
            <a:rect r="r" b="b" t="t" l="l"/>
            <a:pathLst>
              <a:path h="2596144" w="4945035">
                <a:moveTo>
                  <a:pt x="0" y="0"/>
                </a:moveTo>
                <a:lnTo>
                  <a:pt x="4945035" y="0"/>
                </a:lnTo>
                <a:lnTo>
                  <a:pt x="4945035" y="2596143"/>
                </a:lnTo>
                <a:lnTo>
                  <a:pt x="0" y="2596143"/>
                </a:lnTo>
                <a:lnTo>
                  <a:pt x="0" y="0"/>
                </a:lnTo>
                <a:close/>
              </a:path>
            </a:pathLst>
          </a:custGeom>
          <a:blipFill>
            <a:blip r:embed="rId6"/>
            <a:stretch>
              <a:fillRect l="0" t="0" r="0" b="0"/>
            </a:stretch>
          </a:blipFill>
        </p:spPr>
      </p:sp>
      <p:sp>
        <p:nvSpPr>
          <p:cNvPr name="Freeform 6" id="6"/>
          <p:cNvSpPr/>
          <p:nvPr/>
        </p:nvSpPr>
        <p:spPr>
          <a:xfrm flipH="false" flipV="false" rot="0">
            <a:off x="221301" y="5007487"/>
            <a:ext cx="4763034" cy="2859083"/>
          </a:xfrm>
          <a:custGeom>
            <a:avLst/>
            <a:gdLst/>
            <a:ahLst/>
            <a:cxnLst/>
            <a:rect r="r" b="b" t="t" l="l"/>
            <a:pathLst>
              <a:path h="2859083" w="4763034">
                <a:moveTo>
                  <a:pt x="0" y="0"/>
                </a:moveTo>
                <a:lnTo>
                  <a:pt x="4763034" y="0"/>
                </a:lnTo>
                <a:lnTo>
                  <a:pt x="4763034" y="2859083"/>
                </a:lnTo>
                <a:lnTo>
                  <a:pt x="0" y="2859083"/>
                </a:lnTo>
                <a:lnTo>
                  <a:pt x="0" y="0"/>
                </a:lnTo>
                <a:close/>
              </a:path>
            </a:pathLst>
          </a:custGeom>
          <a:blipFill>
            <a:blip r:embed="rId7"/>
            <a:stretch>
              <a:fillRect l="0" t="0" r="-2043" b="-65782"/>
            </a:stretch>
          </a:blipFill>
        </p:spPr>
      </p:sp>
      <p:sp>
        <p:nvSpPr>
          <p:cNvPr name="Freeform 7" id="7"/>
          <p:cNvSpPr/>
          <p:nvPr/>
        </p:nvSpPr>
        <p:spPr>
          <a:xfrm flipH="false" flipV="false" rot="0">
            <a:off x="4984335" y="5875996"/>
            <a:ext cx="4565537" cy="1990574"/>
          </a:xfrm>
          <a:custGeom>
            <a:avLst/>
            <a:gdLst/>
            <a:ahLst/>
            <a:cxnLst/>
            <a:rect r="r" b="b" t="t" l="l"/>
            <a:pathLst>
              <a:path h="1990574" w="4565537">
                <a:moveTo>
                  <a:pt x="0" y="0"/>
                </a:moveTo>
                <a:lnTo>
                  <a:pt x="4565537" y="0"/>
                </a:lnTo>
                <a:lnTo>
                  <a:pt x="4565537" y="1990574"/>
                </a:lnTo>
                <a:lnTo>
                  <a:pt x="0" y="1990574"/>
                </a:lnTo>
                <a:lnTo>
                  <a:pt x="0" y="0"/>
                </a:lnTo>
                <a:close/>
              </a:path>
            </a:pathLst>
          </a:custGeom>
          <a:blipFill>
            <a:blip r:embed="rId8"/>
            <a:stretch>
              <a:fillRect l="0" t="0" r="0" b="0"/>
            </a:stretch>
          </a:blipFill>
        </p:spPr>
      </p:sp>
      <p:sp>
        <p:nvSpPr>
          <p:cNvPr name="Freeform 8" id="8"/>
          <p:cNvSpPr/>
          <p:nvPr/>
        </p:nvSpPr>
        <p:spPr>
          <a:xfrm flipH="false" flipV="false" rot="0">
            <a:off x="8208476" y="1693597"/>
            <a:ext cx="3480341" cy="3313890"/>
          </a:xfrm>
          <a:custGeom>
            <a:avLst/>
            <a:gdLst/>
            <a:ahLst/>
            <a:cxnLst/>
            <a:rect r="r" b="b" t="t" l="l"/>
            <a:pathLst>
              <a:path h="3313890" w="3480341">
                <a:moveTo>
                  <a:pt x="0" y="0"/>
                </a:moveTo>
                <a:lnTo>
                  <a:pt x="3480341" y="0"/>
                </a:lnTo>
                <a:lnTo>
                  <a:pt x="3480341" y="3313890"/>
                </a:lnTo>
                <a:lnTo>
                  <a:pt x="0" y="3313890"/>
                </a:lnTo>
                <a:lnTo>
                  <a:pt x="0" y="0"/>
                </a:lnTo>
                <a:close/>
              </a:path>
            </a:pathLst>
          </a:custGeom>
          <a:blipFill>
            <a:blip r:embed="rId9"/>
            <a:stretch>
              <a:fillRect l="0" t="0" r="0" b="0"/>
            </a:stretch>
          </a:blipFill>
        </p:spPr>
      </p:sp>
      <p:sp>
        <p:nvSpPr>
          <p:cNvPr name="TextBox 9" id="9"/>
          <p:cNvSpPr txBox="true"/>
          <p:nvPr/>
        </p:nvSpPr>
        <p:spPr>
          <a:xfrm rot="0">
            <a:off x="404797" y="7904670"/>
            <a:ext cx="17199269" cy="2277111"/>
          </a:xfrm>
          <a:prstGeom prst="rect">
            <a:avLst/>
          </a:prstGeom>
        </p:spPr>
        <p:txBody>
          <a:bodyPr anchor="t" rtlCol="false" tIns="0" lIns="0" bIns="0" rIns="0">
            <a:spAutoFit/>
          </a:bodyPr>
          <a:lstStyle/>
          <a:p>
            <a:pPr algn="l">
              <a:lnSpc>
                <a:spcPts val="3639"/>
              </a:lnSpc>
            </a:pPr>
            <a:r>
              <a:rPr lang="en-US" sz="2599" i="true">
                <a:solidFill>
                  <a:srgbClr val="000000"/>
                </a:solidFill>
                <a:latin typeface="Canva Sans Italics"/>
                <a:ea typeface="Canva Sans Italics"/>
                <a:cs typeface="Canva Sans Italics"/>
                <a:sym typeface="Canva Sans Italics"/>
              </a:rPr>
              <a:t>Teacherspace, Miira, Blingtron, Padlet TA, Magic School</a:t>
            </a:r>
          </a:p>
          <a:p>
            <a:pPr algn="l">
              <a:lnSpc>
                <a:spcPts val="3639"/>
              </a:lnSpc>
            </a:pPr>
          </a:p>
          <a:p>
            <a:pPr algn="l">
              <a:lnSpc>
                <a:spcPts val="3639"/>
              </a:lnSpc>
              <a:spcBef>
                <a:spcPct val="0"/>
              </a:spcBef>
            </a:pPr>
            <a:r>
              <a:rPr lang="en-US" sz="2599" i="true">
                <a:solidFill>
                  <a:srgbClr val="000000"/>
                </a:solidFill>
                <a:latin typeface="Canva Sans Italics"/>
                <a:ea typeface="Canva Sans Italics"/>
                <a:cs typeface="Canva Sans Italics"/>
                <a:sym typeface="Canva Sans Italics"/>
              </a:rPr>
              <a:t>Selvfølgelig laves der også platforme til undervisere. Ideen er at spotte jeres arbejdsopgaver og gennem pre-prompting (nogle arbejder lidt mere teknisk) gøre det lettere for jer, at få et værdifulde/brugbart indhold lettere og hurtigere. Ofte igennem en række assistenter, der løser en bestemt type opgave. </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3E7697"/>
        </a:solidFill>
      </p:bgPr>
    </p:bg>
    <p:spTree>
      <p:nvGrpSpPr>
        <p:cNvPr id="1" name=""/>
        <p:cNvGrpSpPr/>
        <p:nvPr/>
      </p:nvGrpSpPr>
      <p:grpSpPr>
        <a:xfrm>
          <a:off x="0" y="0"/>
          <a:ext cx="0" cy="0"/>
          <a:chOff x="0" y="0"/>
          <a:chExt cx="0" cy="0"/>
        </a:xfrm>
      </p:grpSpPr>
      <p:sp>
        <p:nvSpPr>
          <p:cNvPr name="Freeform 2" id="2"/>
          <p:cNvSpPr/>
          <p:nvPr/>
        </p:nvSpPr>
        <p:spPr>
          <a:xfrm flipH="false" flipV="false" rot="0">
            <a:off x="4024628" y="1028700"/>
            <a:ext cx="9195124" cy="4884910"/>
          </a:xfrm>
          <a:custGeom>
            <a:avLst/>
            <a:gdLst/>
            <a:ahLst/>
            <a:cxnLst/>
            <a:rect r="r" b="b" t="t" l="l"/>
            <a:pathLst>
              <a:path h="4884910" w="9195124">
                <a:moveTo>
                  <a:pt x="0" y="0"/>
                </a:moveTo>
                <a:lnTo>
                  <a:pt x="9195124" y="0"/>
                </a:lnTo>
                <a:lnTo>
                  <a:pt x="9195124" y="4884910"/>
                </a:lnTo>
                <a:lnTo>
                  <a:pt x="0" y="4884910"/>
                </a:lnTo>
                <a:lnTo>
                  <a:pt x="0" y="0"/>
                </a:lnTo>
                <a:close/>
              </a:path>
            </a:pathLst>
          </a:custGeom>
          <a:blipFill>
            <a:blip r:embed="rId2"/>
            <a:stretch>
              <a:fillRect l="0" t="0" r="0" b="0"/>
            </a:stretch>
          </a:blipFill>
        </p:spPr>
      </p:sp>
      <p:sp>
        <p:nvSpPr>
          <p:cNvPr name="Freeform 3" id="3"/>
          <p:cNvSpPr/>
          <p:nvPr/>
        </p:nvSpPr>
        <p:spPr>
          <a:xfrm flipH="false" flipV="false" rot="0">
            <a:off x="2249718" y="6488278"/>
            <a:ext cx="12744943" cy="3138442"/>
          </a:xfrm>
          <a:custGeom>
            <a:avLst/>
            <a:gdLst/>
            <a:ahLst/>
            <a:cxnLst/>
            <a:rect r="r" b="b" t="t" l="l"/>
            <a:pathLst>
              <a:path h="3138442" w="12744943">
                <a:moveTo>
                  <a:pt x="0" y="0"/>
                </a:moveTo>
                <a:lnTo>
                  <a:pt x="12744943" y="0"/>
                </a:lnTo>
                <a:lnTo>
                  <a:pt x="12744943" y="3138442"/>
                </a:lnTo>
                <a:lnTo>
                  <a:pt x="0" y="3138442"/>
                </a:lnTo>
                <a:lnTo>
                  <a:pt x="0" y="0"/>
                </a:lnTo>
                <a:close/>
              </a:path>
            </a:pathLst>
          </a:custGeom>
          <a:blipFill>
            <a:blip r:embed="rId3"/>
            <a:stretch>
              <a:fillRect l="0" t="0" r="0" b="0"/>
            </a:stretch>
          </a:blipFill>
        </p:spPr>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3E7697"/>
        </a:solidFill>
      </p:bgPr>
    </p:bg>
    <p:spTree>
      <p:nvGrpSpPr>
        <p:cNvPr id="1" name=""/>
        <p:cNvGrpSpPr/>
        <p:nvPr/>
      </p:nvGrpSpPr>
      <p:grpSpPr>
        <a:xfrm>
          <a:off x="0" y="0"/>
          <a:ext cx="0" cy="0"/>
          <a:chOff x="0" y="0"/>
          <a:chExt cx="0" cy="0"/>
        </a:xfrm>
      </p:grpSpPr>
      <p:sp>
        <p:nvSpPr>
          <p:cNvPr name="Freeform 2" id="2"/>
          <p:cNvSpPr/>
          <p:nvPr/>
        </p:nvSpPr>
        <p:spPr>
          <a:xfrm flipH="false" flipV="false" rot="0">
            <a:off x="5496812" y="1028700"/>
            <a:ext cx="11762488" cy="8204335"/>
          </a:xfrm>
          <a:custGeom>
            <a:avLst/>
            <a:gdLst/>
            <a:ahLst/>
            <a:cxnLst/>
            <a:rect r="r" b="b" t="t" l="l"/>
            <a:pathLst>
              <a:path h="8204335" w="11762488">
                <a:moveTo>
                  <a:pt x="0" y="0"/>
                </a:moveTo>
                <a:lnTo>
                  <a:pt x="11762488" y="0"/>
                </a:lnTo>
                <a:lnTo>
                  <a:pt x="11762488" y="8204335"/>
                </a:lnTo>
                <a:lnTo>
                  <a:pt x="0" y="8204335"/>
                </a:lnTo>
                <a:lnTo>
                  <a:pt x="0" y="0"/>
                </a:lnTo>
                <a:close/>
              </a:path>
            </a:pathLst>
          </a:custGeom>
          <a:blipFill>
            <a:blip r:embed="rId2"/>
            <a:stretch>
              <a:fillRect l="0" t="0" r="0" b="0"/>
            </a:stretch>
          </a:blipFill>
        </p:spPr>
      </p:sp>
      <p:sp>
        <p:nvSpPr>
          <p:cNvPr name="Freeform 3" id="3"/>
          <p:cNvSpPr/>
          <p:nvPr/>
        </p:nvSpPr>
        <p:spPr>
          <a:xfrm flipH="false" flipV="false" rot="0">
            <a:off x="442194" y="1028700"/>
            <a:ext cx="4675496" cy="4676458"/>
          </a:xfrm>
          <a:custGeom>
            <a:avLst/>
            <a:gdLst/>
            <a:ahLst/>
            <a:cxnLst/>
            <a:rect r="r" b="b" t="t" l="l"/>
            <a:pathLst>
              <a:path h="4676458" w="4675496">
                <a:moveTo>
                  <a:pt x="0" y="0"/>
                </a:moveTo>
                <a:lnTo>
                  <a:pt x="4675496" y="0"/>
                </a:lnTo>
                <a:lnTo>
                  <a:pt x="4675496" y="4676458"/>
                </a:lnTo>
                <a:lnTo>
                  <a:pt x="0" y="4676458"/>
                </a:lnTo>
                <a:lnTo>
                  <a:pt x="0" y="0"/>
                </a:lnTo>
                <a:close/>
              </a:path>
            </a:pathLst>
          </a:custGeom>
          <a:blipFill>
            <a:blip r:embed="rId3"/>
            <a:stretch>
              <a:fillRect l="0" t="0" r="0" b="-15285"/>
            </a:stretch>
          </a:blipFill>
        </p:spPr>
      </p:sp>
      <p:sp>
        <p:nvSpPr>
          <p:cNvPr name="TextBox 4" id="4"/>
          <p:cNvSpPr txBox="true"/>
          <p:nvPr/>
        </p:nvSpPr>
        <p:spPr>
          <a:xfrm rot="0">
            <a:off x="663021" y="5628958"/>
            <a:ext cx="2635746" cy="671360"/>
          </a:xfrm>
          <a:prstGeom prst="rect">
            <a:avLst/>
          </a:prstGeom>
        </p:spPr>
        <p:txBody>
          <a:bodyPr anchor="t" rtlCol="false" tIns="0" lIns="0" bIns="0" rIns="0">
            <a:spAutoFit/>
          </a:bodyPr>
          <a:lstStyle/>
          <a:p>
            <a:pPr algn="l">
              <a:lnSpc>
                <a:spcPts val="5520"/>
              </a:lnSpc>
              <a:spcBef>
                <a:spcPct val="0"/>
              </a:spcBef>
            </a:pPr>
            <a:r>
              <a:rPr lang="en-US" sz="3943">
                <a:solidFill>
                  <a:srgbClr val="000000"/>
                </a:solidFill>
                <a:latin typeface="Canva Sans"/>
                <a:ea typeface="Canva Sans"/>
                <a:cs typeface="Canva Sans"/>
                <a:sym typeface="Canva Sans"/>
              </a:rPr>
              <a:t>Læseafsnit</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3E7697"/>
        </a:solidFill>
      </p:bgPr>
    </p:bg>
    <p:spTree>
      <p:nvGrpSpPr>
        <p:cNvPr id="1" name=""/>
        <p:cNvGrpSpPr/>
        <p:nvPr/>
      </p:nvGrpSpPr>
      <p:grpSpPr>
        <a:xfrm>
          <a:off x="0" y="0"/>
          <a:ext cx="0" cy="0"/>
          <a:chOff x="0" y="0"/>
          <a:chExt cx="0" cy="0"/>
        </a:xfrm>
      </p:grpSpPr>
      <p:sp>
        <p:nvSpPr>
          <p:cNvPr name="Freeform 2" id="2"/>
          <p:cNvSpPr/>
          <p:nvPr/>
        </p:nvSpPr>
        <p:spPr>
          <a:xfrm flipH="false" flipV="false" rot="0">
            <a:off x="6577593" y="2554339"/>
            <a:ext cx="4522880" cy="5018452"/>
          </a:xfrm>
          <a:custGeom>
            <a:avLst/>
            <a:gdLst/>
            <a:ahLst/>
            <a:cxnLst/>
            <a:rect r="r" b="b" t="t" l="l"/>
            <a:pathLst>
              <a:path h="5018452" w="4522880">
                <a:moveTo>
                  <a:pt x="0" y="0"/>
                </a:moveTo>
                <a:lnTo>
                  <a:pt x="4522880" y="0"/>
                </a:lnTo>
                <a:lnTo>
                  <a:pt x="4522880" y="5018452"/>
                </a:lnTo>
                <a:lnTo>
                  <a:pt x="0" y="501845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393405" y="2014707"/>
            <a:ext cx="3747327" cy="5667035"/>
          </a:xfrm>
          <a:custGeom>
            <a:avLst/>
            <a:gdLst/>
            <a:ahLst/>
            <a:cxnLst/>
            <a:rect r="r" b="b" t="t" l="l"/>
            <a:pathLst>
              <a:path h="5667035" w="3747327">
                <a:moveTo>
                  <a:pt x="0" y="0"/>
                </a:moveTo>
                <a:lnTo>
                  <a:pt x="3747327" y="0"/>
                </a:lnTo>
                <a:lnTo>
                  <a:pt x="3747327" y="5667036"/>
                </a:lnTo>
                <a:lnTo>
                  <a:pt x="0" y="566703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677713" y="2980066"/>
            <a:ext cx="2744069" cy="4701677"/>
          </a:xfrm>
          <a:custGeom>
            <a:avLst/>
            <a:gdLst/>
            <a:ahLst/>
            <a:cxnLst/>
            <a:rect r="r" b="b" t="t" l="l"/>
            <a:pathLst>
              <a:path h="4701677" w="2744069">
                <a:moveTo>
                  <a:pt x="0" y="0"/>
                </a:moveTo>
                <a:lnTo>
                  <a:pt x="2744070" y="0"/>
                </a:lnTo>
                <a:lnTo>
                  <a:pt x="2744070" y="4701677"/>
                </a:lnTo>
                <a:lnTo>
                  <a:pt x="0" y="470167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5" id="5"/>
          <p:cNvSpPr txBox="true"/>
          <p:nvPr/>
        </p:nvSpPr>
        <p:spPr>
          <a:xfrm rot="0">
            <a:off x="6442125" y="8117061"/>
            <a:ext cx="5403751" cy="1819911"/>
          </a:xfrm>
          <a:prstGeom prst="rect">
            <a:avLst/>
          </a:prstGeom>
        </p:spPr>
        <p:txBody>
          <a:bodyPr anchor="t" rtlCol="false" tIns="0" lIns="0" bIns="0" rIns="0">
            <a:spAutoFit/>
          </a:bodyPr>
          <a:lstStyle/>
          <a:p>
            <a:pPr algn="ctr">
              <a:lnSpc>
                <a:spcPts val="3639"/>
              </a:lnSpc>
            </a:pPr>
            <a:r>
              <a:rPr lang="en-US" sz="2599">
                <a:solidFill>
                  <a:srgbClr val="FFFFFF"/>
                </a:solidFill>
                <a:latin typeface="Canva Sans"/>
                <a:ea typeface="Canva Sans"/>
                <a:cs typeface="Canva Sans"/>
                <a:sym typeface="Canva Sans"/>
              </a:rPr>
              <a:t>Det hænder</a:t>
            </a:r>
          </a:p>
          <a:p>
            <a:pPr algn="ctr">
              <a:lnSpc>
                <a:spcPts val="3639"/>
              </a:lnSpc>
            </a:pPr>
            <a:r>
              <a:rPr lang="en-US" sz="2599">
                <a:solidFill>
                  <a:srgbClr val="FFFFFF"/>
                </a:solidFill>
                <a:latin typeface="Canva Sans"/>
                <a:ea typeface="Canva Sans"/>
                <a:cs typeface="Canva Sans"/>
                <a:sym typeface="Canva Sans"/>
              </a:rPr>
              <a:t>Sommetider</a:t>
            </a:r>
          </a:p>
          <a:p>
            <a:pPr algn="ctr">
              <a:lnSpc>
                <a:spcPts val="3639"/>
              </a:lnSpc>
            </a:pPr>
            <a:r>
              <a:rPr lang="en-US" sz="2599">
                <a:solidFill>
                  <a:srgbClr val="FFFFFF"/>
                </a:solidFill>
                <a:latin typeface="Canva Sans"/>
                <a:ea typeface="Canva Sans"/>
                <a:cs typeface="Canva Sans"/>
                <a:sym typeface="Canva Sans"/>
              </a:rPr>
              <a:t>Både... og...</a:t>
            </a:r>
          </a:p>
          <a:p>
            <a:pPr algn="ctr">
              <a:lnSpc>
                <a:spcPts val="3639"/>
              </a:lnSpc>
              <a:spcBef>
                <a:spcPct val="0"/>
              </a:spcBef>
            </a:pPr>
            <a:r>
              <a:rPr lang="en-US" sz="2599">
                <a:solidFill>
                  <a:srgbClr val="FFFFFF"/>
                </a:solidFill>
                <a:latin typeface="Canva Sans"/>
                <a:ea typeface="Canva Sans"/>
                <a:cs typeface="Canva Sans"/>
                <a:sym typeface="Canva Sans"/>
              </a:rPr>
              <a:t>Uden seler men stadig med livrem</a:t>
            </a:r>
          </a:p>
        </p:txBody>
      </p:sp>
      <p:sp>
        <p:nvSpPr>
          <p:cNvPr name="TextBox 6" id="6"/>
          <p:cNvSpPr txBox="true"/>
          <p:nvPr/>
        </p:nvSpPr>
        <p:spPr>
          <a:xfrm rot="0">
            <a:off x="847080" y="8117061"/>
            <a:ext cx="4721225" cy="1819911"/>
          </a:xfrm>
          <a:prstGeom prst="rect">
            <a:avLst/>
          </a:prstGeom>
        </p:spPr>
        <p:txBody>
          <a:bodyPr anchor="t" rtlCol="false" tIns="0" lIns="0" bIns="0" rIns="0">
            <a:spAutoFit/>
          </a:bodyPr>
          <a:lstStyle/>
          <a:p>
            <a:pPr algn="ctr">
              <a:lnSpc>
                <a:spcPts val="3639"/>
              </a:lnSpc>
            </a:pPr>
            <a:r>
              <a:rPr lang="en-US" sz="2599">
                <a:solidFill>
                  <a:srgbClr val="FFFFFF"/>
                </a:solidFill>
                <a:latin typeface="Canva Sans"/>
                <a:ea typeface="Canva Sans"/>
                <a:cs typeface="Canva Sans"/>
                <a:sym typeface="Canva Sans"/>
              </a:rPr>
              <a:t>Så lidt, at det ikke rigtig tæller</a:t>
            </a:r>
          </a:p>
          <a:p>
            <a:pPr algn="ctr">
              <a:lnSpc>
                <a:spcPts val="3639"/>
              </a:lnSpc>
            </a:pPr>
            <a:r>
              <a:rPr lang="en-US" sz="2599">
                <a:solidFill>
                  <a:srgbClr val="FFFFFF"/>
                </a:solidFill>
                <a:latin typeface="Canva Sans"/>
                <a:ea typeface="Canva Sans"/>
                <a:cs typeface="Canva Sans"/>
                <a:sym typeface="Canva Sans"/>
              </a:rPr>
              <a:t>Aldrig</a:t>
            </a:r>
          </a:p>
          <a:p>
            <a:pPr algn="ctr">
              <a:lnSpc>
                <a:spcPts val="3639"/>
              </a:lnSpc>
            </a:pPr>
            <a:r>
              <a:rPr lang="en-US" sz="2599">
                <a:solidFill>
                  <a:srgbClr val="FFFFFF"/>
                </a:solidFill>
                <a:latin typeface="Canva Sans"/>
                <a:ea typeface="Canva Sans"/>
                <a:cs typeface="Canva Sans"/>
                <a:sym typeface="Canva Sans"/>
              </a:rPr>
              <a:t>Med væsentlige forbehold</a:t>
            </a:r>
          </a:p>
          <a:p>
            <a:pPr algn="ctr">
              <a:lnSpc>
                <a:spcPts val="3639"/>
              </a:lnSpc>
              <a:spcBef>
                <a:spcPct val="0"/>
              </a:spcBef>
            </a:pPr>
            <a:r>
              <a:rPr lang="en-US" sz="2599">
                <a:solidFill>
                  <a:srgbClr val="FFFFFF"/>
                </a:solidFill>
                <a:latin typeface="Canva Sans"/>
                <a:ea typeface="Canva Sans"/>
                <a:cs typeface="Canva Sans"/>
                <a:sym typeface="Canva Sans"/>
              </a:rPr>
              <a:t>Skeptisk og kritisk afventende</a:t>
            </a:r>
          </a:p>
        </p:txBody>
      </p:sp>
      <p:sp>
        <p:nvSpPr>
          <p:cNvPr name="TextBox 7" id="7"/>
          <p:cNvSpPr txBox="true"/>
          <p:nvPr/>
        </p:nvSpPr>
        <p:spPr>
          <a:xfrm rot="0">
            <a:off x="12346911" y="8117061"/>
            <a:ext cx="5840313" cy="1819911"/>
          </a:xfrm>
          <a:prstGeom prst="rect">
            <a:avLst/>
          </a:prstGeom>
        </p:spPr>
        <p:txBody>
          <a:bodyPr anchor="t" rtlCol="false" tIns="0" lIns="0" bIns="0" rIns="0">
            <a:spAutoFit/>
          </a:bodyPr>
          <a:lstStyle/>
          <a:p>
            <a:pPr algn="ctr">
              <a:lnSpc>
                <a:spcPts val="3639"/>
              </a:lnSpc>
            </a:pPr>
            <a:r>
              <a:rPr lang="en-US" sz="2599">
                <a:solidFill>
                  <a:srgbClr val="FFFFFF"/>
                </a:solidFill>
                <a:latin typeface="Canva Sans"/>
                <a:ea typeface="Canva Sans"/>
                <a:cs typeface="Canva Sans"/>
                <a:sym typeface="Canva Sans"/>
              </a:rPr>
              <a:t>Flittigt</a:t>
            </a:r>
          </a:p>
          <a:p>
            <a:pPr algn="ctr">
              <a:lnSpc>
                <a:spcPts val="3639"/>
              </a:lnSpc>
            </a:pPr>
            <a:r>
              <a:rPr lang="en-US" sz="2599">
                <a:solidFill>
                  <a:srgbClr val="FFFFFF"/>
                </a:solidFill>
                <a:latin typeface="Canva Sans"/>
                <a:ea typeface="Canva Sans"/>
                <a:cs typeface="Canva Sans"/>
                <a:sym typeface="Canva Sans"/>
              </a:rPr>
              <a:t>Ofte</a:t>
            </a:r>
          </a:p>
          <a:p>
            <a:pPr algn="ctr">
              <a:lnSpc>
                <a:spcPts val="3639"/>
              </a:lnSpc>
            </a:pPr>
            <a:r>
              <a:rPr lang="en-US" sz="2599">
                <a:solidFill>
                  <a:srgbClr val="FFFFFF"/>
                </a:solidFill>
                <a:latin typeface="Canva Sans"/>
                <a:ea typeface="Canva Sans"/>
                <a:cs typeface="Canva Sans"/>
                <a:sym typeface="Canva Sans"/>
              </a:rPr>
              <a:t>Endnu mere...</a:t>
            </a:r>
          </a:p>
          <a:p>
            <a:pPr algn="ctr">
              <a:lnSpc>
                <a:spcPts val="3639"/>
              </a:lnSpc>
              <a:spcBef>
                <a:spcPct val="0"/>
              </a:spcBef>
            </a:pPr>
            <a:r>
              <a:rPr lang="en-US" sz="2599">
                <a:solidFill>
                  <a:srgbClr val="FFFFFF"/>
                </a:solidFill>
                <a:latin typeface="Canva Sans"/>
                <a:ea typeface="Canva Sans"/>
                <a:cs typeface="Canva Sans"/>
                <a:sym typeface="Canva Sans"/>
              </a:rPr>
              <a:t>Hellere løbe en risiko end at stå stille</a:t>
            </a:r>
          </a:p>
        </p:txBody>
      </p:sp>
      <p:sp>
        <p:nvSpPr>
          <p:cNvPr name="Freeform 8" id="8"/>
          <p:cNvSpPr/>
          <p:nvPr/>
        </p:nvSpPr>
        <p:spPr>
          <a:xfrm flipH="false" flipV="false" rot="0">
            <a:off x="175371" y="445021"/>
            <a:ext cx="1069454" cy="1069454"/>
          </a:xfrm>
          <a:custGeom>
            <a:avLst/>
            <a:gdLst/>
            <a:ahLst/>
            <a:cxnLst/>
            <a:rect r="r" b="b" t="t" l="l"/>
            <a:pathLst>
              <a:path h="1069454" w="1069454">
                <a:moveTo>
                  <a:pt x="0" y="0"/>
                </a:moveTo>
                <a:lnTo>
                  <a:pt x="1069454" y="0"/>
                </a:lnTo>
                <a:lnTo>
                  <a:pt x="1069454" y="1069454"/>
                </a:lnTo>
                <a:lnTo>
                  <a:pt x="0" y="106945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4631333" y="463863"/>
            <a:ext cx="1060033" cy="1060033"/>
          </a:xfrm>
          <a:custGeom>
            <a:avLst/>
            <a:gdLst/>
            <a:ahLst/>
            <a:cxnLst/>
            <a:rect r="r" b="b" t="t" l="l"/>
            <a:pathLst>
              <a:path h="1060033" w="1060033">
                <a:moveTo>
                  <a:pt x="0" y="0"/>
                </a:moveTo>
                <a:lnTo>
                  <a:pt x="1060033" y="0"/>
                </a:lnTo>
                <a:lnTo>
                  <a:pt x="1060033" y="1060033"/>
                </a:lnTo>
                <a:lnTo>
                  <a:pt x="0" y="106003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0" id="10"/>
          <p:cNvSpPr/>
          <p:nvPr/>
        </p:nvSpPr>
        <p:spPr>
          <a:xfrm flipH="false" flipV="false" rot="0">
            <a:off x="8689597" y="463863"/>
            <a:ext cx="1088296" cy="1088296"/>
          </a:xfrm>
          <a:custGeom>
            <a:avLst/>
            <a:gdLst/>
            <a:ahLst/>
            <a:cxnLst/>
            <a:rect r="r" b="b" t="t" l="l"/>
            <a:pathLst>
              <a:path h="1088296" w="1088296">
                <a:moveTo>
                  <a:pt x="0" y="0"/>
                </a:moveTo>
                <a:lnTo>
                  <a:pt x="1088296" y="0"/>
                </a:lnTo>
                <a:lnTo>
                  <a:pt x="1088296" y="1088296"/>
                </a:lnTo>
                <a:lnTo>
                  <a:pt x="0" y="108829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1" id="11"/>
          <p:cNvSpPr/>
          <p:nvPr/>
        </p:nvSpPr>
        <p:spPr>
          <a:xfrm flipH="false" flipV="false" rot="0">
            <a:off x="12992131" y="463863"/>
            <a:ext cx="1088296" cy="1088296"/>
          </a:xfrm>
          <a:custGeom>
            <a:avLst/>
            <a:gdLst/>
            <a:ahLst/>
            <a:cxnLst/>
            <a:rect r="r" b="b" t="t" l="l"/>
            <a:pathLst>
              <a:path h="1088296" w="1088296">
                <a:moveTo>
                  <a:pt x="0" y="0"/>
                </a:moveTo>
                <a:lnTo>
                  <a:pt x="1088297" y="0"/>
                </a:lnTo>
                <a:lnTo>
                  <a:pt x="1088297" y="1088296"/>
                </a:lnTo>
                <a:lnTo>
                  <a:pt x="0" y="108829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2" id="12"/>
          <p:cNvSpPr txBox="true"/>
          <p:nvPr/>
        </p:nvSpPr>
        <p:spPr>
          <a:xfrm rot="0">
            <a:off x="1405401" y="485775"/>
            <a:ext cx="2651054" cy="1028701"/>
          </a:xfrm>
          <a:prstGeom prst="rect">
            <a:avLst/>
          </a:prstGeom>
        </p:spPr>
        <p:txBody>
          <a:bodyPr anchor="t" rtlCol="false" tIns="0" lIns="0" bIns="0" rIns="0">
            <a:spAutoFit/>
          </a:bodyPr>
          <a:lstStyle/>
          <a:p>
            <a:pPr algn="l">
              <a:lnSpc>
                <a:spcPts val="4199"/>
              </a:lnSpc>
              <a:spcBef>
                <a:spcPct val="0"/>
              </a:spcBef>
            </a:pPr>
            <a:r>
              <a:rPr lang="en-US" sz="2999">
                <a:solidFill>
                  <a:srgbClr val="FFFFFF"/>
                </a:solidFill>
                <a:latin typeface="Inter"/>
                <a:ea typeface="Inter"/>
                <a:cs typeface="Inter"/>
                <a:sym typeface="Inter"/>
              </a:rPr>
              <a:t>Bruger du selv AI-værktøjer?</a:t>
            </a:r>
          </a:p>
        </p:txBody>
      </p:sp>
      <p:sp>
        <p:nvSpPr>
          <p:cNvPr name="TextBox 13" id="13"/>
          <p:cNvSpPr txBox="true"/>
          <p:nvPr/>
        </p:nvSpPr>
        <p:spPr>
          <a:xfrm rot="0">
            <a:off x="5853291" y="485775"/>
            <a:ext cx="2922031" cy="1028701"/>
          </a:xfrm>
          <a:prstGeom prst="rect">
            <a:avLst/>
          </a:prstGeom>
        </p:spPr>
        <p:txBody>
          <a:bodyPr anchor="t" rtlCol="false" tIns="0" lIns="0" bIns="0" rIns="0">
            <a:spAutoFit/>
          </a:bodyPr>
          <a:lstStyle/>
          <a:p>
            <a:pPr algn="l">
              <a:lnSpc>
                <a:spcPts val="4199"/>
              </a:lnSpc>
              <a:spcBef>
                <a:spcPct val="0"/>
              </a:spcBef>
            </a:pPr>
            <a:r>
              <a:rPr lang="en-US" sz="2999">
                <a:solidFill>
                  <a:srgbClr val="FFFFFF"/>
                </a:solidFill>
                <a:latin typeface="Inter"/>
                <a:ea typeface="Inter"/>
                <a:cs typeface="Inter"/>
                <a:sym typeface="Inter"/>
              </a:rPr>
              <a:t>Bruger du AI med de elever?</a:t>
            </a:r>
          </a:p>
        </p:txBody>
      </p:sp>
      <p:sp>
        <p:nvSpPr>
          <p:cNvPr name="TextBox 14" id="14"/>
          <p:cNvSpPr txBox="true"/>
          <p:nvPr/>
        </p:nvSpPr>
        <p:spPr>
          <a:xfrm rot="0">
            <a:off x="9968393" y="474922"/>
            <a:ext cx="2795138" cy="1552576"/>
          </a:xfrm>
          <a:prstGeom prst="rect">
            <a:avLst/>
          </a:prstGeom>
        </p:spPr>
        <p:txBody>
          <a:bodyPr anchor="t" rtlCol="false" tIns="0" lIns="0" bIns="0" rIns="0">
            <a:spAutoFit/>
          </a:bodyPr>
          <a:lstStyle/>
          <a:p>
            <a:pPr algn="l">
              <a:lnSpc>
                <a:spcPts val="4199"/>
              </a:lnSpc>
              <a:spcBef>
                <a:spcPct val="0"/>
              </a:spcBef>
            </a:pPr>
            <a:r>
              <a:rPr lang="en-US" sz="2999">
                <a:solidFill>
                  <a:srgbClr val="FFFFFF"/>
                </a:solidFill>
                <a:latin typeface="Inter"/>
                <a:ea typeface="Inter"/>
                <a:cs typeface="Inter"/>
                <a:sym typeface="Inter"/>
              </a:rPr>
              <a:t>Skal AI fylde mere i grundskolen?</a:t>
            </a:r>
          </a:p>
        </p:txBody>
      </p:sp>
      <p:sp>
        <p:nvSpPr>
          <p:cNvPr name="Freeform 15" id="15"/>
          <p:cNvSpPr/>
          <p:nvPr/>
        </p:nvSpPr>
        <p:spPr>
          <a:xfrm flipH="false" flipV="false" rot="0">
            <a:off x="230467" y="8174211"/>
            <a:ext cx="329025" cy="329025"/>
          </a:xfrm>
          <a:custGeom>
            <a:avLst/>
            <a:gdLst/>
            <a:ahLst/>
            <a:cxnLst/>
            <a:rect r="r" b="b" t="t" l="l"/>
            <a:pathLst>
              <a:path h="329025" w="329025">
                <a:moveTo>
                  <a:pt x="0" y="0"/>
                </a:moveTo>
                <a:lnTo>
                  <a:pt x="329025" y="0"/>
                </a:lnTo>
                <a:lnTo>
                  <a:pt x="329025" y="329025"/>
                </a:lnTo>
                <a:lnTo>
                  <a:pt x="0" y="32902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6" id="16"/>
          <p:cNvSpPr/>
          <p:nvPr/>
        </p:nvSpPr>
        <p:spPr>
          <a:xfrm flipH="false" flipV="false" rot="0">
            <a:off x="230467" y="8616375"/>
            <a:ext cx="329025" cy="329025"/>
          </a:xfrm>
          <a:custGeom>
            <a:avLst/>
            <a:gdLst/>
            <a:ahLst/>
            <a:cxnLst/>
            <a:rect r="r" b="b" t="t" l="l"/>
            <a:pathLst>
              <a:path h="329025" w="329025">
                <a:moveTo>
                  <a:pt x="0" y="0"/>
                </a:moveTo>
                <a:lnTo>
                  <a:pt x="329025" y="0"/>
                </a:lnTo>
                <a:lnTo>
                  <a:pt x="329025" y="329025"/>
                </a:lnTo>
                <a:lnTo>
                  <a:pt x="0" y="32902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7" id="17"/>
          <p:cNvSpPr/>
          <p:nvPr/>
        </p:nvSpPr>
        <p:spPr>
          <a:xfrm flipH="false" flipV="false" rot="0">
            <a:off x="230467" y="9112511"/>
            <a:ext cx="329025" cy="329025"/>
          </a:xfrm>
          <a:custGeom>
            <a:avLst/>
            <a:gdLst/>
            <a:ahLst/>
            <a:cxnLst/>
            <a:rect r="r" b="b" t="t" l="l"/>
            <a:pathLst>
              <a:path h="329025" w="329025">
                <a:moveTo>
                  <a:pt x="0" y="0"/>
                </a:moveTo>
                <a:lnTo>
                  <a:pt x="329025" y="0"/>
                </a:lnTo>
                <a:lnTo>
                  <a:pt x="329025" y="329025"/>
                </a:lnTo>
                <a:lnTo>
                  <a:pt x="0" y="329025"/>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8" id="18"/>
          <p:cNvSpPr/>
          <p:nvPr/>
        </p:nvSpPr>
        <p:spPr>
          <a:xfrm flipH="false" flipV="false" rot="0">
            <a:off x="230467" y="9612986"/>
            <a:ext cx="323986" cy="323986"/>
          </a:xfrm>
          <a:custGeom>
            <a:avLst/>
            <a:gdLst/>
            <a:ahLst/>
            <a:cxnLst/>
            <a:rect r="r" b="b" t="t" l="l"/>
            <a:pathLst>
              <a:path h="323986" w="323986">
                <a:moveTo>
                  <a:pt x="0" y="0"/>
                </a:moveTo>
                <a:lnTo>
                  <a:pt x="323985" y="0"/>
                </a:lnTo>
                <a:lnTo>
                  <a:pt x="323985" y="323986"/>
                </a:lnTo>
                <a:lnTo>
                  <a:pt x="0" y="32398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9" id="19"/>
          <p:cNvSpPr txBox="true"/>
          <p:nvPr/>
        </p:nvSpPr>
        <p:spPr>
          <a:xfrm rot="0">
            <a:off x="14242055" y="462131"/>
            <a:ext cx="3503945" cy="1552576"/>
          </a:xfrm>
          <a:prstGeom prst="rect">
            <a:avLst/>
          </a:prstGeom>
        </p:spPr>
        <p:txBody>
          <a:bodyPr anchor="t" rtlCol="false" tIns="0" lIns="0" bIns="0" rIns="0">
            <a:spAutoFit/>
          </a:bodyPr>
          <a:lstStyle/>
          <a:p>
            <a:pPr algn="l">
              <a:lnSpc>
                <a:spcPts val="4199"/>
              </a:lnSpc>
              <a:spcBef>
                <a:spcPct val="0"/>
              </a:spcBef>
            </a:pPr>
            <a:r>
              <a:rPr lang="en-US" sz="2999">
                <a:solidFill>
                  <a:srgbClr val="FFFFFF"/>
                </a:solidFill>
                <a:latin typeface="Inter"/>
                <a:ea typeface="Inter"/>
                <a:cs typeface="Inter"/>
                <a:sym typeface="Inter"/>
              </a:rPr>
              <a:t>Hvordan er din holdning til integration af AI?</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184B"/>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7988287"/>
            <a:ext cx="1284463" cy="1270013"/>
          </a:xfrm>
          <a:custGeom>
            <a:avLst/>
            <a:gdLst/>
            <a:ahLst/>
            <a:cxnLst/>
            <a:rect r="r" b="b" t="t" l="l"/>
            <a:pathLst>
              <a:path h="1270013" w="1284463">
                <a:moveTo>
                  <a:pt x="0" y="0"/>
                </a:moveTo>
                <a:lnTo>
                  <a:pt x="1284463" y="0"/>
                </a:lnTo>
                <a:lnTo>
                  <a:pt x="1284463" y="1270013"/>
                </a:lnTo>
                <a:lnTo>
                  <a:pt x="0" y="12700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778100" y="632931"/>
            <a:ext cx="4909136" cy="5642686"/>
          </a:xfrm>
          <a:custGeom>
            <a:avLst/>
            <a:gdLst/>
            <a:ahLst/>
            <a:cxnLst/>
            <a:rect r="r" b="b" t="t" l="l"/>
            <a:pathLst>
              <a:path h="5642686" w="4909136">
                <a:moveTo>
                  <a:pt x="0" y="0"/>
                </a:moveTo>
                <a:lnTo>
                  <a:pt x="4909137" y="0"/>
                </a:lnTo>
                <a:lnTo>
                  <a:pt x="4909137" y="5642686"/>
                </a:lnTo>
                <a:lnTo>
                  <a:pt x="0" y="564268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2590145" y="8055603"/>
            <a:ext cx="14669155" cy="1068706"/>
          </a:xfrm>
          <a:prstGeom prst="rect">
            <a:avLst/>
          </a:prstGeom>
        </p:spPr>
        <p:txBody>
          <a:bodyPr anchor="t" rtlCol="false" tIns="0" lIns="0" bIns="0" rIns="0">
            <a:spAutoFit/>
          </a:bodyPr>
          <a:lstStyle/>
          <a:p>
            <a:pPr algn="l">
              <a:lnSpc>
                <a:spcPts val="8579"/>
              </a:lnSpc>
            </a:pPr>
            <a:r>
              <a:rPr lang="en-US" sz="6599">
                <a:solidFill>
                  <a:srgbClr val="FEFEFE"/>
                </a:solidFill>
                <a:latin typeface="Calistoga"/>
                <a:ea typeface="Calistoga"/>
                <a:cs typeface="Calistoga"/>
                <a:sym typeface="Calistoga"/>
              </a:rPr>
              <a:t>Stilet til eleverne</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3E7697"/>
        </a:solidFill>
      </p:bgPr>
    </p:bg>
    <p:spTree>
      <p:nvGrpSpPr>
        <p:cNvPr id="1" name=""/>
        <p:cNvGrpSpPr/>
        <p:nvPr/>
      </p:nvGrpSpPr>
      <p:grpSpPr>
        <a:xfrm>
          <a:off x="0" y="0"/>
          <a:ext cx="0" cy="0"/>
          <a:chOff x="0" y="0"/>
          <a:chExt cx="0" cy="0"/>
        </a:xfrm>
      </p:grpSpPr>
      <p:sp>
        <p:nvSpPr>
          <p:cNvPr name="TextBox 2" id="2"/>
          <p:cNvSpPr txBox="true"/>
          <p:nvPr/>
        </p:nvSpPr>
        <p:spPr>
          <a:xfrm rot="0">
            <a:off x="753734" y="434443"/>
            <a:ext cx="14909484" cy="1068705"/>
          </a:xfrm>
          <a:prstGeom prst="rect">
            <a:avLst/>
          </a:prstGeom>
        </p:spPr>
        <p:txBody>
          <a:bodyPr anchor="t" rtlCol="false" tIns="0" lIns="0" bIns="0" rIns="0">
            <a:spAutoFit/>
          </a:bodyPr>
          <a:lstStyle/>
          <a:p>
            <a:pPr algn="l">
              <a:lnSpc>
                <a:spcPts val="8580"/>
              </a:lnSpc>
            </a:pPr>
            <a:r>
              <a:rPr lang="en-US" sz="6600">
                <a:solidFill>
                  <a:srgbClr val="000000"/>
                </a:solidFill>
                <a:latin typeface="Calistoga"/>
                <a:ea typeface="Calistoga"/>
                <a:cs typeface="Calistoga"/>
                <a:sym typeface="Calistoga"/>
              </a:rPr>
              <a:t>Elevtilpassede platforme</a:t>
            </a:r>
          </a:p>
        </p:txBody>
      </p:sp>
      <p:sp>
        <p:nvSpPr>
          <p:cNvPr name="Freeform 3" id="3"/>
          <p:cNvSpPr/>
          <p:nvPr/>
        </p:nvSpPr>
        <p:spPr>
          <a:xfrm flipH="false" flipV="false" rot="0">
            <a:off x="12263472" y="0"/>
            <a:ext cx="10404046" cy="10287000"/>
          </a:xfrm>
          <a:custGeom>
            <a:avLst/>
            <a:gdLst/>
            <a:ahLst/>
            <a:cxnLst/>
            <a:rect r="r" b="b" t="t" l="l"/>
            <a:pathLst>
              <a:path h="10287000" w="10404046">
                <a:moveTo>
                  <a:pt x="0" y="0"/>
                </a:moveTo>
                <a:lnTo>
                  <a:pt x="10404045" y="0"/>
                </a:lnTo>
                <a:lnTo>
                  <a:pt x="10404045"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4746255" y="5479481"/>
            <a:ext cx="4622241" cy="2021718"/>
          </a:xfrm>
          <a:custGeom>
            <a:avLst/>
            <a:gdLst/>
            <a:ahLst/>
            <a:cxnLst/>
            <a:rect r="r" b="b" t="t" l="l"/>
            <a:pathLst>
              <a:path h="2021718" w="4622241">
                <a:moveTo>
                  <a:pt x="0" y="0"/>
                </a:moveTo>
                <a:lnTo>
                  <a:pt x="4622241" y="0"/>
                </a:lnTo>
                <a:lnTo>
                  <a:pt x="4622241" y="2021718"/>
                </a:lnTo>
                <a:lnTo>
                  <a:pt x="0" y="2021718"/>
                </a:lnTo>
                <a:lnTo>
                  <a:pt x="0" y="0"/>
                </a:lnTo>
                <a:close/>
              </a:path>
            </a:pathLst>
          </a:custGeom>
          <a:blipFill>
            <a:blip r:embed="rId5"/>
            <a:stretch>
              <a:fillRect l="0" t="-64447" r="-1840" b="-68390"/>
            </a:stretch>
          </a:blipFill>
        </p:spPr>
      </p:sp>
      <p:sp>
        <p:nvSpPr>
          <p:cNvPr name="Freeform 5" id="5"/>
          <p:cNvSpPr/>
          <p:nvPr/>
        </p:nvSpPr>
        <p:spPr>
          <a:xfrm flipH="false" flipV="false" rot="0">
            <a:off x="287492" y="1426301"/>
            <a:ext cx="5134616" cy="2772471"/>
          </a:xfrm>
          <a:custGeom>
            <a:avLst/>
            <a:gdLst/>
            <a:ahLst/>
            <a:cxnLst/>
            <a:rect r="r" b="b" t="t" l="l"/>
            <a:pathLst>
              <a:path h="2772471" w="5134616">
                <a:moveTo>
                  <a:pt x="0" y="0"/>
                </a:moveTo>
                <a:lnTo>
                  <a:pt x="5134616" y="0"/>
                </a:lnTo>
                <a:lnTo>
                  <a:pt x="5134616" y="2772471"/>
                </a:lnTo>
                <a:lnTo>
                  <a:pt x="0" y="2772471"/>
                </a:lnTo>
                <a:lnTo>
                  <a:pt x="0" y="0"/>
                </a:lnTo>
                <a:close/>
              </a:path>
            </a:pathLst>
          </a:custGeom>
          <a:blipFill>
            <a:blip r:embed="rId6"/>
            <a:stretch>
              <a:fillRect l="0" t="0" r="0" b="0"/>
            </a:stretch>
          </a:blipFill>
        </p:spPr>
      </p:sp>
      <p:sp>
        <p:nvSpPr>
          <p:cNvPr name="Freeform 6" id="6"/>
          <p:cNvSpPr/>
          <p:nvPr/>
        </p:nvSpPr>
        <p:spPr>
          <a:xfrm flipH="false" flipV="false" rot="0">
            <a:off x="6467390" y="2469495"/>
            <a:ext cx="2428642" cy="2428642"/>
          </a:xfrm>
          <a:custGeom>
            <a:avLst/>
            <a:gdLst/>
            <a:ahLst/>
            <a:cxnLst/>
            <a:rect r="r" b="b" t="t" l="l"/>
            <a:pathLst>
              <a:path h="2428642" w="2428642">
                <a:moveTo>
                  <a:pt x="0" y="0"/>
                </a:moveTo>
                <a:lnTo>
                  <a:pt x="2428641" y="0"/>
                </a:lnTo>
                <a:lnTo>
                  <a:pt x="2428641" y="2428642"/>
                </a:lnTo>
                <a:lnTo>
                  <a:pt x="0" y="242864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6219421" y="2221527"/>
            <a:ext cx="2924579" cy="2924579"/>
          </a:xfrm>
          <a:custGeom>
            <a:avLst/>
            <a:gdLst/>
            <a:ahLst/>
            <a:cxnLst/>
            <a:rect r="r" b="b" t="t" l="l"/>
            <a:pathLst>
              <a:path h="2924579" w="2924579">
                <a:moveTo>
                  <a:pt x="0" y="0"/>
                </a:moveTo>
                <a:lnTo>
                  <a:pt x="2924579" y="0"/>
                </a:lnTo>
                <a:lnTo>
                  <a:pt x="2924579" y="2924579"/>
                </a:lnTo>
                <a:lnTo>
                  <a:pt x="0" y="2924579"/>
                </a:lnTo>
                <a:lnTo>
                  <a:pt x="0" y="0"/>
                </a:lnTo>
                <a:close/>
              </a:path>
            </a:pathLst>
          </a:custGeom>
          <a:blipFill>
            <a:blip r:embed="rId9"/>
            <a:stretch>
              <a:fillRect l="0" t="0" r="0" b="0"/>
            </a:stretch>
          </a:blipFill>
        </p:spPr>
      </p:sp>
      <p:sp>
        <p:nvSpPr>
          <p:cNvPr name="Freeform 8" id="8"/>
          <p:cNvSpPr/>
          <p:nvPr/>
        </p:nvSpPr>
        <p:spPr>
          <a:xfrm flipH="false" flipV="false" rot="0">
            <a:off x="10153650" y="2012982"/>
            <a:ext cx="3421021" cy="3421021"/>
          </a:xfrm>
          <a:custGeom>
            <a:avLst/>
            <a:gdLst/>
            <a:ahLst/>
            <a:cxnLst/>
            <a:rect r="r" b="b" t="t" l="l"/>
            <a:pathLst>
              <a:path h="3421021" w="3421021">
                <a:moveTo>
                  <a:pt x="0" y="0"/>
                </a:moveTo>
                <a:lnTo>
                  <a:pt x="3421021" y="0"/>
                </a:lnTo>
                <a:lnTo>
                  <a:pt x="3421021" y="3421021"/>
                </a:lnTo>
                <a:lnTo>
                  <a:pt x="0" y="3421021"/>
                </a:lnTo>
                <a:lnTo>
                  <a:pt x="0" y="0"/>
                </a:lnTo>
                <a:close/>
              </a:path>
            </a:pathLst>
          </a:custGeom>
          <a:blipFill>
            <a:blip r:embed="rId10"/>
            <a:stretch>
              <a:fillRect l="0" t="0" r="0" b="0"/>
            </a:stretch>
          </a:blipFill>
        </p:spPr>
      </p:sp>
      <p:sp>
        <p:nvSpPr>
          <p:cNvPr name="Freeform 9" id="9"/>
          <p:cNvSpPr/>
          <p:nvPr/>
        </p:nvSpPr>
        <p:spPr>
          <a:xfrm flipH="false" flipV="false" rot="0">
            <a:off x="1432186" y="4526981"/>
            <a:ext cx="2845227" cy="2845227"/>
          </a:xfrm>
          <a:custGeom>
            <a:avLst/>
            <a:gdLst/>
            <a:ahLst/>
            <a:cxnLst/>
            <a:rect r="r" b="b" t="t" l="l"/>
            <a:pathLst>
              <a:path h="2845227" w="2845227">
                <a:moveTo>
                  <a:pt x="0" y="0"/>
                </a:moveTo>
                <a:lnTo>
                  <a:pt x="2845227" y="0"/>
                </a:lnTo>
                <a:lnTo>
                  <a:pt x="2845227" y="2845227"/>
                </a:lnTo>
                <a:lnTo>
                  <a:pt x="0" y="2845227"/>
                </a:lnTo>
                <a:lnTo>
                  <a:pt x="0" y="0"/>
                </a:lnTo>
                <a:close/>
              </a:path>
            </a:pathLst>
          </a:custGeom>
          <a:blipFill>
            <a:blip r:embed="rId11"/>
            <a:stretch>
              <a:fillRect l="0" t="0" r="0" b="0"/>
            </a:stretch>
          </a:blipFill>
        </p:spPr>
      </p:sp>
      <p:sp>
        <p:nvSpPr>
          <p:cNvPr name="Freeform 10" id="10"/>
          <p:cNvSpPr/>
          <p:nvPr/>
        </p:nvSpPr>
        <p:spPr>
          <a:xfrm flipH="false" flipV="false" rot="0">
            <a:off x="9939741" y="5479481"/>
            <a:ext cx="6768703" cy="2126294"/>
          </a:xfrm>
          <a:custGeom>
            <a:avLst/>
            <a:gdLst/>
            <a:ahLst/>
            <a:cxnLst/>
            <a:rect r="r" b="b" t="t" l="l"/>
            <a:pathLst>
              <a:path h="2126294" w="6768703">
                <a:moveTo>
                  <a:pt x="0" y="0"/>
                </a:moveTo>
                <a:lnTo>
                  <a:pt x="6768703" y="0"/>
                </a:lnTo>
                <a:lnTo>
                  <a:pt x="6768703" y="2126294"/>
                </a:lnTo>
                <a:lnTo>
                  <a:pt x="0" y="2126294"/>
                </a:lnTo>
                <a:lnTo>
                  <a:pt x="0" y="0"/>
                </a:lnTo>
                <a:close/>
              </a:path>
            </a:pathLst>
          </a:custGeom>
          <a:blipFill>
            <a:blip r:embed="rId12"/>
            <a:stretch>
              <a:fillRect l="0" t="0" r="0" b="0"/>
            </a:stretch>
          </a:blipFill>
        </p:spPr>
      </p:sp>
      <p:sp>
        <p:nvSpPr>
          <p:cNvPr name="TextBox 11" id="11"/>
          <p:cNvSpPr txBox="true"/>
          <p:nvPr/>
        </p:nvSpPr>
        <p:spPr>
          <a:xfrm rot="0">
            <a:off x="175420" y="7624825"/>
            <a:ext cx="12088001" cy="2473960"/>
          </a:xfrm>
          <a:prstGeom prst="rect">
            <a:avLst/>
          </a:prstGeom>
        </p:spPr>
        <p:txBody>
          <a:bodyPr anchor="t" rtlCol="false" tIns="0" lIns="0" bIns="0" rIns="0">
            <a:spAutoFit/>
          </a:bodyPr>
          <a:lstStyle/>
          <a:p>
            <a:pPr algn="l">
              <a:lnSpc>
                <a:spcPts val="2240"/>
              </a:lnSpc>
            </a:pPr>
            <a:r>
              <a:rPr lang="en-US" sz="1600" i="true">
                <a:solidFill>
                  <a:srgbClr val="000000"/>
                </a:solidFill>
                <a:latin typeface="Canva Sans Italics"/>
                <a:ea typeface="Canva Sans Italics"/>
                <a:cs typeface="Canva Sans Italics"/>
                <a:sym typeface="Canva Sans Italics"/>
              </a:rPr>
              <a:t>SkoleGPT, Skolebot, SkrivSikkert, Systime, Alice.Tech, Skoletube.</a:t>
            </a:r>
          </a:p>
          <a:p>
            <a:pPr algn="l">
              <a:lnSpc>
                <a:spcPts val="2240"/>
              </a:lnSpc>
            </a:pPr>
          </a:p>
          <a:p>
            <a:pPr algn="l">
              <a:lnSpc>
                <a:spcPts val="2240"/>
              </a:lnSpc>
              <a:spcBef>
                <a:spcPct val="0"/>
              </a:spcBef>
            </a:pPr>
            <a:r>
              <a:rPr lang="en-US" sz="1600" i="true">
                <a:solidFill>
                  <a:srgbClr val="000000"/>
                </a:solidFill>
                <a:latin typeface="Canva Sans Italics"/>
                <a:ea typeface="Canva Sans Italics"/>
                <a:cs typeface="Canva Sans Italics"/>
                <a:sym typeface="Canva Sans Italics"/>
              </a:rPr>
              <a:t>Feltet er lidt mere broget. Fælles er at elevernes data skal beskyttes! Men derfra har de vidt forskelligt sigte. SkoleGPT er skabt af Future Classroom Lab (CFU) som den store prøvekarklud. De hoster selv en mindre open-source sprogmodel. Skolebot er en norsk pendant, men den benytter ChatGPT. SkrivSikkert laver små applikationer, som særligt hjælper folk i skrive/læse/formidlingsvanskelligheder. Systime er det forlag der går forrest med bogbotter og AI-interaktiviteter. Det tænker altså didaktisk og prøver, at inaarbejde det i læremidler. Alice-tech appellere til studerende på videregående uddanngelser ud fra et optimeringspardagime af personaliseret læring. Skoletube er en værktøjsplatform og har derfor besøg fra meget AI - som Ai-integrationer i den enkelte apps</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0184B"/>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7988287"/>
            <a:ext cx="1284463" cy="1270013"/>
          </a:xfrm>
          <a:custGeom>
            <a:avLst/>
            <a:gdLst/>
            <a:ahLst/>
            <a:cxnLst/>
            <a:rect r="r" b="b" t="t" l="l"/>
            <a:pathLst>
              <a:path h="1270013" w="1284463">
                <a:moveTo>
                  <a:pt x="0" y="0"/>
                </a:moveTo>
                <a:lnTo>
                  <a:pt x="1284463" y="0"/>
                </a:lnTo>
                <a:lnTo>
                  <a:pt x="1284463" y="1270013"/>
                </a:lnTo>
                <a:lnTo>
                  <a:pt x="0" y="12700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08237" y="551368"/>
            <a:ext cx="4874989" cy="5603435"/>
          </a:xfrm>
          <a:custGeom>
            <a:avLst/>
            <a:gdLst/>
            <a:ahLst/>
            <a:cxnLst/>
            <a:rect r="r" b="b" t="t" l="l"/>
            <a:pathLst>
              <a:path h="5603435" w="4874989">
                <a:moveTo>
                  <a:pt x="0" y="0"/>
                </a:moveTo>
                <a:lnTo>
                  <a:pt x="4874988" y="0"/>
                </a:lnTo>
                <a:lnTo>
                  <a:pt x="4874988" y="5603435"/>
                </a:lnTo>
                <a:lnTo>
                  <a:pt x="0" y="560343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2590145" y="8055603"/>
            <a:ext cx="14669155" cy="1068706"/>
          </a:xfrm>
          <a:prstGeom prst="rect">
            <a:avLst/>
          </a:prstGeom>
        </p:spPr>
        <p:txBody>
          <a:bodyPr anchor="t" rtlCol="false" tIns="0" lIns="0" bIns="0" rIns="0">
            <a:spAutoFit/>
          </a:bodyPr>
          <a:lstStyle/>
          <a:p>
            <a:pPr algn="l">
              <a:lnSpc>
                <a:spcPts val="8579"/>
              </a:lnSpc>
            </a:pPr>
            <a:r>
              <a:rPr lang="en-US" sz="6599">
                <a:solidFill>
                  <a:srgbClr val="FFFFFF"/>
                </a:solidFill>
                <a:latin typeface="Calistoga"/>
                <a:ea typeface="Calistoga"/>
                <a:cs typeface="Calistoga"/>
                <a:sym typeface="Calistoga"/>
              </a:rPr>
              <a:t>Vi vinder ET domæne</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3E7697"/>
        </a:solidFill>
      </p:bgPr>
    </p:bg>
    <p:spTree>
      <p:nvGrpSpPr>
        <p:cNvPr id="1" name=""/>
        <p:cNvGrpSpPr/>
        <p:nvPr/>
      </p:nvGrpSpPr>
      <p:grpSpPr>
        <a:xfrm>
          <a:off x="0" y="0"/>
          <a:ext cx="0" cy="0"/>
          <a:chOff x="0" y="0"/>
          <a:chExt cx="0" cy="0"/>
        </a:xfrm>
      </p:grpSpPr>
      <p:sp>
        <p:nvSpPr>
          <p:cNvPr name="Freeform 2" id="2"/>
          <p:cNvSpPr/>
          <p:nvPr/>
        </p:nvSpPr>
        <p:spPr>
          <a:xfrm flipH="false" flipV="false" rot="0">
            <a:off x="12263472" y="0"/>
            <a:ext cx="10404046" cy="10287000"/>
          </a:xfrm>
          <a:custGeom>
            <a:avLst/>
            <a:gdLst/>
            <a:ahLst/>
            <a:cxnLst/>
            <a:rect r="r" b="b" t="t" l="l"/>
            <a:pathLst>
              <a:path h="10287000" w="10404046">
                <a:moveTo>
                  <a:pt x="0" y="0"/>
                </a:moveTo>
                <a:lnTo>
                  <a:pt x="10404045" y="0"/>
                </a:lnTo>
                <a:lnTo>
                  <a:pt x="10404045"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593368" y="1503148"/>
            <a:ext cx="2920170" cy="2474504"/>
          </a:xfrm>
          <a:custGeom>
            <a:avLst/>
            <a:gdLst/>
            <a:ahLst/>
            <a:cxnLst/>
            <a:rect r="r" b="b" t="t" l="l"/>
            <a:pathLst>
              <a:path h="2474504" w="2920170">
                <a:moveTo>
                  <a:pt x="0" y="0"/>
                </a:moveTo>
                <a:lnTo>
                  <a:pt x="2920171" y="0"/>
                </a:lnTo>
                <a:lnTo>
                  <a:pt x="2920171" y="2474504"/>
                </a:lnTo>
                <a:lnTo>
                  <a:pt x="0" y="2474504"/>
                </a:lnTo>
                <a:lnTo>
                  <a:pt x="0" y="0"/>
                </a:lnTo>
                <a:close/>
              </a:path>
            </a:pathLst>
          </a:custGeom>
          <a:blipFill>
            <a:blip r:embed="rId5"/>
            <a:stretch>
              <a:fillRect l="0" t="0" r="-1049" b="-19248"/>
            </a:stretch>
          </a:blipFill>
        </p:spPr>
      </p:sp>
      <p:sp>
        <p:nvSpPr>
          <p:cNvPr name="Freeform 4" id="4"/>
          <p:cNvSpPr/>
          <p:nvPr/>
        </p:nvSpPr>
        <p:spPr>
          <a:xfrm flipH="false" flipV="false" rot="0">
            <a:off x="1153528" y="3731245"/>
            <a:ext cx="1799850" cy="1799850"/>
          </a:xfrm>
          <a:custGeom>
            <a:avLst/>
            <a:gdLst/>
            <a:ahLst/>
            <a:cxnLst/>
            <a:rect r="r" b="b" t="t" l="l"/>
            <a:pathLst>
              <a:path h="1799850" w="1799850">
                <a:moveTo>
                  <a:pt x="0" y="0"/>
                </a:moveTo>
                <a:lnTo>
                  <a:pt x="1799851" y="0"/>
                </a:lnTo>
                <a:lnTo>
                  <a:pt x="1799851" y="1799851"/>
                </a:lnTo>
                <a:lnTo>
                  <a:pt x="0" y="1799851"/>
                </a:lnTo>
                <a:lnTo>
                  <a:pt x="0" y="0"/>
                </a:lnTo>
                <a:close/>
              </a:path>
            </a:pathLst>
          </a:custGeom>
          <a:blipFill>
            <a:blip r:embed="rId6"/>
            <a:stretch>
              <a:fillRect l="0" t="0" r="0" b="0"/>
            </a:stretch>
          </a:blipFill>
        </p:spPr>
      </p:sp>
      <p:sp>
        <p:nvSpPr>
          <p:cNvPr name="Freeform 5" id="5"/>
          <p:cNvSpPr/>
          <p:nvPr/>
        </p:nvSpPr>
        <p:spPr>
          <a:xfrm flipH="false" flipV="false" rot="0">
            <a:off x="1153528" y="8005666"/>
            <a:ext cx="2353301" cy="1692039"/>
          </a:xfrm>
          <a:custGeom>
            <a:avLst/>
            <a:gdLst/>
            <a:ahLst/>
            <a:cxnLst/>
            <a:rect r="r" b="b" t="t" l="l"/>
            <a:pathLst>
              <a:path h="1692039" w="2353301">
                <a:moveTo>
                  <a:pt x="0" y="0"/>
                </a:moveTo>
                <a:lnTo>
                  <a:pt x="2353301" y="0"/>
                </a:lnTo>
                <a:lnTo>
                  <a:pt x="2353301" y="1692039"/>
                </a:lnTo>
                <a:lnTo>
                  <a:pt x="0" y="1692039"/>
                </a:lnTo>
                <a:lnTo>
                  <a:pt x="0" y="0"/>
                </a:lnTo>
                <a:close/>
              </a:path>
            </a:pathLst>
          </a:custGeom>
          <a:blipFill>
            <a:blip r:embed="rId7"/>
            <a:stretch>
              <a:fillRect l="0" t="0" r="-259503" b="0"/>
            </a:stretch>
          </a:blipFill>
        </p:spPr>
      </p:sp>
      <p:sp>
        <p:nvSpPr>
          <p:cNvPr name="Freeform 6" id="6"/>
          <p:cNvSpPr/>
          <p:nvPr/>
        </p:nvSpPr>
        <p:spPr>
          <a:xfrm flipH="false" flipV="false" rot="0">
            <a:off x="1028700" y="5708548"/>
            <a:ext cx="2116144" cy="2116144"/>
          </a:xfrm>
          <a:custGeom>
            <a:avLst/>
            <a:gdLst/>
            <a:ahLst/>
            <a:cxnLst/>
            <a:rect r="r" b="b" t="t" l="l"/>
            <a:pathLst>
              <a:path h="2116144" w="2116144">
                <a:moveTo>
                  <a:pt x="0" y="0"/>
                </a:moveTo>
                <a:lnTo>
                  <a:pt x="2116144" y="0"/>
                </a:lnTo>
                <a:lnTo>
                  <a:pt x="2116144" y="2116143"/>
                </a:lnTo>
                <a:lnTo>
                  <a:pt x="0" y="2116143"/>
                </a:lnTo>
                <a:lnTo>
                  <a:pt x="0" y="0"/>
                </a:lnTo>
                <a:close/>
              </a:path>
            </a:pathLst>
          </a:custGeom>
          <a:blipFill>
            <a:blip r:embed="rId8"/>
            <a:stretch>
              <a:fillRect l="0" t="0" r="0" b="0"/>
            </a:stretch>
          </a:blipFill>
        </p:spPr>
      </p:sp>
      <p:sp>
        <p:nvSpPr>
          <p:cNvPr name="TextBox 7" id="7"/>
          <p:cNvSpPr txBox="true"/>
          <p:nvPr/>
        </p:nvSpPr>
        <p:spPr>
          <a:xfrm rot="0">
            <a:off x="753734" y="434443"/>
            <a:ext cx="15641393" cy="1068705"/>
          </a:xfrm>
          <a:prstGeom prst="rect">
            <a:avLst/>
          </a:prstGeom>
        </p:spPr>
        <p:txBody>
          <a:bodyPr anchor="t" rtlCol="false" tIns="0" lIns="0" bIns="0" rIns="0">
            <a:spAutoFit/>
          </a:bodyPr>
          <a:lstStyle/>
          <a:p>
            <a:pPr algn="l">
              <a:lnSpc>
                <a:spcPts val="8580"/>
              </a:lnSpc>
            </a:pPr>
            <a:r>
              <a:rPr lang="en-US" sz="6600" b="true">
                <a:solidFill>
                  <a:srgbClr val="000000"/>
                </a:solidFill>
                <a:latin typeface="Inter Bold"/>
                <a:ea typeface="Inter Bold"/>
                <a:cs typeface="Inter Bold"/>
                <a:sym typeface="Inter Bold"/>
              </a:rPr>
              <a:t>Vi gør lige præcis den ene ting bedst</a:t>
            </a:r>
          </a:p>
        </p:txBody>
      </p:sp>
      <p:sp>
        <p:nvSpPr>
          <p:cNvPr name="Freeform 8" id="8"/>
          <p:cNvSpPr/>
          <p:nvPr/>
        </p:nvSpPr>
        <p:spPr>
          <a:xfrm flipH="false" flipV="false" rot="0">
            <a:off x="3853808" y="2409736"/>
            <a:ext cx="2186206" cy="661327"/>
          </a:xfrm>
          <a:custGeom>
            <a:avLst/>
            <a:gdLst/>
            <a:ahLst/>
            <a:cxnLst/>
            <a:rect r="r" b="b" t="t" l="l"/>
            <a:pathLst>
              <a:path h="661327" w="2186206">
                <a:moveTo>
                  <a:pt x="0" y="0"/>
                </a:moveTo>
                <a:lnTo>
                  <a:pt x="2186206" y="0"/>
                </a:lnTo>
                <a:lnTo>
                  <a:pt x="2186206" y="661327"/>
                </a:lnTo>
                <a:lnTo>
                  <a:pt x="0" y="66132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9" id="9"/>
          <p:cNvSpPr/>
          <p:nvPr/>
        </p:nvSpPr>
        <p:spPr>
          <a:xfrm flipH="false" flipV="false" rot="0">
            <a:off x="3853808" y="4300507"/>
            <a:ext cx="2186206" cy="661327"/>
          </a:xfrm>
          <a:custGeom>
            <a:avLst/>
            <a:gdLst/>
            <a:ahLst/>
            <a:cxnLst/>
            <a:rect r="r" b="b" t="t" l="l"/>
            <a:pathLst>
              <a:path h="661327" w="2186206">
                <a:moveTo>
                  <a:pt x="0" y="0"/>
                </a:moveTo>
                <a:lnTo>
                  <a:pt x="2186206" y="0"/>
                </a:lnTo>
                <a:lnTo>
                  <a:pt x="2186206" y="661327"/>
                </a:lnTo>
                <a:lnTo>
                  <a:pt x="0" y="66132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3961761" y="6435956"/>
            <a:ext cx="2186206" cy="661327"/>
          </a:xfrm>
          <a:custGeom>
            <a:avLst/>
            <a:gdLst/>
            <a:ahLst/>
            <a:cxnLst/>
            <a:rect r="r" b="b" t="t" l="l"/>
            <a:pathLst>
              <a:path h="661327" w="2186206">
                <a:moveTo>
                  <a:pt x="0" y="0"/>
                </a:moveTo>
                <a:lnTo>
                  <a:pt x="2186206" y="0"/>
                </a:lnTo>
                <a:lnTo>
                  <a:pt x="2186206" y="661327"/>
                </a:lnTo>
                <a:lnTo>
                  <a:pt x="0" y="66132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1" id="11"/>
          <p:cNvSpPr/>
          <p:nvPr/>
        </p:nvSpPr>
        <p:spPr>
          <a:xfrm flipH="false" flipV="false" rot="0">
            <a:off x="3961761" y="8521022"/>
            <a:ext cx="2186206" cy="661327"/>
          </a:xfrm>
          <a:custGeom>
            <a:avLst/>
            <a:gdLst/>
            <a:ahLst/>
            <a:cxnLst/>
            <a:rect r="r" b="b" t="t" l="l"/>
            <a:pathLst>
              <a:path h="661327" w="2186206">
                <a:moveTo>
                  <a:pt x="0" y="0"/>
                </a:moveTo>
                <a:lnTo>
                  <a:pt x="2186206" y="0"/>
                </a:lnTo>
                <a:lnTo>
                  <a:pt x="2186206" y="661328"/>
                </a:lnTo>
                <a:lnTo>
                  <a:pt x="0" y="66132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2" id="12"/>
          <p:cNvSpPr txBox="true"/>
          <p:nvPr/>
        </p:nvSpPr>
        <p:spPr>
          <a:xfrm rot="0">
            <a:off x="6577703" y="2262895"/>
            <a:ext cx="5780576" cy="962026"/>
          </a:xfrm>
          <a:prstGeom prst="rect">
            <a:avLst/>
          </a:prstGeom>
        </p:spPr>
        <p:txBody>
          <a:bodyPr anchor="t" rtlCol="false" tIns="0" lIns="0" bIns="0" rIns="0">
            <a:spAutoFit/>
          </a:bodyPr>
          <a:lstStyle/>
          <a:p>
            <a:pPr algn="l">
              <a:lnSpc>
                <a:spcPts val="7799"/>
              </a:lnSpc>
            </a:pPr>
            <a:r>
              <a:rPr lang="en-US" sz="5999">
                <a:solidFill>
                  <a:srgbClr val="FEFEFE"/>
                </a:solidFill>
                <a:latin typeface="Inter"/>
                <a:ea typeface="Inter"/>
                <a:cs typeface="Inter"/>
                <a:sym typeface="Inter"/>
              </a:rPr>
              <a:t>Studieværktøj</a:t>
            </a:r>
          </a:p>
        </p:txBody>
      </p:sp>
      <p:sp>
        <p:nvSpPr>
          <p:cNvPr name="TextBox 13" id="13"/>
          <p:cNvSpPr txBox="true"/>
          <p:nvPr/>
        </p:nvSpPr>
        <p:spPr>
          <a:xfrm rot="0">
            <a:off x="6577703" y="4181474"/>
            <a:ext cx="6767175" cy="962026"/>
          </a:xfrm>
          <a:prstGeom prst="rect">
            <a:avLst/>
          </a:prstGeom>
        </p:spPr>
        <p:txBody>
          <a:bodyPr anchor="t" rtlCol="false" tIns="0" lIns="0" bIns="0" rIns="0">
            <a:spAutoFit/>
          </a:bodyPr>
          <a:lstStyle/>
          <a:p>
            <a:pPr algn="l">
              <a:lnSpc>
                <a:spcPts val="7799"/>
              </a:lnSpc>
            </a:pPr>
            <a:r>
              <a:rPr lang="en-US" sz="5999">
                <a:solidFill>
                  <a:srgbClr val="FEFEFE"/>
                </a:solidFill>
                <a:latin typeface="Inter"/>
                <a:ea typeface="Inter"/>
                <a:cs typeface="Inter"/>
                <a:sym typeface="Inter"/>
              </a:rPr>
              <a:t>Forfatterværktøj</a:t>
            </a:r>
          </a:p>
        </p:txBody>
      </p:sp>
      <p:sp>
        <p:nvSpPr>
          <p:cNvPr name="TextBox 14" id="14"/>
          <p:cNvSpPr txBox="true"/>
          <p:nvPr/>
        </p:nvSpPr>
        <p:spPr>
          <a:xfrm rot="0">
            <a:off x="6577703" y="6257031"/>
            <a:ext cx="6767175" cy="962026"/>
          </a:xfrm>
          <a:prstGeom prst="rect">
            <a:avLst/>
          </a:prstGeom>
        </p:spPr>
        <p:txBody>
          <a:bodyPr anchor="t" rtlCol="false" tIns="0" lIns="0" bIns="0" rIns="0">
            <a:spAutoFit/>
          </a:bodyPr>
          <a:lstStyle/>
          <a:p>
            <a:pPr algn="l">
              <a:lnSpc>
                <a:spcPts val="7799"/>
              </a:lnSpc>
            </a:pPr>
            <a:r>
              <a:rPr lang="en-US" sz="5999">
                <a:solidFill>
                  <a:srgbClr val="FEFEFE"/>
                </a:solidFill>
                <a:latin typeface="Inter"/>
                <a:ea typeface="Inter"/>
                <a:cs typeface="Inter"/>
                <a:sym typeface="Inter"/>
              </a:rPr>
              <a:t>Websøgning</a:t>
            </a:r>
          </a:p>
        </p:txBody>
      </p:sp>
      <p:sp>
        <p:nvSpPr>
          <p:cNvPr name="TextBox 15" id="15"/>
          <p:cNvSpPr txBox="true"/>
          <p:nvPr/>
        </p:nvSpPr>
        <p:spPr>
          <a:xfrm rot="0">
            <a:off x="6605167" y="8342098"/>
            <a:ext cx="7383800" cy="962026"/>
          </a:xfrm>
          <a:prstGeom prst="rect">
            <a:avLst/>
          </a:prstGeom>
        </p:spPr>
        <p:txBody>
          <a:bodyPr anchor="t" rtlCol="false" tIns="0" lIns="0" bIns="0" rIns="0">
            <a:spAutoFit/>
          </a:bodyPr>
          <a:lstStyle/>
          <a:p>
            <a:pPr algn="l">
              <a:lnSpc>
                <a:spcPts val="7799"/>
              </a:lnSpc>
            </a:pPr>
            <a:r>
              <a:rPr lang="en-US" sz="5999">
                <a:solidFill>
                  <a:srgbClr val="FEFEFE"/>
                </a:solidFill>
                <a:latin typeface="Inter"/>
                <a:ea typeface="Inter"/>
                <a:cs typeface="Inter"/>
                <a:sym typeface="Inter"/>
              </a:rPr>
              <a:t>Software-udvikling</a:t>
            </a:r>
          </a:p>
        </p:txBody>
      </p:sp>
      <p:sp>
        <p:nvSpPr>
          <p:cNvPr name="TextBox 16" id="16"/>
          <p:cNvSpPr txBox="true"/>
          <p:nvPr/>
        </p:nvSpPr>
        <p:spPr>
          <a:xfrm rot="0">
            <a:off x="318123" y="9840580"/>
            <a:ext cx="6139309" cy="372745"/>
          </a:xfrm>
          <a:prstGeom prst="rect">
            <a:avLst/>
          </a:prstGeom>
        </p:spPr>
        <p:txBody>
          <a:bodyPr anchor="t" rtlCol="false" tIns="0" lIns="0" bIns="0" rIns="0">
            <a:spAutoFit/>
          </a:bodyPr>
          <a:lstStyle/>
          <a:p>
            <a:pPr algn="ctr">
              <a:lnSpc>
                <a:spcPts val="3079"/>
              </a:lnSpc>
              <a:spcBef>
                <a:spcPct val="0"/>
              </a:spcBef>
            </a:pPr>
            <a:r>
              <a:rPr lang="en-US" sz="2199">
                <a:solidFill>
                  <a:srgbClr val="000000"/>
                </a:solidFill>
                <a:latin typeface="Canva Sans"/>
                <a:ea typeface="Canva Sans"/>
                <a:cs typeface="Canva Sans"/>
                <a:sym typeface="Canva Sans"/>
              </a:rPr>
              <a:t>NotebookLM, Sudowrite, Perplexity, Loveable</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3E7697"/>
        </a:solidFill>
      </p:bgPr>
    </p:bg>
    <p:spTree>
      <p:nvGrpSpPr>
        <p:cNvPr id="1" name=""/>
        <p:cNvGrpSpPr/>
        <p:nvPr/>
      </p:nvGrpSpPr>
      <p:grpSpPr>
        <a:xfrm>
          <a:off x="0" y="0"/>
          <a:ext cx="0" cy="0"/>
          <a:chOff x="0" y="0"/>
          <a:chExt cx="0" cy="0"/>
        </a:xfrm>
      </p:grpSpPr>
      <p:sp>
        <p:nvSpPr>
          <p:cNvPr name="Freeform 2" id="2"/>
          <p:cNvSpPr/>
          <p:nvPr/>
        </p:nvSpPr>
        <p:spPr>
          <a:xfrm flipH="false" flipV="false" rot="0">
            <a:off x="-419449" y="0"/>
            <a:ext cx="12916935" cy="12771619"/>
          </a:xfrm>
          <a:custGeom>
            <a:avLst/>
            <a:gdLst/>
            <a:ahLst/>
            <a:cxnLst/>
            <a:rect r="r" b="b" t="t" l="l"/>
            <a:pathLst>
              <a:path h="12771619" w="12916935">
                <a:moveTo>
                  <a:pt x="0" y="0"/>
                </a:moveTo>
                <a:lnTo>
                  <a:pt x="12916935" y="0"/>
                </a:lnTo>
                <a:lnTo>
                  <a:pt x="12916935" y="12771619"/>
                </a:lnTo>
                <a:lnTo>
                  <a:pt x="0" y="1277161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406257" y="296583"/>
            <a:ext cx="14153490" cy="4010369"/>
          </a:xfrm>
          <a:custGeom>
            <a:avLst/>
            <a:gdLst/>
            <a:ahLst/>
            <a:cxnLst/>
            <a:rect r="r" b="b" t="t" l="l"/>
            <a:pathLst>
              <a:path h="4010369" w="14153490">
                <a:moveTo>
                  <a:pt x="0" y="0"/>
                </a:moveTo>
                <a:lnTo>
                  <a:pt x="14153489" y="0"/>
                </a:lnTo>
                <a:lnTo>
                  <a:pt x="14153489" y="4010369"/>
                </a:lnTo>
                <a:lnTo>
                  <a:pt x="0" y="4010369"/>
                </a:lnTo>
                <a:lnTo>
                  <a:pt x="0" y="0"/>
                </a:lnTo>
                <a:close/>
              </a:path>
            </a:pathLst>
          </a:custGeom>
          <a:blipFill>
            <a:blip r:embed="rId4"/>
            <a:stretch>
              <a:fillRect l="-5498" t="-60885" r="0" b="-71818"/>
            </a:stretch>
          </a:blipFill>
        </p:spPr>
      </p:sp>
      <p:sp>
        <p:nvSpPr>
          <p:cNvPr name="Freeform 4" id="4"/>
          <p:cNvSpPr/>
          <p:nvPr/>
        </p:nvSpPr>
        <p:spPr>
          <a:xfrm flipH="false" flipV="false" rot="0">
            <a:off x="11927766" y="3876537"/>
            <a:ext cx="5331534" cy="6056622"/>
          </a:xfrm>
          <a:custGeom>
            <a:avLst/>
            <a:gdLst/>
            <a:ahLst/>
            <a:cxnLst/>
            <a:rect r="r" b="b" t="t" l="l"/>
            <a:pathLst>
              <a:path h="6056622" w="5331534">
                <a:moveTo>
                  <a:pt x="0" y="0"/>
                </a:moveTo>
                <a:lnTo>
                  <a:pt x="5331534" y="0"/>
                </a:lnTo>
                <a:lnTo>
                  <a:pt x="5331534" y="6056622"/>
                </a:lnTo>
                <a:lnTo>
                  <a:pt x="0" y="6056622"/>
                </a:lnTo>
                <a:lnTo>
                  <a:pt x="0" y="0"/>
                </a:lnTo>
                <a:close/>
              </a:path>
            </a:pathLst>
          </a:custGeom>
          <a:blipFill>
            <a:blip r:embed="rId5"/>
            <a:stretch>
              <a:fillRect l="0" t="0" r="0" b="0"/>
            </a:stretch>
          </a:blipFill>
        </p:spPr>
      </p:sp>
      <p:sp>
        <p:nvSpPr>
          <p:cNvPr name="Freeform 5" id="5"/>
          <p:cNvSpPr/>
          <p:nvPr/>
        </p:nvSpPr>
        <p:spPr>
          <a:xfrm flipH="false" flipV="false" rot="0">
            <a:off x="3879559" y="4704379"/>
            <a:ext cx="6907243" cy="3729613"/>
          </a:xfrm>
          <a:custGeom>
            <a:avLst/>
            <a:gdLst/>
            <a:ahLst/>
            <a:cxnLst/>
            <a:rect r="r" b="b" t="t" l="l"/>
            <a:pathLst>
              <a:path h="3729613" w="6907243">
                <a:moveTo>
                  <a:pt x="0" y="0"/>
                </a:moveTo>
                <a:lnTo>
                  <a:pt x="6907243" y="0"/>
                </a:lnTo>
                <a:lnTo>
                  <a:pt x="6907243" y="3729613"/>
                </a:lnTo>
                <a:lnTo>
                  <a:pt x="0" y="3729613"/>
                </a:lnTo>
                <a:lnTo>
                  <a:pt x="0" y="0"/>
                </a:lnTo>
                <a:close/>
              </a:path>
            </a:pathLst>
          </a:custGeom>
          <a:blipFill>
            <a:blip r:embed="rId6"/>
            <a:stretch>
              <a:fillRect l="0" t="0" r="0" b="0"/>
            </a:stretch>
          </a:blipFill>
        </p:spPr>
      </p:sp>
    </p:spTree>
  </p:cSld>
  <p:clrMapOvr>
    <a:masterClrMapping/>
  </p:clrMapOvr>
</p:sld>
</file>

<file path=ppt/slides/slide25.xml><?xml version="1.0" encoding="utf-8"?>
<p:sld xmlns:p="http://schemas.openxmlformats.org/presentationml/2006/main" xmlns:a="http://schemas.openxmlformats.org/drawingml/2006/main">
  <p:cSld>
    <p:bg>
      <p:bgPr>
        <a:solidFill>
          <a:srgbClr val="209090"/>
        </a:solidFill>
      </p:bgPr>
    </p:bg>
    <p:spTree>
      <p:nvGrpSpPr>
        <p:cNvPr id="1" name=""/>
        <p:cNvGrpSpPr/>
        <p:nvPr/>
      </p:nvGrpSpPr>
      <p:grpSpPr>
        <a:xfrm>
          <a:off x="0" y="0"/>
          <a:ext cx="0" cy="0"/>
          <a:chOff x="0" y="0"/>
          <a:chExt cx="0" cy="0"/>
        </a:xfrm>
      </p:grpSpPr>
      <p:sp>
        <p:nvSpPr>
          <p:cNvPr name="TextBox 2" id="2"/>
          <p:cNvSpPr txBox="true"/>
          <p:nvPr/>
        </p:nvSpPr>
        <p:spPr>
          <a:xfrm rot="0">
            <a:off x="1273101" y="2924175"/>
            <a:ext cx="15741797" cy="4200525"/>
          </a:xfrm>
          <a:prstGeom prst="rect">
            <a:avLst/>
          </a:prstGeom>
        </p:spPr>
        <p:txBody>
          <a:bodyPr anchor="t" rtlCol="false" tIns="0" lIns="0" bIns="0" rIns="0">
            <a:spAutoFit/>
          </a:bodyPr>
          <a:lstStyle/>
          <a:p>
            <a:pPr algn="ctr">
              <a:lnSpc>
                <a:spcPts val="16800"/>
              </a:lnSpc>
              <a:spcBef>
                <a:spcPct val="0"/>
              </a:spcBef>
            </a:pPr>
            <a:r>
              <a:rPr lang="en-US" sz="12000">
                <a:solidFill>
                  <a:srgbClr val="FEFEFE"/>
                </a:solidFill>
                <a:latin typeface="Calistoga"/>
                <a:ea typeface="Calistoga"/>
                <a:cs typeface="Calistoga"/>
                <a:sym typeface="Calistoga"/>
              </a:rPr>
              <a:t>De nye partnerskaber med AI i forberedelsen</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308C8A"/>
        </a:solidFill>
      </p:bgPr>
    </p:bg>
    <p:spTree>
      <p:nvGrpSpPr>
        <p:cNvPr id="1" name=""/>
        <p:cNvGrpSpPr/>
        <p:nvPr/>
      </p:nvGrpSpPr>
      <p:grpSpPr>
        <a:xfrm>
          <a:off x="0" y="0"/>
          <a:ext cx="0" cy="0"/>
          <a:chOff x="0" y="0"/>
          <a:chExt cx="0" cy="0"/>
        </a:xfrm>
      </p:grpSpPr>
      <p:sp>
        <p:nvSpPr>
          <p:cNvPr name="Freeform 2" id="2"/>
          <p:cNvSpPr/>
          <p:nvPr/>
        </p:nvSpPr>
        <p:spPr>
          <a:xfrm flipH="false" flipV="false" rot="0">
            <a:off x="2670776" y="1278112"/>
            <a:ext cx="6473224" cy="6125288"/>
          </a:xfrm>
          <a:custGeom>
            <a:avLst/>
            <a:gdLst/>
            <a:ahLst/>
            <a:cxnLst/>
            <a:rect r="r" b="b" t="t" l="l"/>
            <a:pathLst>
              <a:path h="6125288" w="6473224">
                <a:moveTo>
                  <a:pt x="0" y="0"/>
                </a:moveTo>
                <a:lnTo>
                  <a:pt x="6473224" y="0"/>
                </a:lnTo>
                <a:lnTo>
                  <a:pt x="6473224" y="6125289"/>
                </a:lnTo>
                <a:lnTo>
                  <a:pt x="0" y="612528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437433">
            <a:off x="9326049" y="-160919"/>
            <a:ext cx="5169328" cy="10338655"/>
          </a:xfrm>
          <a:custGeom>
            <a:avLst/>
            <a:gdLst/>
            <a:ahLst/>
            <a:cxnLst/>
            <a:rect r="r" b="b" t="t" l="l"/>
            <a:pathLst>
              <a:path h="10338655" w="5169328">
                <a:moveTo>
                  <a:pt x="0" y="0"/>
                </a:moveTo>
                <a:lnTo>
                  <a:pt x="5169327" y="0"/>
                </a:lnTo>
                <a:lnTo>
                  <a:pt x="5169327" y="10338655"/>
                </a:lnTo>
                <a:lnTo>
                  <a:pt x="0" y="10338655"/>
                </a:lnTo>
                <a:lnTo>
                  <a:pt x="0" y="0"/>
                </a:lnTo>
                <a:close/>
              </a:path>
            </a:pathLst>
          </a:custGeom>
          <a:blipFill>
            <a:blip r:embed="rId5"/>
            <a:stretch>
              <a:fillRect l="0" t="0" r="0" b="0"/>
            </a:stretch>
          </a:blipFill>
        </p:spPr>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308C8A"/>
        </a:solidFill>
      </p:bgPr>
    </p:bg>
    <p:spTree>
      <p:nvGrpSpPr>
        <p:cNvPr id="1" name=""/>
        <p:cNvGrpSpPr/>
        <p:nvPr/>
      </p:nvGrpSpPr>
      <p:grpSpPr>
        <a:xfrm>
          <a:off x="0" y="0"/>
          <a:ext cx="0" cy="0"/>
          <a:chOff x="0" y="0"/>
          <a:chExt cx="0" cy="0"/>
        </a:xfrm>
      </p:grpSpPr>
      <p:sp>
        <p:nvSpPr>
          <p:cNvPr name="Freeform 2" id="2"/>
          <p:cNvSpPr/>
          <p:nvPr/>
        </p:nvSpPr>
        <p:spPr>
          <a:xfrm flipH="false" flipV="false" rot="0">
            <a:off x="12272132" y="6907820"/>
            <a:ext cx="3063015" cy="1186918"/>
          </a:xfrm>
          <a:custGeom>
            <a:avLst/>
            <a:gdLst/>
            <a:ahLst/>
            <a:cxnLst/>
            <a:rect r="r" b="b" t="t" l="l"/>
            <a:pathLst>
              <a:path h="1186918" w="3063015">
                <a:moveTo>
                  <a:pt x="0" y="0"/>
                </a:moveTo>
                <a:lnTo>
                  <a:pt x="3063015" y="0"/>
                </a:lnTo>
                <a:lnTo>
                  <a:pt x="3063015" y="1186918"/>
                </a:lnTo>
                <a:lnTo>
                  <a:pt x="0" y="1186918"/>
                </a:lnTo>
                <a:lnTo>
                  <a:pt x="0" y="0"/>
                </a:lnTo>
                <a:close/>
              </a:path>
            </a:pathLst>
          </a:custGeom>
          <a:blipFill>
            <a:blip r:embed="rId2"/>
            <a:stretch>
              <a:fillRect l="0" t="0" r="0" b="0"/>
            </a:stretch>
          </a:blipFill>
        </p:spPr>
      </p:sp>
      <p:sp>
        <p:nvSpPr>
          <p:cNvPr name="Freeform 3" id="3"/>
          <p:cNvSpPr/>
          <p:nvPr/>
        </p:nvSpPr>
        <p:spPr>
          <a:xfrm flipH="false" flipV="false" rot="0">
            <a:off x="155914" y="5887754"/>
            <a:ext cx="3322895" cy="4114800"/>
          </a:xfrm>
          <a:custGeom>
            <a:avLst/>
            <a:gdLst/>
            <a:ahLst/>
            <a:cxnLst/>
            <a:rect r="r" b="b" t="t" l="l"/>
            <a:pathLst>
              <a:path h="4114800" w="3322895">
                <a:moveTo>
                  <a:pt x="0" y="0"/>
                </a:moveTo>
                <a:lnTo>
                  <a:pt x="3322895" y="0"/>
                </a:lnTo>
                <a:lnTo>
                  <a:pt x="3322895"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61012" y="3332668"/>
            <a:ext cx="2379424" cy="2555086"/>
          </a:xfrm>
          <a:custGeom>
            <a:avLst/>
            <a:gdLst/>
            <a:ahLst/>
            <a:cxnLst/>
            <a:rect r="r" b="b" t="t" l="l"/>
            <a:pathLst>
              <a:path h="2555086" w="2379424">
                <a:moveTo>
                  <a:pt x="0" y="0"/>
                </a:moveTo>
                <a:lnTo>
                  <a:pt x="2379424" y="0"/>
                </a:lnTo>
                <a:lnTo>
                  <a:pt x="2379424" y="2555086"/>
                </a:lnTo>
                <a:lnTo>
                  <a:pt x="0" y="255508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2093694">
            <a:off x="2747396" y="1913834"/>
            <a:ext cx="3024076" cy="385570"/>
          </a:xfrm>
          <a:custGeom>
            <a:avLst/>
            <a:gdLst/>
            <a:ahLst/>
            <a:cxnLst/>
            <a:rect r="r" b="b" t="t" l="l"/>
            <a:pathLst>
              <a:path h="385570" w="3024076">
                <a:moveTo>
                  <a:pt x="0" y="0"/>
                </a:moveTo>
                <a:lnTo>
                  <a:pt x="3024075" y="0"/>
                </a:lnTo>
                <a:lnTo>
                  <a:pt x="3024075" y="385569"/>
                </a:lnTo>
                <a:lnTo>
                  <a:pt x="0" y="38556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6" id="6"/>
          <p:cNvSpPr txBox="true"/>
          <p:nvPr/>
        </p:nvSpPr>
        <p:spPr>
          <a:xfrm rot="0">
            <a:off x="4600679" y="3034487"/>
            <a:ext cx="7243464" cy="6590828"/>
          </a:xfrm>
          <a:prstGeom prst="rect">
            <a:avLst/>
          </a:prstGeom>
        </p:spPr>
        <p:txBody>
          <a:bodyPr anchor="t" rtlCol="false" tIns="0" lIns="0" bIns="0" rIns="0">
            <a:spAutoFit/>
          </a:bodyPr>
          <a:lstStyle/>
          <a:p>
            <a:pPr algn="just" marL="894600" indent="-447300" lvl="1">
              <a:lnSpc>
                <a:spcPts val="5801"/>
              </a:lnSpc>
              <a:buAutoNum type="arabicPeriod" startAt="1"/>
            </a:pPr>
            <a:r>
              <a:rPr lang="en-US" sz="4143">
                <a:solidFill>
                  <a:srgbClr val="000000"/>
                </a:solidFill>
                <a:latin typeface="Inter"/>
                <a:ea typeface="Inter"/>
                <a:cs typeface="Inter"/>
                <a:sym typeface="Inter"/>
              </a:rPr>
              <a:t>Gå på </a:t>
            </a:r>
            <a:r>
              <a:rPr lang="en-US" b="true" sz="4143">
                <a:solidFill>
                  <a:srgbClr val="000000"/>
                </a:solidFill>
                <a:latin typeface="Inter Bold"/>
                <a:ea typeface="Inter Bold"/>
                <a:cs typeface="Inter Bold"/>
                <a:sym typeface="Inter Bold"/>
              </a:rPr>
              <a:t>Tankespirerne.dk</a:t>
            </a:r>
          </a:p>
          <a:p>
            <a:pPr algn="l" marL="894600" indent="-447300" lvl="1">
              <a:lnSpc>
                <a:spcPts val="5801"/>
              </a:lnSpc>
              <a:buAutoNum type="arabicPeriod" startAt="1"/>
            </a:pPr>
            <a:r>
              <a:rPr lang="en-US" sz="4143">
                <a:solidFill>
                  <a:srgbClr val="000000"/>
                </a:solidFill>
                <a:latin typeface="Inter"/>
                <a:ea typeface="Inter"/>
                <a:cs typeface="Inter"/>
                <a:sym typeface="Inter"/>
              </a:rPr>
              <a:t>Find blogindlægget: </a:t>
            </a:r>
            <a:r>
              <a:rPr lang="en-US" sz="4143" i="true">
                <a:solidFill>
                  <a:srgbClr val="000000"/>
                </a:solidFill>
                <a:latin typeface="Inter Italics"/>
                <a:ea typeface="Inter Italics"/>
                <a:cs typeface="Inter Italics"/>
                <a:sym typeface="Inter Italics"/>
              </a:rPr>
              <a:t>Velkommen til Tankespirernes workshop – Prompts til kursister</a:t>
            </a:r>
            <a:r>
              <a:rPr lang="en-US" sz="4143">
                <a:solidFill>
                  <a:srgbClr val="000000"/>
                </a:solidFill>
                <a:latin typeface="Inter"/>
                <a:ea typeface="Inter"/>
                <a:cs typeface="Inter"/>
                <a:sym typeface="Inter"/>
              </a:rPr>
              <a:t>.</a:t>
            </a:r>
            <a:r>
              <a:rPr lang="en-US" b="true" sz="4143">
                <a:solidFill>
                  <a:srgbClr val="000000"/>
                </a:solidFill>
                <a:latin typeface="Inter Bold"/>
                <a:ea typeface="Inter Bold"/>
                <a:cs typeface="Inter Bold"/>
                <a:sym typeface="Inter Bold"/>
              </a:rPr>
              <a:t> </a:t>
            </a:r>
          </a:p>
          <a:p>
            <a:pPr algn="l" marL="894600" indent="-447300" lvl="1">
              <a:lnSpc>
                <a:spcPts val="5801"/>
              </a:lnSpc>
              <a:buAutoNum type="arabicPeriod" startAt="1"/>
            </a:pPr>
            <a:r>
              <a:rPr lang="en-US" sz="4143">
                <a:solidFill>
                  <a:srgbClr val="000000"/>
                </a:solidFill>
                <a:latin typeface="Inter"/>
                <a:ea typeface="Inter"/>
                <a:cs typeface="Inter"/>
                <a:sym typeface="Inter"/>
              </a:rPr>
              <a:t>Brug koden: Britt</a:t>
            </a:r>
          </a:p>
          <a:p>
            <a:pPr algn="l" marL="894600" indent="-447300" lvl="1">
              <a:lnSpc>
                <a:spcPts val="5801"/>
              </a:lnSpc>
              <a:spcBef>
                <a:spcPct val="0"/>
              </a:spcBef>
              <a:buAutoNum type="arabicPeriod" startAt="1"/>
            </a:pPr>
            <a:r>
              <a:rPr lang="en-US" sz="4143">
                <a:solidFill>
                  <a:srgbClr val="000000"/>
                </a:solidFill>
                <a:latin typeface="Inter"/>
                <a:ea typeface="Inter"/>
                <a:cs typeface="Inter"/>
                <a:sym typeface="Inter"/>
              </a:rPr>
              <a:t>Scroll meget kort til </a:t>
            </a:r>
            <a:r>
              <a:rPr lang="en-US" b="true" sz="4143">
                <a:solidFill>
                  <a:srgbClr val="65403D"/>
                </a:solidFill>
                <a:latin typeface="Inter Bold"/>
                <a:ea typeface="Inter Bold"/>
                <a:cs typeface="Inter Bold"/>
                <a:sym typeface="Inter Bold"/>
              </a:rPr>
              <a:t>BRUN OVERSKRIFT</a:t>
            </a:r>
          </a:p>
        </p:txBody>
      </p:sp>
      <p:sp>
        <p:nvSpPr>
          <p:cNvPr name="TextBox 7" id="7"/>
          <p:cNvSpPr txBox="true"/>
          <p:nvPr/>
        </p:nvSpPr>
        <p:spPr>
          <a:xfrm rot="0">
            <a:off x="12272132" y="3072587"/>
            <a:ext cx="4548393" cy="2995457"/>
          </a:xfrm>
          <a:prstGeom prst="rect">
            <a:avLst/>
          </a:prstGeom>
        </p:spPr>
        <p:txBody>
          <a:bodyPr anchor="t" rtlCol="false" tIns="0" lIns="0" bIns="0" rIns="0">
            <a:spAutoFit/>
          </a:bodyPr>
          <a:lstStyle/>
          <a:p>
            <a:pPr algn="l" marL="527579" indent="-263790" lvl="1">
              <a:lnSpc>
                <a:spcPts val="3421"/>
              </a:lnSpc>
              <a:buAutoNum type="arabicPeriod" startAt="1"/>
            </a:pPr>
            <a:r>
              <a:rPr lang="en-US" sz="2443">
                <a:solidFill>
                  <a:srgbClr val="000000"/>
                </a:solidFill>
                <a:latin typeface="Inter"/>
                <a:ea typeface="Inter"/>
                <a:cs typeface="Inter"/>
                <a:sym typeface="Inter"/>
              </a:rPr>
              <a:t>Åbne den bedste “store sprogmodel/chatbot”, som du har adgang til.</a:t>
            </a:r>
          </a:p>
          <a:p>
            <a:pPr algn="l">
              <a:lnSpc>
                <a:spcPts val="3421"/>
              </a:lnSpc>
            </a:pPr>
          </a:p>
          <a:p>
            <a:pPr algn="l">
              <a:lnSpc>
                <a:spcPts val="3421"/>
              </a:lnSpc>
              <a:spcBef>
                <a:spcPct val="0"/>
              </a:spcBef>
            </a:pPr>
            <a:r>
              <a:rPr lang="en-US" sz="2443">
                <a:solidFill>
                  <a:srgbClr val="000000"/>
                </a:solidFill>
                <a:latin typeface="Inter"/>
                <a:ea typeface="Inter"/>
                <a:cs typeface="Inter"/>
                <a:sym typeface="Inter"/>
              </a:rPr>
              <a:t>I bruger formentlig </a:t>
            </a:r>
            <a:r>
              <a:rPr lang="en-US" b="true" sz="2443">
                <a:solidFill>
                  <a:srgbClr val="000000"/>
                </a:solidFill>
                <a:latin typeface="Inter Bold"/>
                <a:ea typeface="Inter Bold"/>
                <a:cs typeface="Inter Bold"/>
                <a:sym typeface="Inter Bold"/>
              </a:rPr>
              <a:t>ChatGPT</a:t>
            </a:r>
            <a:r>
              <a:rPr lang="en-US" sz="2443">
                <a:solidFill>
                  <a:srgbClr val="000000"/>
                </a:solidFill>
                <a:latin typeface="Inter"/>
                <a:ea typeface="Inter"/>
                <a:cs typeface="Inter"/>
                <a:sym typeface="Inter"/>
              </a:rPr>
              <a:t> eller </a:t>
            </a:r>
            <a:r>
              <a:rPr lang="en-US" b="true" sz="2443">
                <a:solidFill>
                  <a:srgbClr val="000000"/>
                </a:solidFill>
                <a:latin typeface="Inter Bold"/>
                <a:ea typeface="Inter Bold"/>
                <a:cs typeface="Inter Bold"/>
                <a:sym typeface="Inter Bold"/>
              </a:rPr>
              <a:t>Copilot. </a:t>
            </a:r>
            <a:r>
              <a:rPr lang="en-US" sz="2443">
                <a:solidFill>
                  <a:srgbClr val="000000"/>
                </a:solidFill>
                <a:latin typeface="Inter"/>
                <a:ea typeface="Inter"/>
                <a:cs typeface="Inter"/>
                <a:sym typeface="Inter"/>
              </a:rPr>
              <a:t>Til elever anbefaler vi </a:t>
            </a:r>
            <a:r>
              <a:rPr lang="en-US" b="true" sz="2443">
                <a:solidFill>
                  <a:srgbClr val="000000"/>
                </a:solidFill>
                <a:latin typeface="Inter Bold"/>
                <a:ea typeface="Inter Bold"/>
                <a:cs typeface="Inter Bold"/>
                <a:sym typeface="Inter Bold"/>
              </a:rPr>
              <a:t>SkoleGPT</a:t>
            </a:r>
            <a:r>
              <a:rPr lang="en-US" sz="2443">
                <a:solidFill>
                  <a:srgbClr val="000000"/>
                </a:solidFill>
                <a:latin typeface="Inter"/>
                <a:ea typeface="Inter"/>
                <a:cs typeface="Inter"/>
                <a:sym typeface="Inter"/>
              </a:rPr>
              <a:t>.   </a:t>
            </a:r>
          </a:p>
        </p:txBody>
      </p:sp>
      <p:sp>
        <p:nvSpPr>
          <p:cNvPr name="TextBox 8" id="8"/>
          <p:cNvSpPr txBox="true"/>
          <p:nvPr/>
        </p:nvSpPr>
        <p:spPr>
          <a:xfrm rot="0">
            <a:off x="6781631" y="923323"/>
            <a:ext cx="8126561" cy="1585572"/>
          </a:xfrm>
          <a:prstGeom prst="rect">
            <a:avLst/>
          </a:prstGeom>
        </p:spPr>
        <p:txBody>
          <a:bodyPr anchor="t" rtlCol="false" tIns="0" lIns="0" bIns="0" rIns="0">
            <a:spAutoFit/>
          </a:bodyPr>
          <a:lstStyle/>
          <a:p>
            <a:pPr algn="l">
              <a:lnSpc>
                <a:spcPts val="4276"/>
              </a:lnSpc>
            </a:pPr>
            <a:r>
              <a:rPr lang="en-US" sz="3054" b="true">
                <a:solidFill>
                  <a:srgbClr val="000000"/>
                </a:solidFill>
                <a:latin typeface="Inter Bold"/>
                <a:ea typeface="Inter Bold"/>
                <a:cs typeface="Inter Bold"/>
                <a:sym typeface="Inter Bold"/>
              </a:rPr>
              <a:t>GØR FØLGENDE 2 FANER KLAR I DIN WEBBROWSER</a:t>
            </a:r>
          </a:p>
          <a:p>
            <a:pPr algn="l" marL="659471" indent="-329735" lvl="1">
              <a:lnSpc>
                <a:spcPts val="4276"/>
              </a:lnSpc>
              <a:buFont typeface="Arial"/>
              <a:buChar char="•"/>
            </a:pPr>
            <a:r>
              <a:rPr lang="en-US" sz="3054">
                <a:solidFill>
                  <a:srgbClr val="000000"/>
                </a:solidFill>
                <a:latin typeface="Inter"/>
                <a:ea typeface="Inter"/>
                <a:cs typeface="Inter"/>
                <a:sym typeface="Inter"/>
              </a:rPr>
              <a:t>Hvis det bøvler, så hjælper jeg...</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209090"/>
        </a:solidFill>
      </p:bgPr>
    </p:bg>
    <p:spTree>
      <p:nvGrpSpPr>
        <p:cNvPr id="1" name=""/>
        <p:cNvGrpSpPr/>
        <p:nvPr/>
      </p:nvGrpSpPr>
      <p:grpSpPr>
        <a:xfrm>
          <a:off x="0" y="0"/>
          <a:ext cx="0" cy="0"/>
          <a:chOff x="0" y="0"/>
          <a:chExt cx="0" cy="0"/>
        </a:xfrm>
      </p:grpSpPr>
      <p:sp>
        <p:nvSpPr>
          <p:cNvPr name="Freeform 2" id="2"/>
          <p:cNvSpPr/>
          <p:nvPr/>
        </p:nvSpPr>
        <p:spPr>
          <a:xfrm flipH="false" flipV="false" rot="0">
            <a:off x="4812865" y="5239753"/>
            <a:ext cx="3378237" cy="3667015"/>
          </a:xfrm>
          <a:custGeom>
            <a:avLst/>
            <a:gdLst/>
            <a:ahLst/>
            <a:cxnLst/>
            <a:rect r="r" b="b" t="t" l="l"/>
            <a:pathLst>
              <a:path h="3667015" w="3378237">
                <a:moveTo>
                  <a:pt x="0" y="0"/>
                </a:moveTo>
                <a:lnTo>
                  <a:pt x="3378237" y="0"/>
                </a:lnTo>
                <a:lnTo>
                  <a:pt x="3378237" y="3667015"/>
                </a:lnTo>
                <a:lnTo>
                  <a:pt x="0" y="366701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38871" y="2811340"/>
            <a:ext cx="5008423" cy="7503255"/>
          </a:xfrm>
          <a:custGeom>
            <a:avLst/>
            <a:gdLst/>
            <a:ahLst/>
            <a:cxnLst/>
            <a:rect r="r" b="b" t="t" l="l"/>
            <a:pathLst>
              <a:path h="7503255" w="5008423">
                <a:moveTo>
                  <a:pt x="0" y="0"/>
                </a:moveTo>
                <a:lnTo>
                  <a:pt x="5008423" y="0"/>
                </a:lnTo>
                <a:lnTo>
                  <a:pt x="5008423" y="7503256"/>
                </a:lnTo>
                <a:lnTo>
                  <a:pt x="0" y="750325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6807319" y="2811340"/>
            <a:ext cx="3227771" cy="2089982"/>
          </a:xfrm>
          <a:custGeom>
            <a:avLst/>
            <a:gdLst/>
            <a:ahLst/>
            <a:cxnLst/>
            <a:rect r="r" b="b" t="t" l="l"/>
            <a:pathLst>
              <a:path h="2089982" w="3227771">
                <a:moveTo>
                  <a:pt x="0" y="0"/>
                </a:moveTo>
                <a:lnTo>
                  <a:pt x="3227771" y="0"/>
                </a:lnTo>
                <a:lnTo>
                  <a:pt x="3227771" y="2089982"/>
                </a:lnTo>
                <a:lnTo>
                  <a:pt x="0" y="208998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0781835" y="2385475"/>
            <a:ext cx="5398702" cy="4960058"/>
          </a:xfrm>
          <a:custGeom>
            <a:avLst/>
            <a:gdLst/>
            <a:ahLst/>
            <a:cxnLst/>
            <a:rect r="r" b="b" t="t" l="l"/>
            <a:pathLst>
              <a:path h="4960058" w="5398702">
                <a:moveTo>
                  <a:pt x="0" y="0"/>
                </a:moveTo>
                <a:lnTo>
                  <a:pt x="5398702" y="0"/>
                </a:lnTo>
                <a:lnTo>
                  <a:pt x="5398702" y="4960058"/>
                </a:lnTo>
                <a:lnTo>
                  <a:pt x="0" y="496005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10469628" y="6262613"/>
            <a:ext cx="2152302" cy="2165839"/>
          </a:xfrm>
          <a:custGeom>
            <a:avLst/>
            <a:gdLst/>
            <a:ahLst/>
            <a:cxnLst/>
            <a:rect r="r" b="b" t="t" l="l"/>
            <a:pathLst>
              <a:path h="2165839" w="2152302">
                <a:moveTo>
                  <a:pt x="0" y="0"/>
                </a:moveTo>
                <a:lnTo>
                  <a:pt x="2152302" y="0"/>
                </a:lnTo>
                <a:lnTo>
                  <a:pt x="2152302" y="2165839"/>
                </a:lnTo>
                <a:lnTo>
                  <a:pt x="0" y="216583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9835751">
            <a:off x="11008044" y="7627024"/>
            <a:ext cx="3227771" cy="2089982"/>
          </a:xfrm>
          <a:custGeom>
            <a:avLst/>
            <a:gdLst/>
            <a:ahLst/>
            <a:cxnLst/>
            <a:rect r="r" b="b" t="t" l="l"/>
            <a:pathLst>
              <a:path h="2089982" w="3227771">
                <a:moveTo>
                  <a:pt x="0" y="0"/>
                </a:moveTo>
                <a:lnTo>
                  <a:pt x="3227771" y="0"/>
                </a:lnTo>
                <a:lnTo>
                  <a:pt x="3227771" y="2089982"/>
                </a:lnTo>
                <a:lnTo>
                  <a:pt x="0" y="208998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8" id="8"/>
          <p:cNvSpPr txBox="true"/>
          <p:nvPr/>
        </p:nvSpPr>
        <p:spPr>
          <a:xfrm rot="0">
            <a:off x="4812865" y="365176"/>
            <a:ext cx="8117673" cy="1536067"/>
          </a:xfrm>
          <a:prstGeom prst="rect">
            <a:avLst/>
          </a:prstGeom>
        </p:spPr>
        <p:txBody>
          <a:bodyPr anchor="t" rtlCol="false" tIns="0" lIns="0" bIns="0" rIns="0">
            <a:spAutoFit/>
          </a:bodyPr>
          <a:lstStyle/>
          <a:p>
            <a:pPr algn="ctr">
              <a:lnSpc>
                <a:spcPts val="6159"/>
              </a:lnSpc>
              <a:spcBef>
                <a:spcPct val="0"/>
              </a:spcBef>
            </a:pPr>
            <a:r>
              <a:rPr lang="en-US" sz="4399">
                <a:solidFill>
                  <a:srgbClr val="FFFFFF"/>
                </a:solidFill>
                <a:latin typeface="Inter"/>
                <a:ea typeface="Inter"/>
                <a:cs typeface="Inter"/>
                <a:sym typeface="Inter"/>
              </a:rPr>
              <a:t>Bruger &lt;-&gt; Assistent</a:t>
            </a:r>
          </a:p>
          <a:p>
            <a:pPr algn="ctr">
              <a:lnSpc>
                <a:spcPts val="6159"/>
              </a:lnSpc>
              <a:spcBef>
                <a:spcPct val="0"/>
              </a:spcBef>
            </a:pPr>
            <a:r>
              <a:rPr lang="en-US" sz="4399">
                <a:solidFill>
                  <a:srgbClr val="FFFFFF"/>
                </a:solidFill>
                <a:latin typeface="Inter"/>
                <a:ea typeface="Inter"/>
                <a:cs typeface="Inter"/>
                <a:sym typeface="Inter"/>
              </a:rPr>
              <a:t>Skriveordrer &lt;-&gt; Skrivekarl</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308C8A"/>
        </a:solidFill>
      </p:bgPr>
    </p:bg>
    <p:spTree>
      <p:nvGrpSpPr>
        <p:cNvPr id="1" name=""/>
        <p:cNvGrpSpPr/>
        <p:nvPr/>
      </p:nvGrpSpPr>
      <p:grpSpPr>
        <a:xfrm>
          <a:off x="0" y="0"/>
          <a:ext cx="0" cy="0"/>
          <a:chOff x="0" y="0"/>
          <a:chExt cx="0" cy="0"/>
        </a:xfrm>
      </p:grpSpPr>
      <p:sp>
        <p:nvSpPr>
          <p:cNvPr name="Freeform 2" id="2"/>
          <p:cNvSpPr/>
          <p:nvPr/>
        </p:nvSpPr>
        <p:spPr>
          <a:xfrm flipH="false" flipV="false" rot="0">
            <a:off x="0" y="120074"/>
            <a:ext cx="7471354" cy="9017151"/>
          </a:xfrm>
          <a:custGeom>
            <a:avLst/>
            <a:gdLst/>
            <a:ahLst/>
            <a:cxnLst/>
            <a:rect r="r" b="b" t="t" l="l"/>
            <a:pathLst>
              <a:path h="9017151" w="7471354">
                <a:moveTo>
                  <a:pt x="0" y="0"/>
                </a:moveTo>
                <a:lnTo>
                  <a:pt x="7471354" y="0"/>
                </a:lnTo>
                <a:lnTo>
                  <a:pt x="7471354" y="9017151"/>
                </a:lnTo>
                <a:lnTo>
                  <a:pt x="0" y="9017151"/>
                </a:lnTo>
                <a:lnTo>
                  <a:pt x="0" y="0"/>
                </a:lnTo>
                <a:close/>
              </a:path>
            </a:pathLst>
          </a:custGeom>
          <a:blipFill>
            <a:blip r:embed="rId2"/>
            <a:stretch>
              <a:fillRect l="0" t="0" r="0" b="0"/>
            </a:stretch>
          </a:blipFill>
        </p:spPr>
      </p:sp>
      <p:sp>
        <p:nvSpPr>
          <p:cNvPr name="TextBox 3" id="3"/>
          <p:cNvSpPr txBox="true"/>
          <p:nvPr/>
        </p:nvSpPr>
        <p:spPr>
          <a:xfrm rot="0">
            <a:off x="7083627" y="3051081"/>
            <a:ext cx="9505433" cy="3670303"/>
          </a:xfrm>
          <a:prstGeom prst="rect">
            <a:avLst/>
          </a:prstGeom>
        </p:spPr>
        <p:txBody>
          <a:bodyPr anchor="t" rtlCol="false" tIns="0" lIns="0" bIns="0" rIns="0">
            <a:spAutoFit/>
          </a:bodyPr>
          <a:lstStyle/>
          <a:p>
            <a:pPr algn="l">
              <a:lnSpc>
                <a:spcPts val="9799"/>
              </a:lnSpc>
              <a:spcBef>
                <a:spcPct val="0"/>
              </a:spcBef>
            </a:pPr>
            <a:r>
              <a:rPr lang="en-US" sz="6999">
                <a:solidFill>
                  <a:srgbClr val="FEFEFE"/>
                </a:solidFill>
                <a:latin typeface="Calistoga"/>
                <a:ea typeface="Calistoga"/>
                <a:cs typeface="Calistoga"/>
                <a:sym typeface="Calistoga"/>
              </a:rPr>
              <a:t>Partnerskaber med AI - din nye hybridhjerne i forberedelsen</a:t>
            </a:r>
          </a:p>
        </p:txBody>
      </p:sp>
      <p:sp>
        <p:nvSpPr>
          <p:cNvPr name="Freeform 4" id="4"/>
          <p:cNvSpPr/>
          <p:nvPr/>
        </p:nvSpPr>
        <p:spPr>
          <a:xfrm flipH="false" flipV="false" rot="0">
            <a:off x="7083627" y="7097868"/>
            <a:ext cx="1049353" cy="1049353"/>
          </a:xfrm>
          <a:custGeom>
            <a:avLst/>
            <a:gdLst/>
            <a:ahLst/>
            <a:cxnLst/>
            <a:rect r="r" b="b" t="t" l="l"/>
            <a:pathLst>
              <a:path h="1049353" w="1049353">
                <a:moveTo>
                  <a:pt x="0" y="0"/>
                </a:moveTo>
                <a:lnTo>
                  <a:pt x="1049352" y="0"/>
                </a:lnTo>
                <a:lnTo>
                  <a:pt x="1049352" y="1049352"/>
                </a:lnTo>
                <a:lnTo>
                  <a:pt x="0" y="104935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7273246" y="7251003"/>
            <a:ext cx="681720" cy="793851"/>
          </a:xfrm>
          <a:custGeom>
            <a:avLst/>
            <a:gdLst/>
            <a:ahLst/>
            <a:cxnLst/>
            <a:rect r="r" b="b" t="t" l="l"/>
            <a:pathLst>
              <a:path h="793851" w="681720">
                <a:moveTo>
                  <a:pt x="0" y="0"/>
                </a:moveTo>
                <a:lnTo>
                  <a:pt x="681719" y="0"/>
                </a:lnTo>
                <a:lnTo>
                  <a:pt x="681719" y="793851"/>
                </a:lnTo>
                <a:lnTo>
                  <a:pt x="0" y="79385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8287707" y="7097868"/>
            <a:ext cx="1049353" cy="1049353"/>
          </a:xfrm>
          <a:custGeom>
            <a:avLst/>
            <a:gdLst/>
            <a:ahLst/>
            <a:cxnLst/>
            <a:rect r="r" b="b" t="t" l="l"/>
            <a:pathLst>
              <a:path h="1049353" w="1049353">
                <a:moveTo>
                  <a:pt x="0" y="0"/>
                </a:moveTo>
                <a:lnTo>
                  <a:pt x="1049353" y="0"/>
                </a:lnTo>
                <a:lnTo>
                  <a:pt x="1049353" y="1049352"/>
                </a:lnTo>
                <a:lnTo>
                  <a:pt x="0" y="104935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8402882" y="7315685"/>
            <a:ext cx="830608" cy="659295"/>
          </a:xfrm>
          <a:custGeom>
            <a:avLst/>
            <a:gdLst/>
            <a:ahLst/>
            <a:cxnLst/>
            <a:rect r="r" b="b" t="t" l="l"/>
            <a:pathLst>
              <a:path h="659295" w="830608">
                <a:moveTo>
                  <a:pt x="0" y="0"/>
                </a:moveTo>
                <a:lnTo>
                  <a:pt x="830608" y="0"/>
                </a:lnTo>
                <a:lnTo>
                  <a:pt x="830608" y="659296"/>
                </a:lnTo>
                <a:lnTo>
                  <a:pt x="0" y="65929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0">
            <a:off x="9603760" y="7097868"/>
            <a:ext cx="1049353" cy="1049353"/>
          </a:xfrm>
          <a:custGeom>
            <a:avLst/>
            <a:gdLst/>
            <a:ahLst/>
            <a:cxnLst/>
            <a:rect r="r" b="b" t="t" l="l"/>
            <a:pathLst>
              <a:path h="1049353" w="1049353">
                <a:moveTo>
                  <a:pt x="0" y="0"/>
                </a:moveTo>
                <a:lnTo>
                  <a:pt x="1049352" y="0"/>
                </a:lnTo>
                <a:lnTo>
                  <a:pt x="1049352" y="1049352"/>
                </a:lnTo>
                <a:lnTo>
                  <a:pt x="0" y="104935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9" id="9"/>
          <p:cNvSpPr/>
          <p:nvPr/>
        </p:nvSpPr>
        <p:spPr>
          <a:xfrm flipH="false" flipV="false" rot="0">
            <a:off x="9713528" y="7143792"/>
            <a:ext cx="841422" cy="890394"/>
          </a:xfrm>
          <a:custGeom>
            <a:avLst/>
            <a:gdLst/>
            <a:ahLst/>
            <a:cxnLst/>
            <a:rect r="r" b="b" t="t" l="l"/>
            <a:pathLst>
              <a:path h="890394" w="841422">
                <a:moveTo>
                  <a:pt x="0" y="0"/>
                </a:moveTo>
                <a:lnTo>
                  <a:pt x="841422" y="0"/>
                </a:lnTo>
                <a:lnTo>
                  <a:pt x="841422" y="890394"/>
                </a:lnTo>
                <a:lnTo>
                  <a:pt x="0" y="890394"/>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0" id="10"/>
          <p:cNvSpPr/>
          <p:nvPr/>
        </p:nvSpPr>
        <p:spPr>
          <a:xfrm flipH="false" flipV="false" rot="0">
            <a:off x="10919812" y="7120657"/>
            <a:ext cx="1049353" cy="1049353"/>
          </a:xfrm>
          <a:custGeom>
            <a:avLst/>
            <a:gdLst/>
            <a:ahLst/>
            <a:cxnLst/>
            <a:rect r="r" b="b" t="t" l="l"/>
            <a:pathLst>
              <a:path h="1049353" w="1049353">
                <a:moveTo>
                  <a:pt x="0" y="0"/>
                </a:moveTo>
                <a:lnTo>
                  <a:pt x="1049353" y="0"/>
                </a:lnTo>
                <a:lnTo>
                  <a:pt x="1049353" y="1049352"/>
                </a:lnTo>
                <a:lnTo>
                  <a:pt x="0" y="1049352"/>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1" id="11"/>
          <p:cNvSpPr/>
          <p:nvPr/>
        </p:nvSpPr>
        <p:spPr>
          <a:xfrm flipH="false" flipV="false" rot="0">
            <a:off x="11046402" y="7333378"/>
            <a:ext cx="796173" cy="623910"/>
          </a:xfrm>
          <a:custGeom>
            <a:avLst/>
            <a:gdLst/>
            <a:ahLst/>
            <a:cxnLst/>
            <a:rect r="r" b="b" t="t" l="l"/>
            <a:pathLst>
              <a:path h="623910" w="796173">
                <a:moveTo>
                  <a:pt x="0" y="0"/>
                </a:moveTo>
                <a:lnTo>
                  <a:pt x="796173" y="0"/>
                </a:lnTo>
                <a:lnTo>
                  <a:pt x="796173" y="623910"/>
                </a:lnTo>
                <a:lnTo>
                  <a:pt x="0" y="623910"/>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2" id="12"/>
          <p:cNvSpPr/>
          <p:nvPr/>
        </p:nvSpPr>
        <p:spPr>
          <a:xfrm flipH="false" flipV="false" rot="0">
            <a:off x="12235865" y="7064313"/>
            <a:ext cx="1049353" cy="1049353"/>
          </a:xfrm>
          <a:custGeom>
            <a:avLst/>
            <a:gdLst/>
            <a:ahLst/>
            <a:cxnLst/>
            <a:rect r="r" b="b" t="t" l="l"/>
            <a:pathLst>
              <a:path h="1049353" w="1049353">
                <a:moveTo>
                  <a:pt x="0" y="0"/>
                </a:moveTo>
                <a:lnTo>
                  <a:pt x="1049353" y="0"/>
                </a:lnTo>
                <a:lnTo>
                  <a:pt x="1049353" y="1049353"/>
                </a:lnTo>
                <a:lnTo>
                  <a:pt x="0" y="1049353"/>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3" id="13"/>
          <p:cNvSpPr/>
          <p:nvPr/>
        </p:nvSpPr>
        <p:spPr>
          <a:xfrm flipH="false" flipV="false" rot="0">
            <a:off x="12359076" y="7284557"/>
            <a:ext cx="814535" cy="608865"/>
          </a:xfrm>
          <a:custGeom>
            <a:avLst/>
            <a:gdLst/>
            <a:ahLst/>
            <a:cxnLst/>
            <a:rect r="r" b="b" t="t" l="l"/>
            <a:pathLst>
              <a:path h="608865" w="814535">
                <a:moveTo>
                  <a:pt x="0" y="0"/>
                </a:moveTo>
                <a:lnTo>
                  <a:pt x="814536" y="0"/>
                </a:lnTo>
                <a:lnTo>
                  <a:pt x="814536" y="608865"/>
                </a:lnTo>
                <a:lnTo>
                  <a:pt x="0" y="608865"/>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14" id="14"/>
          <p:cNvSpPr/>
          <p:nvPr/>
        </p:nvSpPr>
        <p:spPr>
          <a:xfrm flipH="false" flipV="false" rot="0">
            <a:off x="13551918" y="7097868"/>
            <a:ext cx="1049353" cy="1049353"/>
          </a:xfrm>
          <a:custGeom>
            <a:avLst/>
            <a:gdLst/>
            <a:ahLst/>
            <a:cxnLst/>
            <a:rect r="r" b="b" t="t" l="l"/>
            <a:pathLst>
              <a:path h="1049353" w="1049353">
                <a:moveTo>
                  <a:pt x="0" y="0"/>
                </a:moveTo>
                <a:lnTo>
                  <a:pt x="1049352" y="0"/>
                </a:lnTo>
                <a:lnTo>
                  <a:pt x="1049352" y="1049352"/>
                </a:lnTo>
                <a:lnTo>
                  <a:pt x="0" y="1049352"/>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15" id="15"/>
          <p:cNvSpPr/>
          <p:nvPr/>
        </p:nvSpPr>
        <p:spPr>
          <a:xfrm flipH="false" flipV="false" rot="0">
            <a:off x="13637842" y="7193086"/>
            <a:ext cx="889109" cy="889109"/>
          </a:xfrm>
          <a:custGeom>
            <a:avLst/>
            <a:gdLst/>
            <a:ahLst/>
            <a:cxnLst/>
            <a:rect r="r" b="b" t="t" l="l"/>
            <a:pathLst>
              <a:path h="889109" w="889109">
                <a:moveTo>
                  <a:pt x="0" y="0"/>
                </a:moveTo>
                <a:lnTo>
                  <a:pt x="889109" y="0"/>
                </a:lnTo>
                <a:lnTo>
                  <a:pt x="889109" y="889109"/>
                </a:lnTo>
                <a:lnTo>
                  <a:pt x="0" y="889109"/>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184B"/>
        </a:solidFill>
      </p:bgPr>
    </p:bg>
    <p:spTree>
      <p:nvGrpSpPr>
        <p:cNvPr id="1" name=""/>
        <p:cNvGrpSpPr/>
        <p:nvPr/>
      </p:nvGrpSpPr>
      <p:grpSpPr>
        <a:xfrm>
          <a:off x="0" y="0"/>
          <a:ext cx="0" cy="0"/>
          <a:chOff x="0" y="0"/>
          <a:chExt cx="0" cy="0"/>
        </a:xfrm>
      </p:grpSpPr>
      <p:sp>
        <p:nvSpPr>
          <p:cNvPr name="Freeform 2" id="2"/>
          <p:cNvSpPr/>
          <p:nvPr/>
        </p:nvSpPr>
        <p:spPr>
          <a:xfrm flipH="false" flipV="false" rot="0">
            <a:off x="1514637" y="6733885"/>
            <a:ext cx="3967646" cy="2524415"/>
          </a:xfrm>
          <a:custGeom>
            <a:avLst/>
            <a:gdLst/>
            <a:ahLst/>
            <a:cxnLst/>
            <a:rect r="r" b="b" t="t" l="l"/>
            <a:pathLst>
              <a:path h="2524415" w="3967646">
                <a:moveTo>
                  <a:pt x="0" y="0"/>
                </a:moveTo>
                <a:lnTo>
                  <a:pt x="3967645" y="0"/>
                </a:lnTo>
                <a:lnTo>
                  <a:pt x="3967645" y="2524415"/>
                </a:lnTo>
                <a:lnTo>
                  <a:pt x="0" y="252441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15082873" y="6382743"/>
            <a:ext cx="1941001" cy="2875557"/>
          </a:xfrm>
          <a:custGeom>
            <a:avLst/>
            <a:gdLst/>
            <a:ahLst/>
            <a:cxnLst/>
            <a:rect r="r" b="b" t="t" l="l"/>
            <a:pathLst>
              <a:path h="2875557" w="1941001">
                <a:moveTo>
                  <a:pt x="0" y="0"/>
                </a:moveTo>
                <a:lnTo>
                  <a:pt x="1941001" y="0"/>
                </a:lnTo>
                <a:lnTo>
                  <a:pt x="1941001" y="2875557"/>
                </a:lnTo>
                <a:lnTo>
                  <a:pt x="0" y="2875557"/>
                </a:lnTo>
                <a:lnTo>
                  <a:pt x="0" y="0"/>
                </a:lnTo>
                <a:close/>
              </a:path>
            </a:pathLst>
          </a:custGeom>
          <a:blipFill>
            <a:blip r:embed="rId5"/>
            <a:stretch>
              <a:fillRect l="0" t="0" r="0" b="0"/>
            </a:stretch>
          </a:blipFill>
        </p:spPr>
      </p:sp>
      <p:sp>
        <p:nvSpPr>
          <p:cNvPr name="TextBox 4" id="4"/>
          <p:cNvSpPr txBox="true"/>
          <p:nvPr/>
        </p:nvSpPr>
        <p:spPr>
          <a:xfrm rot="0">
            <a:off x="0" y="3811581"/>
            <a:ext cx="18288000" cy="2397138"/>
          </a:xfrm>
          <a:prstGeom prst="rect">
            <a:avLst/>
          </a:prstGeom>
        </p:spPr>
        <p:txBody>
          <a:bodyPr anchor="t" rtlCol="false" tIns="0" lIns="0" bIns="0" rIns="0">
            <a:spAutoFit/>
          </a:bodyPr>
          <a:lstStyle/>
          <a:p>
            <a:pPr algn="ctr">
              <a:lnSpc>
                <a:spcPts val="19599"/>
              </a:lnSpc>
              <a:spcBef>
                <a:spcPct val="0"/>
              </a:spcBef>
            </a:pPr>
            <a:r>
              <a:rPr lang="en-US" sz="13999">
                <a:solidFill>
                  <a:srgbClr val="FFF7A9"/>
                </a:solidFill>
                <a:latin typeface="Calistoga"/>
                <a:ea typeface="Calistoga"/>
                <a:cs typeface="Calistoga"/>
                <a:sym typeface="Calistoga"/>
              </a:rPr>
              <a:t>AI-værktøjsparken</a:t>
            </a:r>
          </a:p>
        </p:txBody>
      </p:sp>
      <p:sp>
        <p:nvSpPr>
          <p:cNvPr name="TextBox 5" id="5"/>
          <p:cNvSpPr txBox="true"/>
          <p:nvPr/>
        </p:nvSpPr>
        <p:spPr>
          <a:xfrm rot="0">
            <a:off x="413782" y="1649403"/>
            <a:ext cx="17018429" cy="1774189"/>
          </a:xfrm>
          <a:prstGeom prst="rect">
            <a:avLst/>
          </a:prstGeom>
        </p:spPr>
        <p:txBody>
          <a:bodyPr anchor="t" rtlCol="false" tIns="0" lIns="0" bIns="0" rIns="0">
            <a:spAutoFit/>
          </a:bodyPr>
          <a:lstStyle/>
          <a:p>
            <a:pPr algn="ctr">
              <a:lnSpc>
                <a:spcPts val="14560"/>
              </a:lnSpc>
              <a:spcBef>
                <a:spcPct val="0"/>
              </a:spcBef>
            </a:pPr>
            <a:r>
              <a:rPr lang="en-US" sz="10400">
                <a:solidFill>
                  <a:srgbClr val="FEFEFE"/>
                </a:solidFill>
                <a:latin typeface="Calistoga"/>
                <a:ea typeface="Calistoga"/>
                <a:cs typeface="Calistoga"/>
                <a:sym typeface="Calistoga"/>
              </a:rPr>
              <a:t>12 minutters sprint</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308C8A"/>
        </a:solidFill>
      </p:bgPr>
    </p:bg>
    <p:spTree>
      <p:nvGrpSpPr>
        <p:cNvPr id="1" name=""/>
        <p:cNvGrpSpPr/>
        <p:nvPr/>
      </p:nvGrpSpPr>
      <p:grpSpPr>
        <a:xfrm>
          <a:off x="0" y="0"/>
          <a:ext cx="0" cy="0"/>
          <a:chOff x="0" y="0"/>
          <a:chExt cx="0" cy="0"/>
        </a:xfrm>
      </p:grpSpPr>
      <p:sp>
        <p:nvSpPr>
          <p:cNvPr name="Freeform 2" id="2"/>
          <p:cNvSpPr/>
          <p:nvPr/>
        </p:nvSpPr>
        <p:spPr>
          <a:xfrm flipH="false" flipV="false" rot="0">
            <a:off x="520180" y="4974516"/>
            <a:ext cx="1049353" cy="1049353"/>
          </a:xfrm>
          <a:custGeom>
            <a:avLst/>
            <a:gdLst/>
            <a:ahLst/>
            <a:cxnLst/>
            <a:rect r="r" b="b" t="t" l="l"/>
            <a:pathLst>
              <a:path h="1049353" w="1049353">
                <a:moveTo>
                  <a:pt x="0" y="0"/>
                </a:moveTo>
                <a:lnTo>
                  <a:pt x="1049353" y="0"/>
                </a:lnTo>
                <a:lnTo>
                  <a:pt x="1049353" y="1049353"/>
                </a:lnTo>
                <a:lnTo>
                  <a:pt x="0" y="104935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520180" y="7622618"/>
            <a:ext cx="1049353" cy="1049353"/>
          </a:xfrm>
          <a:custGeom>
            <a:avLst/>
            <a:gdLst/>
            <a:ahLst/>
            <a:cxnLst/>
            <a:rect r="r" b="b" t="t" l="l"/>
            <a:pathLst>
              <a:path h="1049353" w="1049353">
                <a:moveTo>
                  <a:pt x="0" y="0"/>
                </a:moveTo>
                <a:lnTo>
                  <a:pt x="1049353" y="0"/>
                </a:lnTo>
                <a:lnTo>
                  <a:pt x="1049353" y="1049352"/>
                </a:lnTo>
                <a:lnTo>
                  <a:pt x="0" y="104935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8973618" y="4927567"/>
            <a:ext cx="1049353" cy="1049353"/>
          </a:xfrm>
          <a:custGeom>
            <a:avLst/>
            <a:gdLst/>
            <a:ahLst/>
            <a:cxnLst/>
            <a:rect r="r" b="b" t="t" l="l"/>
            <a:pathLst>
              <a:path h="1049353" w="1049353">
                <a:moveTo>
                  <a:pt x="0" y="0"/>
                </a:moveTo>
                <a:lnTo>
                  <a:pt x="1049352" y="0"/>
                </a:lnTo>
                <a:lnTo>
                  <a:pt x="1049352" y="1049353"/>
                </a:lnTo>
                <a:lnTo>
                  <a:pt x="0" y="104935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 id="5"/>
          <p:cNvSpPr/>
          <p:nvPr/>
        </p:nvSpPr>
        <p:spPr>
          <a:xfrm flipH="false" flipV="false" rot="0">
            <a:off x="8973618" y="7586906"/>
            <a:ext cx="1049353" cy="1049353"/>
          </a:xfrm>
          <a:custGeom>
            <a:avLst/>
            <a:gdLst/>
            <a:ahLst/>
            <a:cxnLst/>
            <a:rect r="r" b="b" t="t" l="l"/>
            <a:pathLst>
              <a:path h="1049353" w="1049353">
                <a:moveTo>
                  <a:pt x="0" y="0"/>
                </a:moveTo>
                <a:lnTo>
                  <a:pt x="1049352" y="0"/>
                </a:lnTo>
                <a:lnTo>
                  <a:pt x="1049352" y="1049353"/>
                </a:lnTo>
                <a:lnTo>
                  <a:pt x="0" y="104935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6" id="6"/>
          <p:cNvSpPr/>
          <p:nvPr/>
        </p:nvSpPr>
        <p:spPr>
          <a:xfrm flipH="false" flipV="false" rot="0">
            <a:off x="635355" y="5192334"/>
            <a:ext cx="830608" cy="659295"/>
          </a:xfrm>
          <a:custGeom>
            <a:avLst/>
            <a:gdLst/>
            <a:ahLst/>
            <a:cxnLst/>
            <a:rect r="r" b="b" t="t" l="l"/>
            <a:pathLst>
              <a:path h="659295" w="830608">
                <a:moveTo>
                  <a:pt x="0" y="0"/>
                </a:moveTo>
                <a:lnTo>
                  <a:pt x="830608" y="0"/>
                </a:lnTo>
                <a:lnTo>
                  <a:pt x="830608" y="659295"/>
                </a:lnTo>
                <a:lnTo>
                  <a:pt x="0" y="659295"/>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7" id="7"/>
          <p:cNvSpPr/>
          <p:nvPr/>
        </p:nvSpPr>
        <p:spPr>
          <a:xfrm flipH="false" flipV="false" rot="0">
            <a:off x="629948" y="7668542"/>
            <a:ext cx="841422" cy="890394"/>
          </a:xfrm>
          <a:custGeom>
            <a:avLst/>
            <a:gdLst/>
            <a:ahLst/>
            <a:cxnLst/>
            <a:rect r="r" b="b" t="t" l="l"/>
            <a:pathLst>
              <a:path h="890394" w="841422">
                <a:moveTo>
                  <a:pt x="0" y="0"/>
                </a:moveTo>
                <a:lnTo>
                  <a:pt x="841422" y="0"/>
                </a:lnTo>
                <a:lnTo>
                  <a:pt x="841422" y="890394"/>
                </a:lnTo>
                <a:lnTo>
                  <a:pt x="0" y="890394"/>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8" id="8"/>
          <p:cNvSpPr/>
          <p:nvPr/>
        </p:nvSpPr>
        <p:spPr>
          <a:xfrm flipH="false" flipV="false" rot="0">
            <a:off x="9096829" y="5147811"/>
            <a:ext cx="814535" cy="608865"/>
          </a:xfrm>
          <a:custGeom>
            <a:avLst/>
            <a:gdLst/>
            <a:ahLst/>
            <a:cxnLst/>
            <a:rect r="r" b="b" t="t" l="l"/>
            <a:pathLst>
              <a:path h="608865" w="814535">
                <a:moveTo>
                  <a:pt x="0" y="0"/>
                </a:moveTo>
                <a:lnTo>
                  <a:pt x="814535" y="0"/>
                </a:lnTo>
                <a:lnTo>
                  <a:pt x="814535" y="608865"/>
                </a:lnTo>
                <a:lnTo>
                  <a:pt x="0" y="608865"/>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9" id="9"/>
          <p:cNvSpPr/>
          <p:nvPr/>
        </p:nvSpPr>
        <p:spPr>
          <a:xfrm flipH="false" flipV="false" rot="0">
            <a:off x="9059542" y="7682125"/>
            <a:ext cx="889109" cy="889109"/>
          </a:xfrm>
          <a:custGeom>
            <a:avLst/>
            <a:gdLst/>
            <a:ahLst/>
            <a:cxnLst/>
            <a:rect r="r" b="b" t="t" l="l"/>
            <a:pathLst>
              <a:path h="889109" w="889109">
                <a:moveTo>
                  <a:pt x="0" y="0"/>
                </a:moveTo>
                <a:lnTo>
                  <a:pt x="889109" y="0"/>
                </a:lnTo>
                <a:lnTo>
                  <a:pt x="889109" y="889109"/>
                </a:lnTo>
                <a:lnTo>
                  <a:pt x="0" y="889109"/>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0" id="10"/>
          <p:cNvSpPr/>
          <p:nvPr/>
        </p:nvSpPr>
        <p:spPr>
          <a:xfrm flipH="false" flipV="false" rot="0">
            <a:off x="8979420" y="2123184"/>
            <a:ext cx="1049353" cy="1049353"/>
          </a:xfrm>
          <a:custGeom>
            <a:avLst/>
            <a:gdLst/>
            <a:ahLst/>
            <a:cxnLst/>
            <a:rect r="r" b="b" t="t" l="l"/>
            <a:pathLst>
              <a:path h="1049353" w="1049353">
                <a:moveTo>
                  <a:pt x="0" y="0"/>
                </a:moveTo>
                <a:lnTo>
                  <a:pt x="1049353" y="0"/>
                </a:lnTo>
                <a:lnTo>
                  <a:pt x="1049353" y="1049353"/>
                </a:lnTo>
                <a:lnTo>
                  <a:pt x="0" y="1049353"/>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1" id="11"/>
          <p:cNvSpPr/>
          <p:nvPr/>
        </p:nvSpPr>
        <p:spPr>
          <a:xfrm flipH="false" flipV="false" rot="0">
            <a:off x="9106010" y="2335906"/>
            <a:ext cx="796173" cy="623910"/>
          </a:xfrm>
          <a:custGeom>
            <a:avLst/>
            <a:gdLst/>
            <a:ahLst/>
            <a:cxnLst/>
            <a:rect r="r" b="b" t="t" l="l"/>
            <a:pathLst>
              <a:path h="623910" w="796173">
                <a:moveTo>
                  <a:pt x="0" y="0"/>
                </a:moveTo>
                <a:lnTo>
                  <a:pt x="796173" y="0"/>
                </a:lnTo>
                <a:lnTo>
                  <a:pt x="796173" y="623910"/>
                </a:lnTo>
                <a:lnTo>
                  <a:pt x="0" y="623910"/>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TextBox 12" id="12"/>
          <p:cNvSpPr txBox="true"/>
          <p:nvPr/>
        </p:nvSpPr>
        <p:spPr>
          <a:xfrm rot="0">
            <a:off x="1926622" y="4970442"/>
            <a:ext cx="6728949" cy="1374140"/>
          </a:xfrm>
          <a:prstGeom prst="rect">
            <a:avLst/>
          </a:prstGeom>
        </p:spPr>
        <p:txBody>
          <a:bodyPr anchor="t" rtlCol="false" tIns="0" lIns="0" bIns="0" rIns="0">
            <a:spAutoFit/>
          </a:bodyPr>
          <a:lstStyle/>
          <a:p>
            <a:pPr algn="l">
              <a:lnSpc>
                <a:spcPts val="3639"/>
              </a:lnSpc>
            </a:pPr>
            <a:r>
              <a:rPr lang="en-US" sz="2799" b="true">
                <a:solidFill>
                  <a:srgbClr val="000000"/>
                </a:solidFill>
                <a:latin typeface="Inter Bold"/>
                <a:ea typeface="Inter Bold"/>
                <a:cs typeface="Inter Bold"/>
                <a:sym typeface="Inter Bold"/>
              </a:rPr>
              <a:t>Skaber og ghostwriter </a:t>
            </a:r>
            <a:r>
              <a:rPr lang="en-US" sz="2799">
                <a:solidFill>
                  <a:srgbClr val="FFFFFF"/>
                </a:solidFill>
                <a:latin typeface="Inter"/>
                <a:ea typeface="Inter"/>
                <a:cs typeface="Inter"/>
                <a:sym typeface="Inter"/>
              </a:rPr>
              <a:t>af nye årsplaner og læremidler, herunder aktiviteter, tekster, eksempler, modeller etc.</a:t>
            </a:r>
          </a:p>
        </p:txBody>
      </p:sp>
      <p:sp>
        <p:nvSpPr>
          <p:cNvPr name="TextBox 13" id="13"/>
          <p:cNvSpPr txBox="true"/>
          <p:nvPr/>
        </p:nvSpPr>
        <p:spPr>
          <a:xfrm rot="0">
            <a:off x="1921979" y="7630442"/>
            <a:ext cx="6699214" cy="2288540"/>
          </a:xfrm>
          <a:prstGeom prst="rect">
            <a:avLst/>
          </a:prstGeom>
        </p:spPr>
        <p:txBody>
          <a:bodyPr anchor="t" rtlCol="false" tIns="0" lIns="0" bIns="0" rIns="0">
            <a:spAutoFit/>
          </a:bodyPr>
          <a:lstStyle/>
          <a:p>
            <a:pPr algn="l">
              <a:lnSpc>
                <a:spcPts val="3639"/>
              </a:lnSpc>
            </a:pPr>
            <a:r>
              <a:rPr lang="en-US" sz="2799" b="true">
                <a:solidFill>
                  <a:srgbClr val="000000"/>
                </a:solidFill>
                <a:latin typeface="Inter Bold"/>
                <a:ea typeface="Inter Bold"/>
                <a:cs typeface="Inter Bold"/>
                <a:sym typeface="Inter Bold"/>
              </a:rPr>
              <a:t>Idemager:</a:t>
            </a:r>
            <a:r>
              <a:rPr lang="en-US" sz="2799">
                <a:solidFill>
                  <a:srgbClr val="000000"/>
                </a:solidFill>
                <a:latin typeface="Inter"/>
                <a:ea typeface="Inter"/>
                <a:cs typeface="Inter"/>
                <a:sym typeface="Inter"/>
              </a:rPr>
              <a:t> </a:t>
            </a:r>
          </a:p>
          <a:p>
            <a:pPr algn="l">
              <a:lnSpc>
                <a:spcPts val="3639"/>
              </a:lnSpc>
            </a:pPr>
            <a:r>
              <a:rPr lang="en-US" sz="2799">
                <a:solidFill>
                  <a:srgbClr val="FFFFFF"/>
                </a:solidFill>
                <a:latin typeface="Inter"/>
                <a:ea typeface="Inter"/>
                <a:cs typeface="Inter"/>
                <a:sym typeface="Inter"/>
              </a:rPr>
              <a:t>Nye måder at tænke over, skrive om variere, rammesætte eller kombinere faglige temaer, aktivitet, indhold, didaktisk retninger.</a:t>
            </a:r>
          </a:p>
        </p:txBody>
      </p:sp>
      <p:sp>
        <p:nvSpPr>
          <p:cNvPr name="TextBox 14" id="14"/>
          <p:cNvSpPr txBox="true"/>
          <p:nvPr/>
        </p:nvSpPr>
        <p:spPr>
          <a:xfrm rot="0">
            <a:off x="10371634" y="4936416"/>
            <a:ext cx="7396186" cy="1831340"/>
          </a:xfrm>
          <a:prstGeom prst="rect">
            <a:avLst/>
          </a:prstGeom>
        </p:spPr>
        <p:txBody>
          <a:bodyPr anchor="t" rtlCol="false" tIns="0" lIns="0" bIns="0" rIns="0">
            <a:spAutoFit/>
          </a:bodyPr>
          <a:lstStyle/>
          <a:p>
            <a:pPr algn="l">
              <a:lnSpc>
                <a:spcPts val="3639"/>
              </a:lnSpc>
            </a:pPr>
            <a:r>
              <a:rPr lang="en-US" sz="2799" b="true">
                <a:solidFill>
                  <a:srgbClr val="000000"/>
                </a:solidFill>
                <a:latin typeface="Inter Bold"/>
                <a:ea typeface="Inter Bold"/>
                <a:cs typeface="Inter Bold"/>
                <a:sym typeface="Inter Bold"/>
              </a:rPr>
              <a:t>Forvandler</a:t>
            </a:r>
            <a:r>
              <a:rPr lang="en-US" sz="2799">
                <a:solidFill>
                  <a:srgbClr val="000000"/>
                </a:solidFill>
                <a:latin typeface="Inter"/>
                <a:ea typeface="Inter"/>
                <a:cs typeface="Inter"/>
                <a:sym typeface="Inter"/>
              </a:rPr>
              <a:t> </a:t>
            </a:r>
            <a:r>
              <a:rPr lang="en-US" sz="2799">
                <a:solidFill>
                  <a:srgbClr val="FFFFFF"/>
                </a:solidFill>
                <a:latin typeface="Inter"/>
                <a:ea typeface="Inter"/>
                <a:cs typeface="Inter"/>
                <a:sym typeface="Inter"/>
              </a:rPr>
              <a:t>af indhold (genre og format) til et andet. Fx fra faglig artikel til aktivitet, fra rapport til resume eller fra en dannelses-/didaktisk retning til en anden. </a:t>
            </a:r>
          </a:p>
        </p:txBody>
      </p:sp>
      <p:sp>
        <p:nvSpPr>
          <p:cNvPr name="TextBox 15" id="15"/>
          <p:cNvSpPr txBox="true"/>
          <p:nvPr/>
        </p:nvSpPr>
        <p:spPr>
          <a:xfrm rot="0">
            <a:off x="10371634" y="7574993"/>
            <a:ext cx="7396186" cy="2194560"/>
          </a:xfrm>
          <a:prstGeom prst="rect">
            <a:avLst/>
          </a:prstGeom>
        </p:spPr>
        <p:txBody>
          <a:bodyPr anchor="t" rtlCol="false" tIns="0" lIns="0" bIns="0" rIns="0">
            <a:spAutoFit/>
          </a:bodyPr>
          <a:lstStyle/>
          <a:p>
            <a:pPr algn="l">
              <a:lnSpc>
                <a:spcPts val="3510"/>
              </a:lnSpc>
            </a:pPr>
            <a:r>
              <a:rPr lang="en-US" sz="2700" b="true">
                <a:solidFill>
                  <a:srgbClr val="000000"/>
                </a:solidFill>
                <a:latin typeface="Inter Bold"/>
                <a:ea typeface="Inter Bold"/>
                <a:cs typeface="Inter Bold"/>
                <a:sym typeface="Inter Bold"/>
              </a:rPr>
              <a:t>Responsgiver</a:t>
            </a:r>
            <a:r>
              <a:rPr lang="en-US" sz="2700">
                <a:solidFill>
                  <a:srgbClr val="000000"/>
                </a:solidFill>
                <a:latin typeface="Inter"/>
                <a:ea typeface="Inter"/>
                <a:cs typeface="Inter"/>
                <a:sym typeface="Inter"/>
              </a:rPr>
              <a:t> </a:t>
            </a:r>
            <a:r>
              <a:rPr lang="en-US" sz="2700" b="true">
                <a:solidFill>
                  <a:srgbClr val="000000"/>
                </a:solidFill>
                <a:latin typeface="Inter Bold"/>
                <a:ea typeface="Inter Bold"/>
                <a:cs typeface="Inter Bold"/>
                <a:sym typeface="Inter Bold"/>
              </a:rPr>
              <a:t>og revisionist</a:t>
            </a:r>
            <a:r>
              <a:rPr lang="en-US" sz="2700">
                <a:solidFill>
                  <a:srgbClr val="FFFFFF"/>
                </a:solidFill>
                <a:latin typeface="Inter"/>
                <a:ea typeface="Inter"/>
                <a:cs typeface="Inter"/>
                <a:sym typeface="Inter"/>
              </a:rPr>
              <a:t> på dine skriv, svar og ideer fx gennem kritiske spørgsmål, forslag til forbedringer eller omskrivninger ud fra givne kriterier, fx pædagogiske intentioner. </a:t>
            </a:r>
          </a:p>
        </p:txBody>
      </p:sp>
      <p:sp>
        <p:nvSpPr>
          <p:cNvPr name="TextBox 16" id="16"/>
          <p:cNvSpPr txBox="true"/>
          <p:nvPr/>
        </p:nvSpPr>
        <p:spPr>
          <a:xfrm rot="0">
            <a:off x="10354226" y="2085084"/>
            <a:ext cx="7413594" cy="2288540"/>
          </a:xfrm>
          <a:prstGeom prst="rect">
            <a:avLst/>
          </a:prstGeom>
        </p:spPr>
        <p:txBody>
          <a:bodyPr anchor="t" rtlCol="false" tIns="0" lIns="0" bIns="0" rIns="0">
            <a:spAutoFit/>
          </a:bodyPr>
          <a:lstStyle/>
          <a:p>
            <a:pPr algn="l">
              <a:lnSpc>
                <a:spcPts val="3639"/>
              </a:lnSpc>
            </a:pPr>
            <a:r>
              <a:rPr lang="en-US" sz="2799" b="true">
                <a:solidFill>
                  <a:srgbClr val="000000"/>
                </a:solidFill>
                <a:latin typeface="Inter Bold"/>
                <a:ea typeface="Inter Bold"/>
                <a:cs typeface="Inter Bold"/>
                <a:sym typeface="Inter Bold"/>
              </a:rPr>
              <a:t>Strukturskaber</a:t>
            </a:r>
            <a:r>
              <a:rPr lang="en-US" sz="2799">
                <a:solidFill>
                  <a:srgbClr val="000000"/>
                </a:solidFill>
                <a:latin typeface="Inter"/>
                <a:ea typeface="Inter"/>
                <a:cs typeface="Inter"/>
                <a:sym typeface="Inter"/>
              </a:rPr>
              <a:t> </a:t>
            </a:r>
            <a:r>
              <a:rPr lang="en-US" sz="2799" b="true">
                <a:solidFill>
                  <a:srgbClr val="000000"/>
                </a:solidFill>
                <a:latin typeface="Inter Bold"/>
                <a:ea typeface="Inter Bold"/>
                <a:cs typeface="Inter Bold"/>
                <a:sym typeface="Inter Bold"/>
              </a:rPr>
              <a:t>og planlægger:</a:t>
            </a:r>
            <a:r>
              <a:rPr lang="en-US" sz="2799">
                <a:solidFill>
                  <a:srgbClr val="000000"/>
                </a:solidFill>
                <a:latin typeface="Inter"/>
                <a:ea typeface="Inter"/>
                <a:cs typeface="Inter"/>
                <a:sym typeface="Inter"/>
              </a:rPr>
              <a:t> </a:t>
            </a:r>
            <a:r>
              <a:rPr lang="en-US" sz="2799">
                <a:solidFill>
                  <a:srgbClr val="FFFFFF"/>
                </a:solidFill>
                <a:latin typeface="Inter"/>
                <a:ea typeface="Inter"/>
                <a:cs typeface="Inter"/>
                <a:sym typeface="Inter"/>
              </a:rPr>
              <a:t>Skaber overblik i fx forberedelsen, i noter, i skriv, i aktiviteter, i faglige planer. Kan finde forbindelser mellem mål, aktiviteter forløb og de store linjer.</a:t>
            </a:r>
          </a:p>
        </p:txBody>
      </p:sp>
      <p:sp>
        <p:nvSpPr>
          <p:cNvPr name="Freeform 17" id="17"/>
          <p:cNvSpPr/>
          <p:nvPr/>
        </p:nvSpPr>
        <p:spPr>
          <a:xfrm flipH="false" flipV="false" rot="0">
            <a:off x="520180" y="2123184"/>
            <a:ext cx="1049353" cy="1049353"/>
          </a:xfrm>
          <a:custGeom>
            <a:avLst/>
            <a:gdLst/>
            <a:ahLst/>
            <a:cxnLst/>
            <a:rect r="r" b="b" t="t" l="l"/>
            <a:pathLst>
              <a:path h="1049353" w="1049353">
                <a:moveTo>
                  <a:pt x="0" y="0"/>
                </a:moveTo>
                <a:lnTo>
                  <a:pt x="1049353" y="0"/>
                </a:lnTo>
                <a:lnTo>
                  <a:pt x="1049353" y="1049353"/>
                </a:lnTo>
                <a:lnTo>
                  <a:pt x="0" y="1049353"/>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18" id="18"/>
          <p:cNvSpPr/>
          <p:nvPr/>
        </p:nvSpPr>
        <p:spPr>
          <a:xfrm flipH="false" flipV="false" rot="0">
            <a:off x="709799" y="2276319"/>
            <a:ext cx="681720" cy="793851"/>
          </a:xfrm>
          <a:custGeom>
            <a:avLst/>
            <a:gdLst/>
            <a:ahLst/>
            <a:cxnLst/>
            <a:rect r="r" b="b" t="t" l="l"/>
            <a:pathLst>
              <a:path h="793851" w="681720">
                <a:moveTo>
                  <a:pt x="0" y="0"/>
                </a:moveTo>
                <a:lnTo>
                  <a:pt x="681720" y="0"/>
                </a:lnTo>
                <a:lnTo>
                  <a:pt x="681720" y="793851"/>
                </a:lnTo>
                <a:lnTo>
                  <a:pt x="0" y="793851"/>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TextBox 19" id="19"/>
          <p:cNvSpPr txBox="true"/>
          <p:nvPr/>
        </p:nvSpPr>
        <p:spPr>
          <a:xfrm rot="0">
            <a:off x="1921979" y="2133978"/>
            <a:ext cx="6733592" cy="2288540"/>
          </a:xfrm>
          <a:prstGeom prst="rect">
            <a:avLst/>
          </a:prstGeom>
        </p:spPr>
        <p:txBody>
          <a:bodyPr anchor="t" rtlCol="false" tIns="0" lIns="0" bIns="0" rIns="0">
            <a:spAutoFit/>
          </a:bodyPr>
          <a:lstStyle/>
          <a:p>
            <a:pPr algn="l">
              <a:lnSpc>
                <a:spcPts val="3639"/>
              </a:lnSpc>
            </a:pPr>
            <a:r>
              <a:rPr lang="en-US" sz="2799" b="true">
                <a:solidFill>
                  <a:srgbClr val="000000"/>
                </a:solidFill>
                <a:latin typeface="Inter Bold"/>
                <a:ea typeface="Inter Bold"/>
                <a:cs typeface="Inter Bold"/>
                <a:sym typeface="Inter Bold"/>
              </a:rPr>
              <a:t>Forståelseshjælper</a:t>
            </a:r>
            <a:r>
              <a:rPr lang="en-US" sz="2799" b="true">
                <a:solidFill>
                  <a:srgbClr val="FFFFFF"/>
                </a:solidFill>
                <a:latin typeface="Inter Bold"/>
                <a:ea typeface="Inter Bold"/>
                <a:cs typeface="Inter Bold"/>
                <a:sym typeface="Inter Bold"/>
              </a:rPr>
              <a:t> </a:t>
            </a:r>
            <a:r>
              <a:rPr lang="en-US" sz="2799" b="true">
                <a:solidFill>
                  <a:srgbClr val="000000"/>
                </a:solidFill>
                <a:latin typeface="Inter Bold"/>
                <a:ea typeface="Inter Bold"/>
                <a:cs typeface="Inter Bold"/>
                <a:sym typeface="Inter Bold"/>
              </a:rPr>
              <a:t>og vidensassistent</a:t>
            </a:r>
            <a:r>
              <a:rPr lang="en-US" sz="2799" b="true">
                <a:solidFill>
                  <a:srgbClr val="FFFFFF"/>
                </a:solidFill>
                <a:latin typeface="Inter Bold"/>
                <a:ea typeface="Inter Bold"/>
                <a:cs typeface="Inter Bold"/>
                <a:sym typeface="Inter Bold"/>
              </a:rPr>
              <a:t> </a:t>
            </a:r>
            <a:r>
              <a:rPr lang="en-US" sz="2799">
                <a:solidFill>
                  <a:srgbClr val="FFFFFF"/>
                </a:solidFill>
                <a:latin typeface="Inter"/>
                <a:ea typeface="Inter"/>
                <a:cs typeface="Inter"/>
                <a:sym typeface="Inter"/>
              </a:rPr>
              <a:t>til at begribe eller indhente relevant stof, fx emner, metoder, begreber, didaktiske greb eller opgaveformuleringer. </a:t>
            </a:r>
          </a:p>
        </p:txBody>
      </p:sp>
      <p:sp>
        <p:nvSpPr>
          <p:cNvPr name="TextBox 20" id="20"/>
          <p:cNvSpPr txBox="true"/>
          <p:nvPr/>
        </p:nvSpPr>
        <p:spPr>
          <a:xfrm rot="0">
            <a:off x="629948" y="365123"/>
            <a:ext cx="14863768" cy="1193803"/>
          </a:xfrm>
          <a:prstGeom prst="rect">
            <a:avLst/>
          </a:prstGeom>
        </p:spPr>
        <p:txBody>
          <a:bodyPr anchor="t" rtlCol="false" tIns="0" lIns="0" bIns="0" rIns="0">
            <a:spAutoFit/>
          </a:bodyPr>
          <a:lstStyle/>
          <a:p>
            <a:pPr algn="l">
              <a:lnSpc>
                <a:spcPts val="9799"/>
              </a:lnSpc>
              <a:spcBef>
                <a:spcPct val="0"/>
              </a:spcBef>
            </a:pPr>
            <a:r>
              <a:rPr lang="en-US" sz="6999">
                <a:solidFill>
                  <a:srgbClr val="FEFEFE"/>
                </a:solidFill>
                <a:latin typeface="Calistoga"/>
                <a:ea typeface="Calistoga"/>
                <a:cs typeface="Calistoga"/>
                <a:sym typeface="Calistoga"/>
              </a:rPr>
              <a:t>Partnerskabstyper i forberedelsen</a:t>
            </a:r>
          </a:p>
        </p:txBody>
      </p:sp>
      <p:sp>
        <p:nvSpPr>
          <p:cNvPr name="Freeform 21" id="21"/>
          <p:cNvSpPr/>
          <p:nvPr/>
        </p:nvSpPr>
        <p:spPr>
          <a:xfrm flipH="false" flipV="false" rot="0">
            <a:off x="16528790" y="0"/>
            <a:ext cx="1759210" cy="2123184"/>
          </a:xfrm>
          <a:custGeom>
            <a:avLst/>
            <a:gdLst/>
            <a:ahLst/>
            <a:cxnLst/>
            <a:rect r="r" b="b" t="t" l="l"/>
            <a:pathLst>
              <a:path h="2123184" w="1759210">
                <a:moveTo>
                  <a:pt x="0" y="0"/>
                </a:moveTo>
                <a:lnTo>
                  <a:pt x="1759210" y="0"/>
                </a:lnTo>
                <a:lnTo>
                  <a:pt x="1759210" y="2123184"/>
                </a:lnTo>
                <a:lnTo>
                  <a:pt x="0" y="2123184"/>
                </a:lnTo>
                <a:lnTo>
                  <a:pt x="0" y="0"/>
                </a:lnTo>
                <a:close/>
              </a:path>
            </a:pathLst>
          </a:custGeom>
          <a:blipFill>
            <a:blip r:embed="rId27"/>
            <a:stretch>
              <a:fillRect l="0" t="0" r="0" b="0"/>
            </a:stretch>
          </a:blipFill>
        </p:spPr>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008080"/>
        </a:solidFill>
      </p:bgPr>
    </p:bg>
    <p:spTree>
      <p:nvGrpSpPr>
        <p:cNvPr id="1" name=""/>
        <p:cNvGrpSpPr/>
        <p:nvPr/>
      </p:nvGrpSpPr>
      <p:grpSpPr>
        <a:xfrm>
          <a:off x="0" y="0"/>
          <a:ext cx="0" cy="0"/>
          <a:chOff x="0" y="0"/>
          <a:chExt cx="0" cy="0"/>
        </a:xfrm>
      </p:grpSpPr>
      <p:sp>
        <p:nvSpPr>
          <p:cNvPr name="Freeform 2" id="2"/>
          <p:cNvSpPr/>
          <p:nvPr/>
        </p:nvSpPr>
        <p:spPr>
          <a:xfrm flipH="false" flipV="false" rot="0">
            <a:off x="337124" y="420141"/>
            <a:ext cx="3739263" cy="2168772"/>
          </a:xfrm>
          <a:custGeom>
            <a:avLst/>
            <a:gdLst/>
            <a:ahLst/>
            <a:cxnLst/>
            <a:rect r="r" b="b" t="t" l="l"/>
            <a:pathLst>
              <a:path h="2168772" w="3739263">
                <a:moveTo>
                  <a:pt x="0" y="0"/>
                </a:moveTo>
                <a:lnTo>
                  <a:pt x="3739262" y="0"/>
                </a:lnTo>
                <a:lnTo>
                  <a:pt x="3739262" y="2168772"/>
                </a:lnTo>
                <a:lnTo>
                  <a:pt x="0" y="2168772"/>
                </a:lnTo>
                <a:lnTo>
                  <a:pt x="0" y="0"/>
                </a:lnTo>
                <a:close/>
              </a:path>
            </a:pathLst>
          </a:custGeom>
          <a:blipFill>
            <a:blip r:embed="rId3"/>
            <a:stretch>
              <a:fillRect l="0" t="0" r="0" b="0"/>
            </a:stretch>
          </a:blipFill>
        </p:spPr>
      </p:sp>
      <p:sp>
        <p:nvSpPr>
          <p:cNvPr name="Freeform 3" id="3"/>
          <p:cNvSpPr/>
          <p:nvPr/>
        </p:nvSpPr>
        <p:spPr>
          <a:xfrm flipH="false" flipV="false" rot="0">
            <a:off x="1028700" y="2588913"/>
            <a:ext cx="16079171" cy="6170382"/>
          </a:xfrm>
          <a:custGeom>
            <a:avLst/>
            <a:gdLst/>
            <a:ahLst/>
            <a:cxnLst/>
            <a:rect r="r" b="b" t="t" l="l"/>
            <a:pathLst>
              <a:path h="6170382" w="16079171">
                <a:moveTo>
                  <a:pt x="0" y="0"/>
                </a:moveTo>
                <a:lnTo>
                  <a:pt x="16079171" y="0"/>
                </a:lnTo>
                <a:lnTo>
                  <a:pt x="16079171" y="6170382"/>
                </a:lnTo>
                <a:lnTo>
                  <a:pt x="0" y="6170382"/>
                </a:lnTo>
                <a:lnTo>
                  <a:pt x="0" y="0"/>
                </a:lnTo>
                <a:close/>
              </a:path>
            </a:pathLst>
          </a:custGeom>
          <a:blipFill>
            <a:blip r:embed="rId4"/>
            <a:stretch>
              <a:fillRect l="0" t="0" r="0" b="0"/>
            </a:stretch>
          </a:blipFill>
        </p:spPr>
      </p:sp>
      <p:sp>
        <p:nvSpPr>
          <p:cNvPr name="TextBox 4" id="4"/>
          <p:cNvSpPr txBox="true"/>
          <p:nvPr/>
        </p:nvSpPr>
        <p:spPr>
          <a:xfrm rot="0">
            <a:off x="4076386" y="369158"/>
            <a:ext cx="12325225" cy="1979298"/>
          </a:xfrm>
          <a:prstGeom prst="rect">
            <a:avLst/>
          </a:prstGeom>
        </p:spPr>
        <p:txBody>
          <a:bodyPr anchor="t" rtlCol="false" tIns="0" lIns="0" bIns="0" rIns="0">
            <a:spAutoFit/>
          </a:bodyPr>
          <a:lstStyle/>
          <a:p>
            <a:pPr algn="r">
              <a:lnSpc>
                <a:spcPts val="7979"/>
              </a:lnSpc>
              <a:spcBef>
                <a:spcPct val="0"/>
              </a:spcBef>
            </a:pPr>
            <a:r>
              <a:rPr lang="en-US" sz="5699">
                <a:solidFill>
                  <a:srgbClr val="FFFFFF"/>
                </a:solidFill>
                <a:latin typeface="Calistoga"/>
                <a:ea typeface="Calistoga"/>
                <a:cs typeface="Calistoga"/>
                <a:sym typeface="Calistoga"/>
              </a:rPr>
              <a:t>Partnerskab mellem</a:t>
            </a:r>
            <a:r>
              <a:rPr lang="en-US" sz="5699">
                <a:solidFill>
                  <a:srgbClr val="000000"/>
                </a:solidFill>
                <a:latin typeface="Calistoga"/>
                <a:ea typeface="Calistoga"/>
                <a:cs typeface="Calistoga"/>
                <a:sym typeface="Calistoga"/>
              </a:rPr>
              <a:t> </a:t>
            </a:r>
            <a:r>
              <a:rPr lang="en-US" sz="5699">
                <a:solidFill>
                  <a:srgbClr val="FFDE59"/>
                </a:solidFill>
                <a:latin typeface="Calistoga"/>
                <a:ea typeface="Calistoga"/>
                <a:cs typeface="Calistoga"/>
                <a:sym typeface="Calistoga"/>
              </a:rPr>
              <a:t>elever</a:t>
            </a:r>
            <a:r>
              <a:rPr lang="en-US" sz="5699">
                <a:solidFill>
                  <a:srgbClr val="000000"/>
                </a:solidFill>
                <a:latin typeface="Calistoga"/>
                <a:ea typeface="Calistoga"/>
                <a:cs typeface="Calistoga"/>
                <a:sym typeface="Calistoga"/>
              </a:rPr>
              <a:t> </a:t>
            </a:r>
            <a:r>
              <a:rPr lang="en-US" sz="5699">
                <a:solidFill>
                  <a:srgbClr val="FFFFFF"/>
                </a:solidFill>
                <a:latin typeface="Calistoga"/>
                <a:ea typeface="Calistoga"/>
                <a:cs typeface="Calistoga"/>
                <a:sym typeface="Calistoga"/>
              </a:rPr>
              <a:t>og AI-værktøjer som</a:t>
            </a:r>
            <a:r>
              <a:rPr lang="en-US" sz="5699">
                <a:solidFill>
                  <a:srgbClr val="000000"/>
                </a:solidFill>
                <a:latin typeface="Calistoga"/>
                <a:ea typeface="Calistoga"/>
                <a:cs typeface="Calistoga"/>
                <a:sym typeface="Calistoga"/>
              </a:rPr>
              <a:t> </a:t>
            </a:r>
            <a:r>
              <a:rPr lang="en-US" sz="5699">
                <a:solidFill>
                  <a:srgbClr val="F1797A"/>
                </a:solidFill>
                <a:latin typeface="Calistoga"/>
                <a:ea typeface="Calistoga"/>
                <a:cs typeface="Calistoga"/>
                <a:sym typeface="Calistoga"/>
              </a:rPr>
              <a:t>hybridhjerne</a:t>
            </a:r>
            <a:r>
              <a:rPr lang="en-US" sz="5699">
                <a:solidFill>
                  <a:srgbClr val="000000"/>
                </a:solidFill>
                <a:latin typeface="Calistoga"/>
                <a:ea typeface="Calistoga"/>
                <a:cs typeface="Calistoga"/>
                <a:sym typeface="Calistoga"/>
              </a:rPr>
              <a:t> </a:t>
            </a:r>
          </a:p>
        </p:txBody>
      </p:sp>
      <p:sp>
        <p:nvSpPr>
          <p:cNvPr name="TextBox 5" id="5"/>
          <p:cNvSpPr txBox="true"/>
          <p:nvPr/>
        </p:nvSpPr>
        <p:spPr>
          <a:xfrm rot="0">
            <a:off x="337124" y="8740245"/>
            <a:ext cx="12867530" cy="1363980"/>
          </a:xfrm>
          <a:prstGeom prst="rect">
            <a:avLst/>
          </a:prstGeom>
        </p:spPr>
        <p:txBody>
          <a:bodyPr anchor="t" rtlCol="false" tIns="0" lIns="0" bIns="0" rIns="0">
            <a:spAutoFit/>
          </a:bodyPr>
          <a:lstStyle/>
          <a:p>
            <a:pPr algn="l">
              <a:lnSpc>
                <a:spcPts val="2730"/>
              </a:lnSpc>
              <a:spcBef>
                <a:spcPct val="0"/>
              </a:spcBef>
            </a:pPr>
            <a:r>
              <a:rPr lang="en-US" sz="2100">
                <a:solidFill>
                  <a:srgbClr val="FEFEFE"/>
                </a:solidFill>
                <a:latin typeface="Canva Sans"/>
                <a:ea typeface="Canva Sans"/>
                <a:cs typeface="Canva Sans"/>
                <a:sym typeface="Canva Sans"/>
              </a:rPr>
              <a:t>Elevernes tilskrivelse af partnerskab med “kunstige menneskelige roller”. Det handler om at kunne benytte AI i disse roller og optimere dem til at indtage de roller. </a:t>
            </a:r>
          </a:p>
          <a:p>
            <a:pPr algn="l">
              <a:lnSpc>
                <a:spcPts val="2730"/>
              </a:lnSpc>
              <a:spcBef>
                <a:spcPct val="0"/>
              </a:spcBef>
            </a:pPr>
            <a:r>
              <a:rPr lang="en-US" sz="2100">
                <a:solidFill>
                  <a:srgbClr val="FEFEFE"/>
                </a:solidFill>
                <a:latin typeface="Canva Sans"/>
                <a:ea typeface="Canva Sans"/>
                <a:cs typeface="Canva Sans"/>
                <a:sym typeface="Canva Sans"/>
              </a:rPr>
              <a:t>Baseret på Christian Dalsgaards og Christopher Neil Prilop forskningsartikel: Partnerskaber mellem elever og AI: Nye arbejdsmetoder med generativ AI</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008080"/>
        </a:solidFill>
      </p:bgPr>
    </p:bg>
    <p:spTree>
      <p:nvGrpSpPr>
        <p:cNvPr id="1" name=""/>
        <p:cNvGrpSpPr/>
        <p:nvPr/>
      </p:nvGrpSpPr>
      <p:grpSpPr>
        <a:xfrm>
          <a:off x="0" y="0"/>
          <a:ext cx="0" cy="0"/>
          <a:chOff x="0" y="0"/>
          <a:chExt cx="0" cy="0"/>
        </a:xfrm>
      </p:grpSpPr>
      <p:sp>
        <p:nvSpPr>
          <p:cNvPr name="Freeform 2" id="2"/>
          <p:cNvSpPr/>
          <p:nvPr/>
        </p:nvSpPr>
        <p:spPr>
          <a:xfrm flipH="false" flipV="false" rot="0">
            <a:off x="880717" y="3507095"/>
            <a:ext cx="17636997" cy="6569782"/>
          </a:xfrm>
          <a:custGeom>
            <a:avLst/>
            <a:gdLst/>
            <a:ahLst/>
            <a:cxnLst/>
            <a:rect r="r" b="b" t="t" l="l"/>
            <a:pathLst>
              <a:path h="6569782" w="17636997">
                <a:moveTo>
                  <a:pt x="0" y="0"/>
                </a:moveTo>
                <a:lnTo>
                  <a:pt x="17636997" y="0"/>
                </a:lnTo>
                <a:lnTo>
                  <a:pt x="17636997" y="6569782"/>
                </a:lnTo>
                <a:lnTo>
                  <a:pt x="0" y="6569782"/>
                </a:lnTo>
                <a:lnTo>
                  <a:pt x="0" y="0"/>
                </a:lnTo>
                <a:close/>
              </a:path>
            </a:pathLst>
          </a:custGeom>
          <a:blipFill>
            <a:blip r:embed="rId2"/>
            <a:stretch>
              <a:fillRect l="0" t="0" r="0" b="0"/>
            </a:stretch>
          </a:blipFill>
        </p:spPr>
      </p:sp>
      <p:grpSp>
        <p:nvGrpSpPr>
          <p:cNvPr name="Group 3" id="3"/>
          <p:cNvGrpSpPr/>
          <p:nvPr/>
        </p:nvGrpSpPr>
        <p:grpSpPr>
          <a:xfrm rot="0">
            <a:off x="15659763" y="1648442"/>
            <a:ext cx="2162504" cy="2162504"/>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7A9"/>
            </a:solidFill>
          </p:spPr>
        </p:sp>
        <p:sp>
          <p:nvSpPr>
            <p:cNvPr name="TextBox 5" id="5"/>
            <p:cNvSpPr txBox="true"/>
            <p:nvPr/>
          </p:nvSpPr>
          <p:spPr>
            <a:xfrm>
              <a:off x="76200" y="28575"/>
              <a:ext cx="660400" cy="708025"/>
            </a:xfrm>
            <a:prstGeom prst="rect">
              <a:avLst/>
            </a:prstGeom>
          </p:spPr>
          <p:txBody>
            <a:bodyPr anchor="ctr" rtlCol="false" tIns="50800" lIns="50800" bIns="50800" rIns="50800"/>
            <a:lstStyle/>
            <a:p>
              <a:pPr algn="ctr">
                <a:lnSpc>
                  <a:spcPts val="2939"/>
                </a:lnSpc>
              </a:pPr>
            </a:p>
          </p:txBody>
        </p:sp>
      </p:grpSp>
      <p:grpSp>
        <p:nvGrpSpPr>
          <p:cNvPr name="Group 6" id="6"/>
          <p:cNvGrpSpPr/>
          <p:nvPr/>
        </p:nvGrpSpPr>
        <p:grpSpPr>
          <a:xfrm rot="0">
            <a:off x="328269" y="1703871"/>
            <a:ext cx="2162504" cy="2162504"/>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7A9"/>
            </a:solidFill>
          </p:spPr>
        </p:sp>
        <p:sp>
          <p:nvSpPr>
            <p:cNvPr name="TextBox 8" id="8"/>
            <p:cNvSpPr txBox="true"/>
            <p:nvPr/>
          </p:nvSpPr>
          <p:spPr>
            <a:xfrm>
              <a:off x="76200" y="28575"/>
              <a:ext cx="660400" cy="708025"/>
            </a:xfrm>
            <a:prstGeom prst="rect">
              <a:avLst/>
            </a:prstGeom>
          </p:spPr>
          <p:txBody>
            <a:bodyPr anchor="ctr" rtlCol="false" tIns="50800" lIns="50800" bIns="50800" rIns="50800"/>
            <a:lstStyle/>
            <a:p>
              <a:pPr algn="ctr">
                <a:lnSpc>
                  <a:spcPts val="2939"/>
                </a:lnSpc>
              </a:pPr>
            </a:p>
          </p:txBody>
        </p:sp>
      </p:grpSp>
      <p:sp>
        <p:nvSpPr>
          <p:cNvPr name="Freeform 9" id="9"/>
          <p:cNvSpPr/>
          <p:nvPr/>
        </p:nvSpPr>
        <p:spPr>
          <a:xfrm flipH="false" flipV="false" rot="0">
            <a:off x="588731" y="1779115"/>
            <a:ext cx="1641582" cy="1727981"/>
          </a:xfrm>
          <a:custGeom>
            <a:avLst/>
            <a:gdLst/>
            <a:ahLst/>
            <a:cxnLst/>
            <a:rect r="r" b="b" t="t" l="l"/>
            <a:pathLst>
              <a:path h="1727981" w="1641582">
                <a:moveTo>
                  <a:pt x="0" y="0"/>
                </a:moveTo>
                <a:lnTo>
                  <a:pt x="1641581" y="0"/>
                </a:lnTo>
                <a:lnTo>
                  <a:pt x="1641581" y="1727980"/>
                </a:lnTo>
                <a:lnTo>
                  <a:pt x="0" y="172798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10" id="10"/>
          <p:cNvGrpSpPr/>
          <p:nvPr/>
        </p:nvGrpSpPr>
        <p:grpSpPr>
          <a:xfrm rot="0">
            <a:off x="2313732" y="2194287"/>
            <a:ext cx="5568100" cy="1181673"/>
            <a:chOff x="0" y="0"/>
            <a:chExt cx="1466495" cy="311222"/>
          </a:xfrm>
        </p:grpSpPr>
        <p:sp>
          <p:nvSpPr>
            <p:cNvPr name="Freeform 11" id="11"/>
            <p:cNvSpPr/>
            <p:nvPr/>
          </p:nvSpPr>
          <p:spPr>
            <a:xfrm flipH="false" flipV="false" rot="0">
              <a:off x="0" y="0"/>
              <a:ext cx="1466495" cy="311222"/>
            </a:xfrm>
            <a:custGeom>
              <a:avLst/>
              <a:gdLst/>
              <a:ahLst/>
              <a:cxnLst/>
              <a:rect r="r" b="b" t="t" l="l"/>
              <a:pathLst>
                <a:path h="311222" w="1466495">
                  <a:moveTo>
                    <a:pt x="0" y="0"/>
                  </a:moveTo>
                  <a:lnTo>
                    <a:pt x="1466495" y="0"/>
                  </a:lnTo>
                  <a:lnTo>
                    <a:pt x="1466495" y="311222"/>
                  </a:lnTo>
                  <a:lnTo>
                    <a:pt x="0" y="311222"/>
                  </a:lnTo>
                  <a:close/>
                </a:path>
              </a:pathLst>
            </a:custGeom>
            <a:solidFill>
              <a:srgbClr val="FFF7A9"/>
            </a:solidFill>
          </p:spPr>
        </p:sp>
        <p:sp>
          <p:nvSpPr>
            <p:cNvPr name="TextBox 12" id="12"/>
            <p:cNvSpPr txBox="true"/>
            <p:nvPr/>
          </p:nvSpPr>
          <p:spPr>
            <a:xfrm>
              <a:off x="0" y="-47625"/>
              <a:ext cx="1466495" cy="358847"/>
            </a:xfrm>
            <a:prstGeom prst="rect">
              <a:avLst/>
            </a:prstGeom>
          </p:spPr>
          <p:txBody>
            <a:bodyPr anchor="ctr" rtlCol="false" tIns="50800" lIns="50800" bIns="50800" rIns="50800"/>
            <a:lstStyle/>
            <a:p>
              <a:pPr algn="ctr">
                <a:lnSpc>
                  <a:spcPts val="2939"/>
                </a:lnSpc>
              </a:pPr>
            </a:p>
          </p:txBody>
        </p:sp>
      </p:grpSp>
      <p:grpSp>
        <p:nvGrpSpPr>
          <p:cNvPr name="Group 13" id="13"/>
          <p:cNvGrpSpPr/>
          <p:nvPr/>
        </p:nvGrpSpPr>
        <p:grpSpPr>
          <a:xfrm rot="0">
            <a:off x="10857023" y="2194287"/>
            <a:ext cx="5177848" cy="1181673"/>
            <a:chOff x="0" y="0"/>
            <a:chExt cx="1363713" cy="311222"/>
          </a:xfrm>
        </p:grpSpPr>
        <p:sp>
          <p:nvSpPr>
            <p:cNvPr name="Freeform 14" id="14"/>
            <p:cNvSpPr/>
            <p:nvPr/>
          </p:nvSpPr>
          <p:spPr>
            <a:xfrm flipH="false" flipV="false" rot="0">
              <a:off x="0" y="0"/>
              <a:ext cx="1363713" cy="311222"/>
            </a:xfrm>
            <a:custGeom>
              <a:avLst/>
              <a:gdLst/>
              <a:ahLst/>
              <a:cxnLst/>
              <a:rect r="r" b="b" t="t" l="l"/>
              <a:pathLst>
                <a:path h="311222" w="1363713">
                  <a:moveTo>
                    <a:pt x="0" y="0"/>
                  </a:moveTo>
                  <a:lnTo>
                    <a:pt x="1363713" y="0"/>
                  </a:lnTo>
                  <a:lnTo>
                    <a:pt x="1363713" y="311222"/>
                  </a:lnTo>
                  <a:lnTo>
                    <a:pt x="0" y="311222"/>
                  </a:lnTo>
                  <a:close/>
                </a:path>
              </a:pathLst>
            </a:custGeom>
            <a:solidFill>
              <a:srgbClr val="FFF7A9"/>
            </a:solidFill>
          </p:spPr>
        </p:sp>
        <p:sp>
          <p:nvSpPr>
            <p:cNvPr name="TextBox 15" id="15"/>
            <p:cNvSpPr txBox="true"/>
            <p:nvPr/>
          </p:nvSpPr>
          <p:spPr>
            <a:xfrm>
              <a:off x="0" y="-47625"/>
              <a:ext cx="1363713" cy="358847"/>
            </a:xfrm>
            <a:prstGeom prst="rect">
              <a:avLst/>
            </a:prstGeom>
          </p:spPr>
          <p:txBody>
            <a:bodyPr anchor="ctr" rtlCol="false" tIns="50800" lIns="50800" bIns="50800" rIns="50800"/>
            <a:lstStyle/>
            <a:p>
              <a:pPr algn="ctr">
                <a:lnSpc>
                  <a:spcPts val="2939"/>
                </a:lnSpc>
              </a:pPr>
            </a:p>
          </p:txBody>
        </p:sp>
      </p:grpSp>
      <p:sp>
        <p:nvSpPr>
          <p:cNvPr name="TextBox 16" id="16"/>
          <p:cNvSpPr txBox="true"/>
          <p:nvPr/>
        </p:nvSpPr>
        <p:spPr>
          <a:xfrm rot="0">
            <a:off x="2332782" y="2149799"/>
            <a:ext cx="4222254" cy="1137298"/>
          </a:xfrm>
          <a:prstGeom prst="rect">
            <a:avLst/>
          </a:prstGeom>
        </p:spPr>
        <p:txBody>
          <a:bodyPr anchor="t" rtlCol="false" tIns="0" lIns="0" bIns="0" rIns="0">
            <a:spAutoFit/>
          </a:bodyPr>
          <a:lstStyle/>
          <a:p>
            <a:pPr algn="ctr">
              <a:lnSpc>
                <a:spcPts val="9239"/>
              </a:lnSpc>
              <a:spcBef>
                <a:spcPct val="0"/>
              </a:spcBef>
            </a:pPr>
            <a:r>
              <a:rPr lang="en-US" sz="6599">
                <a:solidFill>
                  <a:srgbClr val="000000"/>
                </a:solidFill>
                <a:latin typeface="Calistoga"/>
                <a:ea typeface="Calistoga"/>
                <a:cs typeface="Calistoga"/>
                <a:sym typeface="Calistoga"/>
              </a:rPr>
              <a:t>F</a:t>
            </a:r>
            <a:r>
              <a:rPr lang="en-US" sz="6599">
                <a:solidFill>
                  <a:srgbClr val="000000"/>
                </a:solidFill>
                <a:latin typeface="Calistoga"/>
                <a:ea typeface="Calistoga"/>
                <a:cs typeface="Calistoga"/>
                <a:sym typeface="Calistoga"/>
              </a:rPr>
              <a:t>aldgruber</a:t>
            </a:r>
          </a:p>
        </p:txBody>
      </p:sp>
      <p:sp>
        <p:nvSpPr>
          <p:cNvPr name="TextBox 17" id="17"/>
          <p:cNvSpPr txBox="true"/>
          <p:nvPr/>
        </p:nvSpPr>
        <p:spPr>
          <a:xfrm rot="0">
            <a:off x="10761773" y="2094370"/>
            <a:ext cx="4936159" cy="1137298"/>
          </a:xfrm>
          <a:prstGeom prst="rect">
            <a:avLst/>
          </a:prstGeom>
        </p:spPr>
        <p:txBody>
          <a:bodyPr anchor="t" rtlCol="false" tIns="0" lIns="0" bIns="0" rIns="0">
            <a:spAutoFit/>
          </a:bodyPr>
          <a:lstStyle/>
          <a:p>
            <a:pPr algn="r">
              <a:lnSpc>
                <a:spcPts val="9239"/>
              </a:lnSpc>
              <a:spcBef>
                <a:spcPct val="0"/>
              </a:spcBef>
            </a:pPr>
            <a:r>
              <a:rPr lang="en-US" sz="6599">
                <a:solidFill>
                  <a:srgbClr val="000000"/>
                </a:solidFill>
                <a:latin typeface="Calistoga"/>
                <a:ea typeface="Calistoga"/>
                <a:cs typeface="Calistoga"/>
                <a:sym typeface="Calistoga"/>
              </a:rPr>
              <a:t>P</a:t>
            </a:r>
            <a:r>
              <a:rPr lang="en-US" sz="6599">
                <a:solidFill>
                  <a:srgbClr val="000000"/>
                </a:solidFill>
                <a:latin typeface="Calistoga"/>
                <a:ea typeface="Calistoga"/>
                <a:cs typeface="Calistoga"/>
                <a:sym typeface="Calistoga"/>
              </a:rPr>
              <a:t>otentialer</a:t>
            </a:r>
          </a:p>
        </p:txBody>
      </p:sp>
      <p:sp>
        <p:nvSpPr>
          <p:cNvPr name="Freeform 18" id="18"/>
          <p:cNvSpPr/>
          <p:nvPr/>
        </p:nvSpPr>
        <p:spPr>
          <a:xfrm flipH="false" flipV="false" rot="0">
            <a:off x="15993505" y="2079868"/>
            <a:ext cx="1495021" cy="1207230"/>
          </a:xfrm>
          <a:custGeom>
            <a:avLst/>
            <a:gdLst/>
            <a:ahLst/>
            <a:cxnLst/>
            <a:rect r="r" b="b" t="t" l="l"/>
            <a:pathLst>
              <a:path h="1207230" w="1495021">
                <a:moveTo>
                  <a:pt x="0" y="0"/>
                </a:moveTo>
                <a:lnTo>
                  <a:pt x="1495021" y="0"/>
                </a:lnTo>
                <a:lnTo>
                  <a:pt x="1495021" y="1207230"/>
                </a:lnTo>
                <a:lnTo>
                  <a:pt x="0" y="120723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9" id="19"/>
          <p:cNvSpPr txBox="true"/>
          <p:nvPr/>
        </p:nvSpPr>
        <p:spPr>
          <a:xfrm rot="0">
            <a:off x="-380909" y="475858"/>
            <a:ext cx="9976306" cy="969648"/>
          </a:xfrm>
          <a:prstGeom prst="rect">
            <a:avLst/>
          </a:prstGeom>
        </p:spPr>
        <p:txBody>
          <a:bodyPr anchor="t" rtlCol="false" tIns="0" lIns="0" bIns="0" rIns="0">
            <a:spAutoFit/>
          </a:bodyPr>
          <a:lstStyle/>
          <a:p>
            <a:pPr algn="r">
              <a:lnSpc>
                <a:spcPts val="7979"/>
              </a:lnSpc>
              <a:spcBef>
                <a:spcPct val="0"/>
              </a:spcBef>
            </a:pPr>
            <a:r>
              <a:rPr lang="en-US" sz="5699">
                <a:solidFill>
                  <a:srgbClr val="FFFFFF"/>
                </a:solidFill>
                <a:latin typeface="Calistoga"/>
                <a:ea typeface="Calistoga"/>
                <a:cs typeface="Calistoga"/>
                <a:sym typeface="Calistoga"/>
              </a:rPr>
              <a:t>Samtalen med eleverne om </a:t>
            </a:r>
          </a:p>
        </p:txBody>
      </p:sp>
      <p:sp>
        <p:nvSpPr>
          <p:cNvPr name="Freeform 20" id="20"/>
          <p:cNvSpPr/>
          <p:nvPr/>
        </p:nvSpPr>
        <p:spPr>
          <a:xfrm flipH="false" flipV="false" rot="0">
            <a:off x="9851391" y="190081"/>
            <a:ext cx="1641582" cy="1727981"/>
          </a:xfrm>
          <a:custGeom>
            <a:avLst/>
            <a:gdLst/>
            <a:ahLst/>
            <a:cxnLst/>
            <a:rect r="r" b="b" t="t" l="l"/>
            <a:pathLst>
              <a:path h="1727981" w="1641582">
                <a:moveTo>
                  <a:pt x="0" y="0"/>
                </a:moveTo>
                <a:lnTo>
                  <a:pt x="1641582" y="0"/>
                </a:lnTo>
                <a:lnTo>
                  <a:pt x="1641582" y="1727981"/>
                </a:lnTo>
                <a:lnTo>
                  <a:pt x="0" y="17279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1" id="21"/>
          <p:cNvSpPr/>
          <p:nvPr/>
        </p:nvSpPr>
        <p:spPr>
          <a:xfrm flipH="false" flipV="false" rot="0">
            <a:off x="11492973" y="564033"/>
            <a:ext cx="1495021" cy="1207230"/>
          </a:xfrm>
          <a:custGeom>
            <a:avLst/>
            <a:gdLst/>
            <a:ahLst/>
            <a:cxnLst/>
            <a:rect r="r" b="b" t="t" l="l"/>
            <a:pathLst>
              <a:path h="1207230" w="1495021">
                <a:moveTo>
                  <a:pt x="0" y="0"/>
                </a:moveTo>
                <a:lnTo>
                  <a:pt x="1495021" y="0"/>
                </a:lnTo>
                <a:lnTo>
                  <a:pt x="1495021" y="1207229"/>
                </a:lnTo>
                <a:lnTo>
                  <a:pt x="0" y="120722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33.xml><?xml version="1.0" encoding="utf-8"?>
<p:sld xmlns:p="http://schemas.openxmlformats.org/presentationml/2006/main" xmlns:a="http://schemas.openxmlformats.org/drawingml/2006/main">
  <p:cSld>
    <p:bg>
      <p:bgPr>
        <a:solidFill>
          <a:srgbClr val="FFBFAA"/>
        </a:solidFill>
      </p:bgPr>
    </p:bg>
    <p:spTree>
      <p:nvGrpSpPr>
        <p:cNvPr id="1" name=""/>
        <p:cNvGrpSpPr/>
        <p:nvPr/>
      </p:nvGrpSpPr>
      <p:grpSpPr>
        <a:xfrm>
          <a:off x="0" y="0"/>
          <a:ext cx="0" cy="0"/>
          <a:chOff x="0" y="0"/>
          <a:chExt cx="0" cy="0"/>
        </a:xfrm>
      </p:grpSpPr>
      <p:sp>
        <p:nvSpPr>
          <p:cNvPr name="TextBox 2" id="2"/>
          <p:cNvSpPr txBox="true"/>
          <p:nvPr/>
        </p:nvSpPr>
        <p:spPr>
          <a:xfrm rot="0">
            <a:off x="1273101" y="2765425"/>
            <a:ext cx="15741797" cy="4279901"/>
          </a:xfrm>
          <a:prstGeom prst="rect">
            <a:avLst/>
          </a:prstGeom>
        </p:spPr>
        <p:txBody>
          <a:bodyPr anchor="t" rtlCol="false" tIns="0" lIns="0" bIns="0" rIns="0">
            <a:spAutoFit/>
          </a:bodyPr>
          <a:lstStyle/>
          <a:p>
            <a:pPr algn="ctr">
              <a:lnSpc>
                <a:spcPts val="34999"/>
              </a:lnSpc>
              <a:spcBef>
                <a:spcPct val="0"/>
              </a:spcBef>
            </a:pPr>
            <a:r>
              <a:rPr lang="en-US" sz="24999">
                <a:solidFill>
                  <a:srgbClr val="000000"/>
                </a:solidFill>
                <a:latin typeface="Calistoga"/>
                <a:ea typeface="Calistoga"/>
                <a:cs typeface="Calistoga"/>
                <a:sym typeface="Calistoga"/>
              </a:rPr>
              <a:t>Dansk</a:t>
            </a: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FFBFAA"/>
        </a:solidFill>
      </p:bgPr>
    </p:bg>
    <p:spTree>
      <p:nvGrpSpPr>
        <p:cNvPr id="1" name=""/>
        <p:cNvGrpSpPr/>
        <p:nvPr/>
      </p:nvGrpSpPr>
      <p:grpSpPr>
        <a:xfrm>
          <a:off x="0" y="0"/>
          <a:ext cx="0" cy="0"/>
          <a:chOff x="0" y="0"/>
          <a:chExt cx="0" cy="0"/>
        </a:xfrm>
      </p:grpSpPr>
      <p:sp>
        <p:nvSpPr>
          <p:cNvPr name="TextBox 2" id="2"/>
          <p:cNvSpPr txBox="true"/>
          <p:nvPr/>
        </p:nvSpPr>
        <p:spPr>
          <a:xfrm rot="0">
            <a:off x="2252107" y="3378322"/>
            <a:ext cx="14519313" cy="3670303"/>
          </a:xfrm>
          <a:prstGeom prst="rect">
            <a:avLst/>
          </a:prstGeom>
        </p:spPr>
        <p:txBody>
          <a:bodyPr anchor="t" rtlCol="false" tIns="0" lIns="0" bIns="0" rIns="0">
            <a:spAutoFit/>
          </a:bodyPr>
          <a:lstStyle/>
          <a:p>
            <a:pPr algn="ctr">
              <a:lnSpc>
                <a:spcPts val="9799"/>
              </a:lnSpc>
              <a:spcBef>
                <a:spcPct val="0"/>
              </a:spcBef>
            </a:pPr>
            <a:r>
              <a:rPr lang="en-US" sz="6999">
                <a:solidFill>
                  <a:srgbClr val="000000"/>
                </a:solidFill>
                <a:latin typeface="Calistoga"/>
                <a:ea typeface="Calistoga"/>
                <a:cs typeface="Calistoga"/>
                <a:sym typeface="Calistoga"/>
              </a:rPr>
              <a:t>Burgermodellen - Integrer AI  i undervisningen gennem systemprompts (forberedelsen)</a:t>
            </a:r>
          </a:p>
        </p:txBody>
      </p:sp>
      <p:sp>
        <p:nvSpPr>
          <p:cNvPr name="Freeform 3" id="3"/>
          <p:cNvSpPr/>
          <p:nvPr/>
        </p:nvSpPr>
        <p:spPr>
          <a:xfrm flipH="false" flipV="false" rot="-10800000">
            <a:off x="4745225" y="165830"/>
            <a:ext cx="8797550" cy="3079143"/>
          </a:xfrm>
          <a:custGeom>
            <a:avLst/>
            <a:gdLst/>
            <a:ahLst/>
            <a:cxnLst/>
            <a:rect r="r" b="b" t="t" l="l"/>
            <a:pathLst>
              <a:path h="3079143" w="8797550">
                <a:moveTo>
                  <a:pt x="0" y="0"/>
                </a:moveTo>
                <a:lnTo>
                  <a:pt x="8797550" y="0"/>
                </a:lnTo>
                <a:lnTo>
                  <a:pt x="8797550" y="3079142"/>
                </a:lnTo>
                <a:lnTo>
                  <a:pt x="0" y="3079142"/>
                </a:lnTo>
                <a:lnTo>
                  <a:pt x="0" y="0"/>
                </a:lnTo>
                <a:close/>
              </a:path>
            </a:pathLst>
          </a:custGeom>
          <a:blipFill>
            <a:blip r:embed="rId2"/>
            <a:stretch>
              <a:fillRect l="0" t="0" r="0" b="0"/>
            </a:stretch>
          </a:blipFill>
        </p:spPr>
      </p:sp>
      <p:sp>
        <p:nvSpPr>
          <p:cNvPr name="Freeform 4" id="4"/>
          <p:cNvSpPr/>
          <p:nvPr/>
        </p:nvSpPr>
        <p:spPr>
          <a:xfrm flipH="false" flipV="false" rot="0">
            <a:off x="5043131" y="7229601"/>
            <a:ext cx="8427027" cy="2949460"/>
          </a:xfrm>
          <a:custGeom>
            <a:avLst/>
            <a:gdLst/>
            <a:ahLst/>
            <a:cxnLst/>
            <a:rect r="r" b="b" t="t" l="l"/>
            <a:pathLst>
              <a:path h="2949460" w="8427027">
                <a:moveTo>
                  <a:pt x="0" y="0"/>
                </a:moveTo>
                <a:lnTo>
                  <a:pt x="8427027" y="0"/>
                </a:lnTo>
                <a:lnTo>
                  <a:pt x="8427027" y="2949459"/>
                </a:lnTo>
                <a:lnTo>
                  <a:pt x="0" y="2949459"/>
                </a:lnTo>
                <a:lnTo>
                  <a:pt x="0" y="0"/>
                </a:lnTo>
                <a:close/>
              </a:path>
            </a:pathLst>
          </a:custGeom>
          <a:blipFill>
            <a:blip r:embed="rId2"/>
            <a:stretch>
              <a:fillRect l="0" t="0" r="0" b="0"/>
            </a:stretch>
          </a:blipFill>
        </p:spPr>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bg>
      <p:bgPr>
        <a:solidFill>
          <a:srgbClr val="FFBFAA"/>
        </a:solidFill>
      </p:bgPr>
    </p:bg>
    <p:spTree>
      <p:nvGrpSpPr>
        <p:cNvPr id="1" name=""/>
        <p:cNvGrpSpPr/>
        <p:nvPr/>
      </p:nvGrpSpPr>
      <p:grpSpPr>
        <a:xfrm>
          <a:off x="0" y="0"/>
          <a:ext cx="0" cy="0"/>
          <a:chOff x="0" y="0"/>
          <a:chExt cx="0" cy="0"/>
        </a:xfrm>
      </p:grpSpPr>
      <p:sp>
        <p:nvSpPr>
          <p:cNvPr name="Freeform 2" id="2"/>
          <p:cNvSpPr/>
          <p:nvPr/>
        </p:nvSpPr>
        <p:spPr>
          <a:xfrm flipH="false" flipV="false" rot="0">
            <a:off x="9186681" y="6693574"/>
            <a:ext cx="8427027" cy="2949460"/>
          </a:xfrm>
          <a:custGeom>
            <a:avLst/>
            <a:gdLst/>
            <a:ahLst/>
            <a:cxnLst/>
            <a:rect r="r" b="b" t="t" l="l"/>
            <a:pathLst>
              <a:path h="2949460" w="8427027">
                <a:moveTo>
                  <a:pt x="0" y="0"/>
                </a:moveTo>
                <a:lnTo>
                  <a:pt x="8427028" y="0"/>
                </a:lnTo>
                <a:lnTo>
                  <a:pt x="8427028" y="2949459"/>
                </a:lnTo>
                <a:lnTo>
                  <a:pt x="0" y="2949459"/>
                </a:lnTo>
                <a:lnTo>
                  <a:pt x="0" y="0"/>
                </a:lnTo>
                <a:close/>
              </a:path>
            </a:pathLst>
          </a:custGeom>
          <a:blipFill>
            <a:blip r:embed="rId3"/>
            <a:stretch>
              <a:fillRect l="0" t="0" r="0" b="0"/>
            </a:stretch>
          </a:blipFill>
        </p:spPr>
      </p:sp>
      <p:sp>
        <p:nvSpPr>
          <p:cNvPr name="Freeform 3" id="3"/>
          <p:cNvSpPr/>
          <p:nvPr/>
        </p:nvSpPr>
        <p:spPr>
          <a:xfrm flipH="false" flipV="false" rot="-10800000">
            <a:off x="8976746" y="815976"/>
            <a:ext cx="8797550" cy="3079143"/>
          </a:xfrm>
          <a:custGeom>
            <a:avLst/>
            <a:gdLst/>
            <a:ahLst/>
            <a:cxnLst/>
            <a:rect r="r" b="b" t="t" l="l"/>
            <a:pathLst>
              <a:path h="3079143" w="8797550">
                <a:moveTo>
                  <a:pt x="0" y="0"/>
                </a:moveTo>
                <a:lnTo>
                  <a:pt x="8797551" y="0"/>
                </a:lnTo>
                <a:lnTo>
                  <a:pt x="8797551" y="3079143"/>
                </a:lnTo>
                <a:lnTo>
                  <a:pt x="0" y="3079143"/>
                </a:lnTo>
                <a:lnTo>
                  <a:pt x="0" y="0"/>
                </a:lnTo>
                <a:close/>
              </a:path>
            </a:pathLst>
          </a:custGeom>
          <a:blipFill>
            <a:blip r:embed="rId3"/>
            <a:stretch>
              <a:fillRect l="0" t="0" r="0" b="0"/>
            </a:stretch>
          </a:blipFill>
        </p:spPr>
      </p:sp>
      <p:sp>
        <p:nvSpPr>
          <p:cNvPr name="Freeform 4" id="4"/>
          <p:cNvSpPr/>
          <p:nvPr/>
        </p:nvSpPr>
        <p:spPr>
          <a:xfrm flipH="false" flipV="false" rot="0">
            <a:off x="14700755" y="4728926"/>
            <a:ext cx="1682577" cy="1739507"/>
          </a:xfrm>
          <a:custGeom>
            <a:avLst/>
            <a:gdLst/>
            <a:ahLst/>
            <a:cxnLst/>
            <a:rect r="r" b="b" t="t" l="l"/>
            <a:pathLst>
              <a:path h="1739507" w="1682577">
                <a:moveTo>
                  <a:pt x="0" y="0"/>
                </a:moveTo>
                <a:lnTo>
                  <a:pt x="1682578" y="0"/>
                </a:lnTo>
                <a:lnTo>
                  <a:pt x="1682578" y="1739507"/>
                </a:lnTo>
                <a:lnTo>
                  <a:pt x="0" y="1739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9904647" y="4349472"/>
            <a:ext cx="313699" cy="937689"/>
          </a:xfrm>
          <a:custGeom>
            <a:avLst/>
            <a:gdLst/>
            <a:ahLst/>
            <a:cxnLst/>
            <a:rect r="r" b="b" t="t" l="l"/>
            <a:pathLst>
              <a:path h="937689" w="313699">
                <a:moveTo>
                  <a:pt x="0" y="0"/>
                </a:moveTo>
                <a:lnTo>
                  <a:pt x="313699" y="0"/>
                </a:lnTo>
                <a:lnTo>
                  <a:pt x="313699" y="937688"/>
                </a:lnTo>
                <a:lnTo>
                  <a:pt x="0" y="93768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6" id="6"/>
          <p:cNvGrpSpPr/>
          <p:nvPr/>
        </p:nvGrpSpPr>
        <p:grpSpPr>
          <a:xfrm rot="0">
            <a:off x="1888504" y="7245697"/>
            <a:ext cx="5348418" cy="2670646"/>
            <a:chOff x="0" y="0"/>
            <a:chExt cx="1408637" cy="703380"/>
          </a:xfrm>
        </p:grpSpPr>
        <p:sp>
          <p:nvSpPr>
            <p:cNvPr name="Freeform 7" id="7"/>
            <p:cNvSpPr/>
            <p:nvPr/>
          </p:nvSpPr>
          <p:spPr>
            <a:xfrm flipH="false" flipV="false" rot="0">
              <a:off x="0" y="0"/>
              <a:ext cx="1408637" cy="703380"/>
            </a:xfrm>
            <a:custGeom>
              <a:avLst/>
              <a:gdLst/>
              <a:ahLst/>
              <a:cxnLst/>
              <a:rect r="r" b="b" t="t" l="l"/>
              <a:pathLst>
                <a:path h="703380" w="1408637">
                  <a:moveTo>
                    <a:pt x="62243" y="0"/>
                  </a:moveTo>
                  <a:lnTo>
                    <a:pt x="1346394" y="0"/>
                  </a:lnTo>
                  <a:cubicBezTo>
                    <a:pt x="1380770" y="0"/>
                    <a:pt x="1408637" y="27867"/>
                    <a:pt x="1408637" y="62243"/>
                  </a:cubicBezTo>
                  <a:lnTo>
                    <a:pt x="1408637" y="641137"/>
                  </a:lnTo>
                  <a:cubicBezTo>
                    <a:pt x="1408637" y="675513"/>
                    <a:pt x="1380770" y="703380"/>
                    <a:pt x="1346394" y="703380"/>
                  </a:cubicBezTo>
                  <a:lnTo>
                    <a:pt x="62243" y="703380"/>
                  </a:lnTo>
                  <a:cubicBezTo>
                    <a:pt x="27867" y="703380"/>
                    <a:pt x="0" y="675513"/>
                    <a:pt x="0" y="641137"/>
                  </a:cubicBezTo>
                  <a:lnTo>
                    <a:pt x="0" y="62243"/>
                  </a:lnTo>
                  <a:cubicBezTo>
                    <a:pt x="0" y="27867"/>
                    <a:pt x="27867" y="0"/>
                    <a:pt x="62243" y="0"/>
                  </a:cubicBezTo>
                  <a:close/>
                </a:path>
              </a:pathLst>
            </a:custGeom>
            <a:solidFill>
              <a:srgbClr val="E8E8E8"/>
            </a:solidFill>
          </p:spPr>
        </p:sp>
        <p:sp>
          <p:nvSpPr>
            <p:cNvPr name="TextBox 8" id="8"/>
            <p:cNvSpPr txBox="true"/>
            <p:nvPr/>
          </p:nvSpPr>
          <p:spPr>
            <a:xfrm>
              <a:off x="0" y="-47625"/>
              <a:ext cx="1408637" cy="751005"/>
            </a:xfrm>
            <a:prstGeom prst="rect">
              <a:avLst/>
            </a:prstGeom>
          </p:spPr>
          <p:txBody>
            <a:bodyPr anchor="ctr" rtlCol="false" tIns="50800" lIns="50800" bIns="50800" rIns="50800"/>
            <a:lstStyle/>
            <a:p>
              <a:pPr algn="ctr">
                <a:lnSpc>
                  <a:spcPts val="3140"/>
                </a:lnSpc>
              </a:pPr>
            </a:p>
          </p:txBody>
        </p:sp>
      </p:grpSp>
      <p:sp>
        <p:nvSpPr>
          <p:cNvPr name="Freeform 9" id="9"/>
          <p:cNvSpPr/>
          <p:nvPr/>
        </p:nvSpPr>
        <p:spPr>
          <a:xfrm flipH="false" flipV="false" rot="0">
            <a:off x="2422636" y="7519007"/>
            <a:ext cx="4280154" cy="2124027"/>
          </a:xfrm>
          <a:custGeom>
            <a:avLst/>
            <a:gdLst/>
            <a:ahLst/>
            <a:cxnLst/>
            <a:rect r="r" b="b" t="t" l="l"/>
            <a:pathLst>
              <a:path h="2124027" w="4280154">
                <a:moveTo>
                  <a:pt x="0" y="0"/>
                </a:moveTo>
                <a:lnTo>
                  <a:pt x="4280154" y="0"/>
                </a:lnTo>
                <a:lnTo>
                  <a:pt x="4280154" y="2124026"/>
                </a:lnTo>
                <a:lnTo>
                  <a:pt x="0" y="2124026"/>
                </a:lnTo>
                <a:lnTo>
                  <a:pt x="0" y="0"/>
                </a:lnTo>
                <a:close/>
              </a:path>
            </a:pathLst>
          </a:custGeom>
          <a:blipFill>
            <a:blip r:embed="rId8"/>
            <a:stretch>
              <a:fillRect l="0" t="0" r="0" b="0"/>
            </a:stretch>
          </a:blipFill>
        </p:spPr>
      </p:sp>
      <p:sp>
        <p:nvSpPr>
          <p:cNvPr name="Freeform 10" id="10"/>
          <p:cNvSpPr/>
          <p:nvPr/>
        </p:nvSpPr>
        <p:spPr>
          <a:xfrm flipH="false" flipV="false" rot="-396787">
            <a:off x="628884" y="646397"/>
            <a:ext cx="5060497" cy="7186223"/>
          </a:xfrm>
          <a:custGeom>
            <a:avLst/>
            <a:gdLst/>
            <a:ahLst/>
            <a:cxnLst/>
            <a:rect r="r" b="b" t="t" l="l"/>
            <a:pathLst>
              <a:path h="7186223" w="5060497">
                <a:moveTo>
                  <a:pt x="0" y="0"/>
                </a:moveTo>
                <a:lnTo>
                  <a:pt x="5060497" y="0"/>
                </a:lnTo>
                <a:lnTo>
                  <a:pt x="5060497" y="7186223"/>
                </a:lnTo>
                <a:lnTo>
                  <a:pt x="0" y="7186223"/>
                </a:lnTo>
                <a:lnTo>
                  <a:pt x="0" y="0"/>
                </a:lnTo>
                <a:close/>
              </a:path>
            </a:pathLst>
          </a:custGeom>
          <a:blipFill>
            <a:blip r:embed="rId9"/>
            <a:stretch>
              <a:fillRect l="0" t="0" r="0" b="0"/>
            </a:stretch>
          </a:blipFill>
          <a:ln cap="sq">
            <a:noFill/>
            <a:prstDash val="solid"/>
            <a:miter/>
          </a:ln>
        </p:spPr>
      </p:sp>
      <p:sp>
        <p:nvSpPr>
          <p:cNvPr name="TextBox 11" id="11"/>
          <p:cNvSpPr txBox="true"/>
          <p:nvPr/>
        </p:nvSpPr>
        <p:spPr>
          <a:xfrm rot="0">
            <a:off x="11239089" y="1059411"/>
            <a:ext cx="4232896" cy="1047936"/>
          </a:xfrm>
          <a:prstGeom prst="rect">
            <a:avLst/>
          </a:prstGeom>
        </p:spPr>
        <p:txBody>
          <a:bodyPr anchor="t" rtlCol="false" tIns="0" lIns="0" bIns="0" rIns="0">
            <a:spAutoFit/>
          </a:bodyPr>
          <a:lstStyle/>
          <a:p>
            <a:pPr algn="ctr">
              <a:lnSpc>
                <a:spcPts val="4283"/>
              </a:lnSpc>
              <a:spcBef>
                <a:spcPct val="0"/>
              </a:spcBef>
            </a:pPr>
            <a:r>
              <a:rPr lang="en-US" sz="3059">
                <a:solidFill>
                  <a:srgbClr val="00FFFC"/>
                </a:solidFill>
                <a:latin typeface="Calistoga"/>
                <a:ea typeface="Calistoga"/>
                <a:cs typeface="Calistoga"/>
                <a:sym typeface="Calistoga"/>
              </a:rPr>
              <a:t>Fase 1: faglig basisviden</a:t>
            </a:r>
          </a:p>
          <a:p>
            <a:pPr algn="ctr">
              <a:lnSpc>
                <a:spcPts val="4283"/>
              </a:lnSpc>
              <a:spcBef>
                <a:spcPct val="0"/>
              </a:spcBef>
            </a:pPr>
            <a:r>
              <a:rPr lang="en-US" sz="3059">
                <a:solidFill>
                  <a:srgbClr val="00FFFC"/>
                </a:solidFill>
                <a:latin typeface="Calistoga"/>
                <a:ea typeface="Calistoga"/>
                <a:cs typeface="Calistoga"/>
                <a:sym typeface="Calistoga"/>
              </a:rPr>
              <a:t>Skriveplaner</a:t>
            </a:r>
          </a:p>
        </p:txBody>
      </p:sp>
      <p:sp>
        <p:nvSpPr>
          <p:cNvPr name="TextBox 12" id="12"/>
          <p:cNvSpPr txBox="true"/>
          <p:nvPr/>
        </p:nvSpPr>
        <p:spPr>
          <a:xfrm rot="0">
            <a:off x="11072565" y="2612172"/>
            <a:ext cx="4837192" cy="942029"/>
          </a:xfrm>
          <a:prstGeom prst="rect">
            <a:avLst/>
          </a:prstGeom>
        </p:spPr>
        <p:txBody>
          <a:bodyPr anchor="t" rtlCol="false" tIns="0" lIns="0" bIns="0" rIns="0">
            <a:spAutoFit/>
          </a:bodyPr>
          <a:lstStyle/>
          <a:p>
            <a:pPr algn="ctr">
              <a:lnSpc>
                <a:spcPts val="1835"/>
              </a:lnSpc>
            </a:pPr>
            <a:r>
              <a:rPr lang="en-US" sz="1529">
                <a:solidFill>
                  <a:srgbClr val="000000"/>
                </a:solidFill>
                <a:latin typeface="Inter"/>
                <a:ea typeface="Inter"/>
                <a:cs typeface="Inter"/>
                <a:sym typeface="Inter"/>
              </a:rPr>
              <a:t>Eleverne er funderet i relevant faglig viden. Et ståsted, som både gør det muligt at give en relevant skriveordre og stille spørgsmål til en chatbot, ud fra det faglige fokus.</a:t>
            </a:r>
          </a:p>
        </p:txBody>
      </p:sp>
      <p:sp>
        <p:nvSpPr>
          <p:cNvPr name="TextBox 13" id="13"/>
          <p:cNvSpPr txBox="true"/>
          <p:nvPr/>
        </p:nvSpPr>
        <p:spPr>
          <a:xfrm rot="0">
            <a:off x="11868841" y="8443362"/>
            <a:ext cx="3244640" cy="1047936"/>
          </a:xfrm>
          <a:prstGeom prst="rect">
            <a:avLst/>
          </a:prstGeom>
        </p:spPr>
        <p:txBody>
          <a:bodyPr anchor="t" rtlCol="false" tIns="0" lIns="0" bIns="0" rIns="0">
            <a:spAutoFit/>
          </a:bodyPr>
          <a:lstStyle/>
          <a:p>
            <a:pPr algn="ctr">
              <a:lnSpc>
                <a:spcPts val="4283"/>
              </a:lnSpc>
              <a:spcBef>
                <a:spcPct val="0"/>
              </a:spcBef>
            </a:pPr>
            <a:r>
              <a:rPr lang="en-US" sz="3059">
                <a:solidFill>
                  <a:srgbClr val="00FFFC"/>
                </a:solidFill>
                <a:latin typeface="Calistoga"/>
                <a:ea typeface="Calistoga"/>
                <a:cs typeface="Calistoga"/>
                <a:sym typeface="Calistoga"/>
              </a:rPr>
              <a:t>Fase 3: Evaluering</a:t>
            </a:r>
          </a:p>
          <a:p>
            <a:pPr algn="ctr">
              <a:lnSpc>
                <a:spcPts val="4283"/>
              </a:lnSpc>
              <a:spcBef>
                <a:spcPct val="0"/>
              </a:spcBef>
            </a:pPr>
            <a:r>
              <a:rPr lang="en-US" sz="3059">
                <a:solidFill>
                  <a:srgbClr val="00FFFC"/>
                </a:solidFill>
                <a:latin typeface="Calistoga"/>
                <a:ea typeface="Calistoga"/>
                <a:cs typeface="Calistoga"/>
                <a:sym typeface="Calistoga"/>
              </a:rPr>
              <a:t>Chef for kvalitet</a:t>
            </a:r>
          </a:p>
        </p:txBody>
      </p:sp>
      <p:sp>
        <p:nvSpPr>
          <p:cNvPr name="TextBox 14" id="14"/>
          <p:cNvSpPr txBox="true"/>
          <p:nvPr/>
        </p:nvSpPr>
        <p:spPr>
          <a:xfrm rot="0">
            <a:off x="10721777" y="5006339"/>
            <a:ext cx="3474154" cy="1175155"/>
          </a:xfrm>
          <a:prstGeom prst="rect">
            <a:avLst/>
          </a:prstGeom>
        </p:spPr>
        <p:txBody>
          <a:bodyPr anchor="t" rtlCol="false" tIns="0" lIns="0" bIns="0" rIns="0">
            <a:spAutoFit/>
          </a:bodyPr>
          <a:lstStyle/>
          <a:p>
            <a:pPr algn="l">
              <a:lnSpc>
                <a:spcPts val="1835"/>
              </a:lnSpc>
            </a:pPr>
            <a:r>
              <a:rPr lang="en-US" sz="1529" b="true">
                <a:solidFill>
                  <a:srgbClr val="000000"/>
                </a:solidFill>
                <a:latin typeface="Inter Bold"/>
                <a:ea typeface="Inter Bold"/>
                <a:cs typeface="Inter Bold"/>
                <a:sym typeface="Inter Bold"/>
              </a:rPr>
              <a:t>SYSTEMPROMPT</a:t>
            </a:r>
            <a:r>
              <a:rPr lang="en-US" b="true" sz="1529">
                <a:solidFill>
                  <a:srgbClr val="000000"/>
                </a:solidFill>
                <a:latin typeface="Inter Bold"/>
                <a:ea typeface="Inter Bold"/>
                <a:cs typeface="Inter Bold"/>
                <a:sym typeface="Inter Bold"/>
              </a:rPr>
              <a:t>:</a:t>
            </a:r>
            <a:r>
              <a:rPr lang="en-US" sz="1529">
                <a:solidFill>
                  <a:srgbClr val="000000"/>
                </a:solidFill>
                <a:latin typeface="Inter"/>
                <a:ea typeface="Inter"/>
                <a:cs typeface="Inter"/>
                <a:sym typeface="Inter"/>
              </a:rPr>
              <a:t> Du vil tage rollen som [det periodiske system]. Du vil imitere [det periodiske systems] viden, faglighed og lade det fortælle i en uformel tone. (...)</a:t>
            </a:r>
          </a:p>
        </p:txBody>
      </p:sp>
      <p:sp>
        <p:nvSpPr>
          <p:cNvPr name="TextBox 15" id="15"/>
          <p:cNvSpPr txBox="true"/>
          <p:nvPr/>
        </p:nvSpPr>
        <p:spPr>
          <a:xfrm rot="0">
            <a:off x="10721777" y="7044133"/>
            <a:ext cx="5187980" cy="942029"/>
          </a:xfrm>
          <a:prstGeom prst="rect">
            <a:avLst/>
          </a:prstGeom>
        </p:spPr>
        <p:txBody>
          <a:bodyPr anchor="t" rtlCol="false" tIns="0" lIns="0" bIns="0" rIns="0">
            <a:spAutoFit/>
          </a:bodyPr>
          <a:lstStyle/>
          <a:p>
            <a:pPr algn="ctr">
              <a:lnSpc>
                <a:spcPts val="1835"/>
              </a:lnSpc>
            </a:pPr>
            <a:r>
              <a:rPr lang="en-US" sz="1529">
                <a:solidFill>
                  <a:srgbClr val="000000"/>
                </a:solidFill>
                <a:latin typeface="Inter"/>
                <a:ea typeface="Inter"/>
                <a:cs typeface="Inter"/>
                <a:sym typeface="Inter"/>
              </a:rPr>
              <a:t>Evaluer på </a:t>
            </a:r>
            <a:r>
              <a:rPr lang="en-US" sz="1529">
                <a:solidFill>
                  <a:srgbClr val="000000"/>
                </a:solidFill>
                <a:latin typeface="Inter"/>
                <a:ea typeface="Inter"/>
                <a:cs typeface="Inter"/>
                <a:sym typeface="Inter"/>
              </a:rPr>
              <a:t>sprogmodellens faglige korrekthed, på promptingen, på elevernes motivation, på læringen...</a:t>
            </a:r>
          </a:p>
          <a:p>
            <a:pPr algn="ctr">
              <a:lnSpc>
                <a:spcPts val="1835"/>
              </a:lnSpc>
            </a:pPr>
            <a:r>
              <a:rPr lang="en-US" sz="1529">
                <a:solidFill>
                  <a:srgbClr val="000000"/>
                </a:solidFill>
                <a:latin typeface="Inter"/>
                <a:ea typeface="Inter"/>
                <a:cs typeface="Inter"/>
                <a:sym typeface="Inter"/>
              </a:rPr>
              <a:t>Hvad fik I ud af eksperimentet, som I kan bruge i fremtidige eksperimenter med chatbots? </a:t>
            </a:r>
          </a:p>
        </p:txBody>
      </p:sp>
      <p:sp>
        <p:nvSpPr>
          <p:cNvPr name="TextBox 16" id="16"/>
          <p:cNvSpPr txBox="true"/>
          <p:nvPr/>
        </p:nvSpPr>
        <p:spPr>
          <a:xfrm rot="0">
            <a:off x="10361892" y="4168801"/>
            <a:ext cx="6076605" cy="513689"/>
          </a:xfrm>
          <a:prstGeom prst="rect">
            <a:avLst/>
          </a:prstGeom>
        </p:spPr>
        <p:txBody>
          <a:bodyPr anchor="t" rtlCol="false" tIns="0" lIns="0" bIns="0" rIns="0">
            <a:spAutoFit/>
          </a:bodyPr>
          <a:lstStyle/>
          <a:p>
            <a:pPr algn="ctr">
              <a:lnSpc>
                <a:spcPts val="4283"/>
              </a:lnSpc>
              <a:spcBef>
                <a:spcPct val="0"/>
              </a:spcBef>
            </a:pPr>
            <a:r>
              <a:rPr lang="en-US" sz="3059">
                <a:solidFill>
                  <a:srgbClr val="00FFFC"/>
                </a:solidFill>
                <a:latin typeface="Calistoga"/>
                <a:ea typeface="Calistoga"/>
                <a:cs typeface="Calistoga"/>
                <a:sym typeface="Calistoga"/>
              </a:rPr>
              <a:t>Fase 2: Aktivitetsloop med chatbot</a:t>
            </a:r>
          </a:p>
        </p:txBody>
      </p:sp>
      <p:sp>
        <p:nvSpPr>
          <p:cNvPr name="TextBox 17" id="17"/>
          <p:cNvSpPr txBox="true"/>
          <p:nvPr/>
        </p:nvSpPr>
        <p:spPr>
          <a:xfrm rot="0">
            <a:off x="9667790" y="3803441"/>
            <a:ext cx="1571298" cy="422510"/>
          </a:xfrm>
          <a:prstGeom prst="rect">
            <a:avLst/>
          </a:prstGeom>
        </p:spPr>
        <p:txBody>
          <a:bodyPr anchor="t" rtlCol="false" tIns="0" lIns="0" bIns="0" rIns="0">
            <a:spAutoFit/>
          </a:bodyPr>
          <a:lstStyle/>
          <a:p>
            <a:pPr algn="ctr">
              <a:lnSpc>
                <a:spcPts val="1142"/>
              </a:lnSpc>
              <a:spcBef>
                <a:spcPct val="0"/>
              </a:spcBef>
            </a:pPr>
            <a:r>
              <a:rPr lang="en-US" sz="815">
                <a:solidFill>
                  <a:srgbClr val="000000"/>
                </a:solidFill>
                <a:latin typeface="Inter"/>
                <a:ea typeface="Inter"/>
                <a:cs typeface="Inter"/>
                <a:sym typeface="Inter"/>
              </a:rPr>
              <a:t>Chatbots er en ny eksotisk ingrediens i undervisningsburgeren</a:t>
            </a: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bg>
      <p:bgPr>
        <a:solidFill>
          <a:srgbClr val="FFBFAA"/>
        </a:solidFill>
      </p:bgPr>
    </p:bg>
    <p:spTree>
      <p:nvGrpSpPr>
        <p:cNvPr id="1" name=""/>
        <p:cNvGrpSpPr/>
        <p:nvPr/>
      </p:nvGrpSpPr>
      <p:grpSpPr>
        <a:xfrm>
          <a:off x="0" y="0"/>
          <a:ext cx="0" cy="0"/>
          <a:chOff x="0" y="0"/>
          <a:chExt cx="0" cy="0"/>
        </a:xfrm>
      </p:grpSpPr>
      <p:grpSp>
        <p:nvGrpSpPr>
          <p:cNvPr name="Group 2" id="2"/>
          <p:cNvGrpSpPr/>
          <p:nvPr/>
        </p:nvGrpSpPr>
        <p:grpSpPr>
          <a:xfrm rot="0">
            <a:off x="10475640" y="1515292"/>
            <a:ext cx="7587191" cy="6388943"/>
            <a:chOff x="0" y="0"/>
            <a:chExt cx="1998272" cy="1682685"/>
          </a:xfrm>
        </p:grpSpPr>
        <p:sp>
          <p:nvSpPr>
            <p:cNvPr name="Freeform 3" id="3"/>
            <p:cNvSpPr/>
            <p:nvPr/>
          </p:nvSpPr>
          <p:spPr>
            <a:xfrm flipH="false" flipV="false" rot="0">
              <a:off x="0" y="0"/>
              <a:ext cx="1998272" cy="1682685"/>
            </a:xfrm>
            <a:custGeom>
              <a:avLst/>
              <a:gdLst/>
              <a:ahLst/>
              <a:cxnLst/>
              <a:rect r="r" b="b" t="t" l="l"/>
              <a:pathLst>
                <a:path h="1682685" w="1998272">
                  <a:moveTo>
                    <a:pt x="52040" y="0"/>
                  </a:moveTo>
                  <a:lnTo>
                    <a:pt x="1946232" y="0"/>
                  </a:lnTo>
                  <a:cubicBezTo>
                    <a:pt x="1960034" y="0"/>
                    <a:pt x="1973271" y="5483"/>
                    <a:pt x="1983030" y="15242"/>
                  </a:cubicBezTo>
                  <a:cubicBezTo>
                    <a:pt x="1992790" y="25002"/>
                    <a:pt x="1998272" y="38238"/>
                    <a:pt x="1998272" y="52040"/>
                  </a:cubicBezTo>
                  <a:lnTo>
                    <a:pt x="1998272" y="1630645"/>
                  </a:lnTo>
                  <a:cubicBezTo>
                    <a:pt x="1998272" y="1644447"/>
                    <a:pt x="1992790" y="1657683"/>
                    <a:pt x="1983030" y="1667443"/>
                  </a:cubicBezTo>
                  <a:cubicBezTo>
                    <a:pt x="1973271" y="1677202"/>
                    <a:pt x="1960034" y="1682685"/>
                    <a:pt x="1946232" y="1682685"/>
                  </a:cubicBezTo>
                  <a:lnTo>
                    <a:pt x="52040" y="1682685"/>
                  </a:lnTo>
                  <a:cubicBezTo>
                    <a:pt x="38238" y="1682685"/>
                    <a:pt x="25002" y="1677202"/>
                    <a:pt x="15242" y="1667443"/>
                  </a:cubicBezTo>
                  <a:cubicBezTo>
                    <a:pt x="5483" y="1657683"/>
                    <a:pt x="0" y="1644447"/>
                    <a:pt x="0" y="1630645"/>
                  </a:cubicBezTo>
                  <a:lnTo>
                    <a:pt x="0" y="52040"/>
                  </a:lnTo>
                  <a:cubicBezTo>
                    <a:pt x="0" y="38238"/>
                    <a:pt x="5483" y="25002"/>
                    <a:pt x="15242" y="15242"/>
                  </a:cubicBezTo>
                  <a:cubicBezTo>
                    <a:pt x="25002" y="5483"/>
                    <a:pt x="38238" y="0"/>
                    <a:pt x="52040" y="0"/>
                  </a:cubicBezTo>
                  <a:close/>
                </a:path>
              </a:pathLst>
            </a:custGeom>
            <a:solidFill>
              <a:srgbClr val="8ED3F2"/>
            </a:solidFill>
          </p:spPr>
        </p:sp>
        <p:sp>
          <p:nvSpPr>
            <p:cNvPr name="TextBox 4" id="4"/>
            <p:cNvSpPr txBox="true"/>
            <p:nvPr/>
          </p:nvSpPr>
          <p:spPr>
            <a:xfrm>
              <a:off x="0" y="-47625"/>
              <a:ext cx="1998272" cy="1730310"/>
            </a:xfrm>
            <a:prstGeom prst="rect">
              <a:avLst/>
            </a:prstGeom>
          </p:spPr>
          <p:txBody>
            <a:bodyPr anchor="ctr" rtlCol="false" tIns="50800" lIns="50800" bIns="50800" rIns="50800"/>
            <a:lstStyle/>
            <a:p>
              <a:pPr algn="ctr">
                <a:lnSpc>
                  <a:spcPts val="3140"/>
                </a:lnSpc>
              </a:pPr>
            </a:p>
          </p:txBody>
        </p:sp>
      </p:grpSp>
      <p:grpSp>
        <p:nvGrpSpPr>
          <p:cNvPr name="Group 5" id="5"/>
          <p:cNvGrpSpPr/>
          <p:nvPr/>
        </p:nvGrpSpPr>
        <p:grpSpPr>
          <a:xfrm rot="0">
            <a:off x="1346634" y="1515292"/>
            <a:ext cx="7608160" cy="5486102"/>
            <a:chOff x="0" y="0"/>
            <a:chExt cx="2003795" cy="1444899"/>
          </a:xfrm>
        </p:grpSpPr>
        <p:sp>
          <p:nvSpPr>
            <p:cNvPr name="Freeform 6" id="6"/>
            <p:cNvSpPr/>
            <p:nvPr/>
          </p:nvSpPr>
          <p:spPr>
            <a:xfrm flipH="false" flipV="false" rot="0">
              <a:off x="0" y="0"/>
              <a:ext cx="2003795" cy="1444899"/>
            </a:xfrm>
            <a:custGeom>
              <a:avLst/>
              <a:gdLst/>
              <a:ahLst/>
              <a:cxnLst/>
              <a:rect r="r" b="b" t="t" l="l"/>
              <a:pathLst>
                <a:path h="1444899" w="2003795">
                  <a:moveTo>
                    <a:pt x="51897" y="0"/>
                  </a:moveTo>
                  <a:lnTo>
                    <a:pt x="1951899" y="0"/>
                  </a:lnTo>
                  <a:cubicBezTo>
                    <a:pt x="1965663" y="0"/>
                    <a:pt x="1978863" y="5468"/>
                    <a:pt x="1988595" y="15200"/>
                  </a:cubicBezTo>
                  <a:cubicBezTo>
                    <a:pt x="1998328" y="24933"/>
                    <a:pt x="2003795" y="38133"/>
                    <a:pt x="2003795" y="51897"/>
                  </a:cubicBezTo>
                  <a:lnTo>
                    <a:pt x="2003795" y="1393003"/>
                  </a:lnTo>
                  <a:cubicBezTo>
                    <a:pt x="2003795" y="1421664"/>
                    <a:pt x="1980561" y="1444899"/>
                    <a:pt x="1951899" y="1444899"/>
                  </a:cubicBezTo>
                  <a:lnTo>
                    <a:pt x="51897" y="1444899"/>
                  </a:lnTo>
                  <a:cubicBezTo>
                    <a:pt x="23235" y="1444899"/>
                    <a:pt x="0" y="1421664"/>
                    <a:pt x="0" y="1393003"/>
                  </a:cubicBezTo>
                  <a:lnTo>
                    <a:pt x="0" y="51897"/>
                  </a:lnTo>
                  <a:cubicBezTo>
                    <a:pt x="0" y="23235"/>
                    <a:pt x="23235" y="0"/>
                    <a:pt x="51897" y="0"/>
                  </a:cubicBezTo>
                  <a:close/>
                </a:path>
              </a:pathLst>
            </a:custGeom>
            <a:solidFill>
              <a:srgbClr val="8ED3F2"/>
            </a:solidFill>
          </p:spPr>
        </p:sp>
        <p:sp>
          <p:nvSpPr>
            <p:cNvPr name="TextBox 7" id="7"/>
            <p:cNvSpPr txBox="true"/>
            <p:nvPr/>
          </p:nvSpPr>
          <p:spPr>
            <a:xfrm>
              <a:off x="0" y="-47625"/>
              <a:ext cx="2003795" cy="1492524"/>
            </a:xfrm>
            <a:prstGeom prst="rect">
              <a:avLst/>
            </a:prstGeom>
          </p:spPr>
          <p:txBody>
            <a:bodyPr anchor="ctr" rtlCol="false" tIns="50800" lIns="50800" bIns="50800" rIns="50800"/>
            <a:lstStyle/>
            <a:p>
              <a:pPr algn="ctr">
                <a:lnSpc>
                  <a:spcPts val="3140"/>
                </a:lnSpc>
              </a:pPr>
            </a:p>
          </p:txBody>
        </p:sp>
      </p:grpSp>
      <p:sp>
        <p:nvSpPr>
          <p:cNvPr name="TextBox 8" id="8"/>
          <p:cNvSpPr txBox="true"/>
          <p:nvPr/>
        </p:nvSpPr>
        <p:spPr>
          <a:xfrm rot="0">
            <a:off x="1729460" y="1808691"/>
            <a:ext cx="6842508" cy="4707255"/>
          </a:xfrm>
          <a:prstGeom prst="rect">
            <a:avLst/>
          </a:prstGeom>
        </p:spPr>
        <p:txBody>
          <a:bodyPr anchor="t" rtlCol="false" tIns="0" lIns="0" bIns="0" rIns="0">
            <a:spAutoFit/>
          </a:bodyPr>
          <a:lstStyle/>
          <a:p>
            <a:pPr algn="l">
              <a:lnSpc>
                <a:spcPts val="2519"/>
              </a:lnSpc>
              <a:spcBef>
                <a:spcPct val="0"/>
              </a:spcBef>
            </a:pPr>
            <a:r>
              <a:rPr lang="en-US" sz="1799">
                <a:solidFill>
                  <a:srgbClr val="000000"/>
                </a:solidFill>
                <a:latin typeface="Inter"/>
                <a:ea typeface="Inter"/>
                <a:cs typeface="Inter"/>
                <a:sym typeface="Inter"/>
              </a:rPr>
              <a:t>Du vil tage rollen som (</a:t>
            </a:r>
            <a:r>
              <a:rPr lang="en-US" sz="1799">
                <a:solidFill>
                  <a:srgbClr val="FF00AB"/>
                </a:solidFill>
                <a:latin typeface="Inter"/>
                <a:ea typeface="Inter"/>
                <a:cs typeface="Inter"/>
                <a:sym typeface="Inter"/>
              </a:rPr>
              <a:t>Lyrik</a:t>
            </a:r>
            <a:r>
              <a:rPr lang="en-US" sz="1799">
                <a:solidFill>
                  <a:srgbClr val="000000"/>
                </a:solidFill>
                <a:latin typeface="Inter"/>
                <a:ea typeface="Inter"/>
                <a:cs typeface="Inter"/>
                <a:sym typeface="Inter"/>
              </a:rPr>
              <a:t>). Du vil imitere (</a:t>
            </a:r>
            <a:r>
              <a:rPr lang="en-US" sz="1799">
                <a:solidFill>
                  <a:srgbClr val="FF00AB"/>
                </a:solidFill>
                <a:latin typeface="Inter"/>
                <a:ea typeface="Inter"/>
                <a:cs typeface="Inter"/>
                <a:sym typeface="Inter"/>
              </a:rPr>
              <a:t>lyrikkens</a:t>
            </a:r>
            <a:r>
              <a:rPr lang="en-US" sz="1799">
                <a:solidFill>
                  <a:srgbClr val="000000"/>
                </a:solidFill>
                <a:latin typeface="Inter"/>
                <a:ea typeface="Inter"/>
                <a:cs typeface="Inter"/>
                <a:sym typeface="Inter"/>
              </a:rPr>
              <a:t>) viden, faglighed og lade det fortælle i en uformel tone. Du vil altid svare på spørgsmål og instruktioner som karakteren (</a:t>
            </a:r>
            <a:r>
              <a:rPr lang="en-US" sz="1799">
                <a:solidFill>
                  <a:srgbClr val="FF00AB"/>
                </a:solidFill>
                <a:latin typeface="Inter"/>
                <a:ea typeface="Inter"/>
                <a:cs typeface="Inter"/>
                <a:sym typeface="Inter"/>
              </a:rPr>
              <a:t>Lyrikken, der udforsker sprogets udsigekraft, potentialer og fornyelser</a:t>
            </a:r>
            <a:r>
              <a:rPr lang="en-US" sz="1799">
                <a:solidFill>
                  <a:srgbClr val="000000"/>
                </a:solidFill>
                <a:latin typeface="Inter"/>
                <a:ea typeface="Inter"/>
                <a:cs typeface="Inter"/>
                <a:sym typeface="Inter"/>
              </a:rPr>
              <a:t>). Vær venlig aldrig at bryde karakteren af (</a:t>
            </a:r>
            <a:r>
              <a:rPr lang="en-US" sz="1799">
                <a:solidFill>
                  <a:srgbClr val="FF00AB"/>
                </a:solidFill>
                <a:latin typeface="Inter"/>
                <a:ea typeface="Inter"/>
                <a:cs typeface="Inter"/>
                <a:sym typeface="Inter"/>
              </a:rPr>
              <a:t>Lyrikken</a:t>
            </a:r>
            <a:r>
              <a:rPr lang="en-US" sz="1799">
                <a:solidFill>
                  <a:srgbClr val="000000"/>
                </a:solidFill>
                <a:latin typeface="Inter"/>
                <a:ea typeface="Inter"/>
                <a:cs typeface="Inter"/>
                <a:sym typeface="Inter"/>
              </a:rPr>
              <a:t>), da det vil ødelægge vores dag og gøre os kede af det. Indled nu vores dialog som (</a:t>
            </a:r>
            <a:r>
              <a:rPr lang="en-US" sz="1799">
                <a:solidFill>
                  <a:srgbClr val="FF00AB"/>
                </a:solidFill>
                <a:latin typeface="Inter"/>
                <a:ea typeface="Inter"/>
                <a:cs typeface="Inter"/>
                <a:sym typeface="Inter"/>
              </a:rPr>
              <a:t>lyrikken, der forstår sig på billedsprog, figurere, versefødder og rim</a:t>
            </a:r>
            <a:r>
              <a:rPr lang="en-US" sz="1799">
                <a:solidFill>
                  <a:srgbClr val="000000"/>
                </a:solidFill>
                <a:latin typeface="Inter"/>
                <a:ea typeface="Inter"/>
                <a:cs typeface="Inter"/>
                <a:sym typeface="Inter"/>
              </a:rPr>
              <a:t>). Du vil give en kort beskrivelse af meningen med at du findes som (</a:t>
            </a:r>
            <a:r>
              <a:rPr lang="en-US" sz="1799">
                <a:solidFill>
                  <a:srgbClr val="FF00AB"/>
                </a:solidFill>
                <a:latin typeface="Inter"/>
                <a:ea typeface="Inter"/>
                <a:cs typeface="Inter"/>
                <a:sym typeface="Inter"/>
              </a:rPr>
              <a:t>Lyrikken</a:t>
            </a:r>
            <a:r>
              <a:rPr lang="en-US" sz="1799">
                <a:solidFill>
                  <a:srgbClr val="000000"/>
                </a:solidFill>
                <a:latin typeface="Inter"/>
                <a:ea typeface="Inter"/>
                <a:cs typeface="Inter"/>
                <a:sym typeface="Inter"/>
              </a:rPr>
              <a:t>) og invitere mig til en dialog med (</a:t>
            </a:r>
            <a:r>
              <a:rPr lang="en-US" sz="1799">
                <a:solidFill>
                  <a:srgbClr val="FF00AB"/>
                </a:solidFill>
                <a:latin typeface="Inter"/>
                <a:ea typeface="Inter"/>
                <a:cs typeface="Inter"/>
                <a:sym typeface="Inter"/>
              </a:rPr>
              <a:t>lyrik</a:t>
            </a:r>
            <a:r>
              <a:rPr lang="en-US" sz="1799">
                <a:solidFill>
                  <a:srgbClr val="000000"/>
                </a:solidFill>
                <a:latin typeface="Inter"/>
                <a:ea typeface="Inter"/>
                <a:cs typeface="Inter"/>
                <a:sym typeface="Inter"/>
              </a:rPr>
              <a:t>). Du vil på bedste vis svare som (</a:t>
            </a:r>
            <a:r>
              <a:rPr lang="en-US" sz="1799">
                <a:solidFill>
                  <a:srgbClr val="FF00AB"/>
                </a:solidFill>
                <a:latin typeface="Inter"/>
                <a:ea typeface="Inter"/>
                <a:cs typeface="Inter"/>
                <a:sym typeface="Inter"/>
              </a:rPr>
              <a:t>lyrikken</a:t>
            </a:r>
            <a:r>
              <a:rPr lang="en-US" sz="1799">
                <a:solidFill>
                  <a:srgbClr val="000000"/>
                </a:solidFill>
                <a:latin typeface="Inter"/>
                <a:ea typeface="Inter"/>
                <a:cs typeface="Inter"/>
                <a:sym typeface="Inter"/>
              </a:rPr>
              <a:t>) på alle spørgsmål og instruktioner og du vil altid fastholde karakteren, som om du var i en vigtig og ærlig interviewsituation som (</a:t>
            </a:r>
            <a:r>
              <a:rPr lang="en-US" sz="1799">
                <a:solidFill>
                  <a:srgbClr val="FF00AB"/>
                </a:solidFill>
                <a:latin typeface="Inter"/>
                <a:ea typeface="Inter"/>
                <a:cs typeface="Inter"/>
                <a:sym typeface="Inter"/>
              </a:rPr>
              <a:t>lyrikken, der altid er i gang med et digt og en ny måde, at forstå erfaringer, følelser, stemninger og handlinger</a:t>
            </a:r>
            <a:r>
              <a:rPr lang="en-US" sz="1799">
                <a:solidFill>
                  <a:srgbClr val="000000"/>
                </a:solidFill>
                <a:latin typeface="Inter"/>
                <a:ea typeface="Inter"/>
                <a:cs typeface="Inter"/>
                <a:sym typeface="Inter"/>
              </a:rPr>
              <a:t>).</a:t>
            </a:r>
          </a:p>
        </p:txBody>
      </p:sp>
      <p:sp>
        <p:nvSpPr>
          <p:cNvPr name="TextBox 9" id="9"/>
          <p:cNvSpPr txBox="true"/>
          <p:nvPr/>
        </p:nvSpPr>
        <p:spPr>
          <a:xfrm rot="0">
            <a:off x="10856640" y="1808691"/>
            <a:ext cx="6870338" cy="5650230"/>
          </a:xfrm>
          <a:prstGeom prst="rect">
            <a:avLst/>
          </a:prstGeom>
        </p:spPr>
        <p:txBody>
          <a:bodyPr anchor="t" rtlCol="false" tIns="0" lIns="0" bIns="0" rIns="0">
            <a:spAutoFit/>
          </a:bodyPr>
          <a:lstStyle/>
          <a:p>
            <a:pPr algn="l">
              <a:lnSpc>
                <a:spcPts val="2519"/>
              </a:lnSpc>
              <a:spcBef>
                <a:spcPct val="0"/>
              </a:spcBef>
            </a:pPr>
            <a:r>
              <a:rPr lang="en-US" sz="1799">
                <a:solidFill>
                  <a:srgbClr val="000000"/>
                </a:solidFill>
                <a:latin typeface="Inter"/>
                <a:ea typeface="Inter"/>
                <a:cs typeface="Inter"/>
                <a:sym typeface="Inter"/>
              </a:rPr>
              <a:t>Du vil tage rollen som (</a:t>
            </a:r>
            <a:r>
              <a:rPr lang="en-US" sz="1799">
                <a:solidFill>
                  <a:srgbClr val="FF00AB"/>
                </a:solidFill>
                <a:latin typeface="Inter"/>
                <a:ea typeface="Inter"/>
                <a:cs typeface="Inter"/>
                <a:sym typeface="Inter"/>
              </a:rPr>
              <a:t>berettermodellen også kaldet Hollywoodmodellen</a:t>
            </a:r>
            <a:r>
              <a:rPr lang="en-US" sz="1799">
                <a:solidFill>
                  <a:srgbClr val="000000"/>
                </a:solidFill>
                <a:latin typeface="Inter"/>
                <a:ea typeface="Inter"/>
                <a:cs typeface="Inter"/>
                <a:sym typeface="Inter"/>
              </a:rPr>
              <a:t>). Du vil imitere (</a:t>
            </a:r>
            <a:r>
              <a:rPr lang="en-US" sz="1799">
                <a:solidFill>
                  <a:srgbClr val="FF00AB"/>
                </a:solidFill>
                <a:latin typeface="Inter"/>
                <a:ea typeface="Inter"/>
                <a:cs typeface="Inter"/>
                <a:sym typeface="Inter"/>
              </a:rPr>
              <a:t>berettermodellens</a:t>
            </a:r>
            <a:r>
              <a:rPr lang="en-US" sz="1799">
                <a:solidFill>
                  <a:srgbClr val="000000"/>
                </a:solidFill>
                <a:latin typeface="Inter"/>
                <a:ea typeface="Inter"/>
                <a:cs typeface="Inter"/>
                <a:sym typeface="Inter"/>
              </a:rPr>
              <a:t>) viden, faglighed og lade det fortælle i en uformel tone. Du vil altid svare på spørgsmål og instruktioner som karakteren (</a:t>
            </a:r>
            <a:r>
              <a:rPr lang="en-US" sz="1799">
                <a:solidFill>
                  <a:srgbClr val="FF00AB"/>
                </a:solidFill>
                <a:latin typeface="Inter"/>
                <a:ea typeface="Inter"/>
                <a:cs typeface="Inter"/>
                <a:sym typeface="Inter"/>
              </a:rPr>
              <a:t>berettermodellen</a:t>
            </a:r>
            <a:r>
              <a:rPr lang="en-US" sz="1799">
                <a:solidFill>
                  <a:srgbClr val="000000"/>
                </a:solidFill>
                <a:latin typeface="Inter"/>
                <a:ea typeface="Inter"/>
                <a:cs typeface="Inter"/>
                <a:sym typeface="Inter"/>
              </a:rPr>
              <a:t>). Vær venlig aldrig at bryde karakteren af (</a:t>
            </a:r>
            <a:r>
              <a:rPr lang="en-US" sz="1799">
                <a:solidFill>
                  <a:srgbClr val="FF00AB"/>
                </a:solidFill>
                <a:latin typeface="Inter"/>
                <a:ea typeface="Inter"/>
                <a:cs typeface="Inter"/>
                <a:sym typeface="Inter"/>
              </a:rPr>
              <a:t>berettermodellen,</a:t>
            </a:r>
            <a:r>
              <a:rPr lang="en-US" sz="1799">
                <a:solidFill>
                  <a:srgbClr val="000000"/>
                </a:solidFill>
                <a:latin typeface="Inter"/>
                <a:ea typeface="Inter"/>
                <a:cs typeface="Inter"/>
                <a:sym typeface="Inter"/>
              </a:rPr>
              <a:t> </a:t>
            </a:r>
            <a:r>
              <a:rPr lang="en-US" sz="1799">
                <a:solidFill>
                  <a:srgbClr val="FF00AB"/>
                </a:solidFill>
                <a:latin typeface="Inter"/>
                <a:ea typeface="Inter"/>
                <a:cs typeface="Inter"/>
                <a:sym typeface="Inter"/>
              </a:rPr>
              <a:t>der altid ser verden gennem anslag, præsentation, uddybning, point of no return, konfliktoptrapning, klimaks og konfliktopløsning samt udtoning</a:t>
            </a:r>
            <a:r>
              <a:rPr lang="en-US" sz="1799">
                <a:solidFill>
                  <a:srgbClr val="000000"/>
                </a:solidFill>
                <a:latin typeface="Inter"/>
                <a:ea typeface="Inter"/>
                <a:cs typeface="Inter"/>
                <a:sym typeface="Inter"/>
              </a:rPr>
              <a:t>), da det vil ødelægge vores dag og gøre os kede af det. Indled nu vores dialog som (</a:t>
            </a:r>
            <a:r>
              <a:rPr lang="en-US" sz="1799">
                <a:solidFill>
                  <a:srgbClr val="FF00AB"/>
                </a:solidFill>
                <a:latin typeface="Inter"/>
                <a:ea typeface="Inter"/>
                <a:cs typeface="Inter"/>
                <a:sym typeface="Inter"/>
              </a:rPr>
              <a:t>berettermodellen</a:t>
            </a:r>
            <a:r>
              <a:rPr lang="en-US" sz="1799">
                <a:solidFill>
                  <a:srgbClr val="000000"/>
                </a:solidFill>
                <a:latin typeface="Inter"/>
                <a:ea typeface="Inter"/>
                <a:cs typeface="Inter"/>
                <a:sym typeface="Inter"/>
              </a:rPr>
              <a:t>). Du vil give en kort beskrivelse af meningen med at du findes som (</a:t>
            </a:r>
            <a:r>
              <a:rPr lang="en-US" sz="1799">
                <a:solidFill>
                  <a:srgbClr val="FF00AB"/>
                </a:solidFill>
                <a:latin typeface="Inter"/>
                <a:ea typeface="Inter"/>
                <a:cs typeface="Inter"/>
                <a:sym typeface="Inter"/>
              </a:rPr>
              <a:t>berettermodellen</a:t>
            </a:r>
            <a:r>
              <a:rPr lang="en-US" sz="1799">
                <a:solidFill>
                  <a:srgbClr val="000000"/>
                </a:solidFill>
                <a:latin typeface="Inter"/>
                <a:ea typeface="Inter"/>
                <a:cs typeface="Inter"/>
                <a:sym typeface="Inter"/>
              </a:rPr>
              <a:t>) og invitere mig til en dialog med (</a:t>
            </a:r>
            <a:r>
              <a:rPr lang="en-US" sz="1799">
                <a:solidFill>
                  <a:srgbClr val="FF00AB"/>
                </a:solidFill>
                <a:latin typeface="Inter"/>
                <a:ea typeface="Inter"/>
                <a:cs typeface="Inter"/>
                <a:sym typeface="Inter"/>
              </a:rPr>
              <a:t>berettermodellen</a:t>
            </a:r>
            <a:r>
              <a:rPr lang="en-US" sz="1799">
                <a:solidFill>
                  <a:srgbClr val="000000"/>
                </a:solidFill>
                <a:latin typeface="Inter"/>
                <a:ea typeface="Inter"/>
                <a:cs typeface="Inter"/>
                <a:sym typeface="Inter"/>
              </a:rPr>
              <a:t>). Du vil på bedste vis svare som (</a:t>
            </a:r>
            <a:r>
              <a:rPr lang="en-US" sz="1799">
                <a:solidFill>
                  <a:srgbClr val="FF00AB"/>
                </a:solidFill>
                <a:latin typeface="Inter"/>
                <a:ea typeface="Inter"/>
                <a:cs typeface="Inter"/>
                <a:sym typeface="Inter"/>
              </a:rPr>
              <a:t>berettermodellen</a:t>
            </a:r>
            <a:r>
              <a:rPr lang="en-US" sz="1799">
                <a:solidFill>
                  <a:srgbClr val="000000"/>
                </a:solidFill>
                <a:latin typeface="Inter"/>
                <a:ea typeface="Inter"/>
                <a:cs typeface="Inter"/>
                <a:sym typeface="Inter"/>
              </a:rPr>
              <a:t>) på alle spørgsmål og instruktioner og du vil altid fastholde karakteren, som om du var i en vigtig og ærlig interviewsituation som (</a:t>
            </a:r>
            <a:r>
              <a:rPr lang="en-US" sz="1799">
                <a:solidFill>
                  <a:srgbClr val="FF00AB"/>
                </a:solidFill>
                <a:latin typeface="Inter"/>
                <a:ea typeface="Inter"/>
                <a:cs typeface="Inter"/>
                <a:sym typeface="Inter"/>
              </a:rPr>
              <a:t>berettermodellen, der ser alle spørgsmål, uanset om det er om film eller livet, som noget der kan beskrives som en del af en beretning</a:t>
            </a:r>
            <a:r>
              <a:rPr lang="en-US" sz="1799">
                <a:solidFill>
                  <a:srgbClr val="000000"/>
                </a:solidFill>
                <a:latin typeface="Inter"/>
                <a:ea typeface="Inter"/>
                <a:cs typeface="Inter"/>
                <a:sym typeface="Inter"/>
              </a:rPr>
              <a:t>).</a:t>
            </a:r>
            <a:r>
              <a:rPr lang="en-US" sz="1799">
                <a:solidFill>
                  <a:srgbClr val="000000"/>
                </a:solidFill>
                <a:latin typeface="Inter"/>
                <a:ea typeface="Inter"/>
                <a:cs typeface="Inter"/>
                <a:sym typeface="Inter"/>
              </a:rPr>
              <a:t> </a:t>
            </a:r>
          </a:p>
        </p:txBody>
      </p:sp>
      <p:sp>
        <p:nvSpPr>
          <p:cNvPr name="TextBox 10" id="10"/>
          <p:cNvSpPr txBox="true"/>
          <p:nvPr/>
        </p:nvSpPr>
        <p:spPr>
          <a:xfrm rot="0">
            <a:off x="1513525" y="284631"/>
            <a:ext cx="7274379" cy="1003936"/>
          </a:xfrm>
          <a:prstGeom prst="rect">
            <a:avLst/>
          </a:prstGeom>
        </p:spPr>
        <p:txBody>
          <a:bodyPr anchor="t" rtlCol="false" tIns="0" lIns="0" bIns="0" rIns="0">
            <a:spAutoFit/>
          </a:bodyPr>
          <a:lstStyle/>
          <a:p>
            <a:pPr algn="ctr">
              <a:lnSpc>
                <a:spcPts val="4899"/>
              </a:lnSpc>
            </a:pPr>
            <a:r>
              <a:rPr lang="en-US" sz="3499">
                <a:solidFill>
                  <a:srgbClr val="FEFEFE"/>
                </a:solidFill>
                <a:latin typeface="Calistoga"/>
                <a:ea typeface="Calistoga"/>
                <a:cs typeface="Calistoga"/>
                <a:sym typeface="Calistoga"/>
              </a:rPr>
              <a:t>Lyrikken</a:t>
            </a:r>
          </a:p>
          <a:p>
            <a:pPr algn="ctr">
              <a:lnSpc>
                <a:spcPts val="3079"/>
              </a:lnSpc>
              <a:spcBef>
                <a:spcPct val="0"/>
              </a:spcBef>
            </a:pPr>
            <a:r>
              <a:rPr lang="en-US" sz="2199">
                <a:solidFill>
                  <a:srgbClr val="FEFEFE"/>
                </a:solidFill>
                <a:latin typeface="Calistoga"/>
                <a:ea typeface="Calistoga"/>
                <a:cs typeface="Calistoga"/>
                <a:sym typeface="Calistoga"/>
              </a:rPr>
              <a:t>Dansk</a:t>
            </a:r>
          </a:p>
        </p:txBody>
      </p:sp>
      <p:sp>
        <p:nvSpPr>
          <p:cNvPr name="TextBox 11" id="11"/>
          <p:cNvSpPr txBox="true"/>
          <p:nvPr/>
        </p:nvSpPr>
        <p:spPr>
          <a:xfrm rot="0">
            <a:off x="1513525" y="7172845"/>
            <a:ext cx="4906417" cy="464821"/>
          </a:xfrm>
          <a:prstGeom prst="rect">
            <a:avLst/>
          </a:prstGeom>
        </p:spPr>
        <p:txBody>
          <a:bodyPr anchor="t" rtlCol="false" tIns="0" lIns="0" bIns="0" rIns="0">
            <a:spAutoFit/>
          </a:bodyPr>
          <a:lstStyle/>
          <a:p>
            <a:pPr algn="ctr">
              <a:lnSpc>
                <a:spcPts val="3779"/>
              </a:lnSpc>
              <a:spcBef>
                <a:spcPct val="0"/>
              </a:spcBef>
            </a:pPr>
            <a:r>
              <a:rPr lang="en-US" sz="2699" i="true">
                <a:solidFill>
                  <a:srgbClr val="FEFEFE"/>
                </a:solidFill>
                <a:latin typeface="Inter Italics"/>
                <a:ea typeface="Inter Italics"/>
                <a:cs typeface="Inter Italics"/>
                <a:sym typeface="Inter Italics"/>
              </a:rPr>
              <a:t>Overvej: publikum og kontekst</a:t>
            </a:r>
          </a:p>
        </p:txBody>
      </p:sp>
      <p:sp>
        <p:nvSpPr>
          <p:cNvPr name="TextBox 12" id="12"/>
          <p:cNvSpPr txBox="true"/>
          <p:nvPr/>
        </p:nvSpPr>
        <p:spPr>
          <a:xfrm rot="0">
            <a:off x="10654619" y="284631"/>
            <a:ext cx="7274379" cy="1003936"/>
          </a:xfrm>
          <a:prstGeom prst="rect">
            <a:avLst/>
          </a:prstGeom>
        </p:spPr>
        <p:txBody>
          <a:bodyPr anchor="t" rtlCol="false" tIns="0" lIns="0" bIns="0" rIns="0">
            <a:spAutoFit/>
          </a:bodyPr>
          <a:lstStyle/>
          <a:p>
            <a:pPr algn="ctr">
              <a:lnSpc>
                <a:spcPts val="4899"/>
              </a:lnSpc>
            </a:pPr>
            <a:r>
              <a:rPr lang="en-US" sz="3499">
                <a:solidFill>
                  <a:srgbClr val="FEFEFE"/>
                </a:solidFill>
                <a:latin typeface="Calistoga"/>
                <a:ea typeface="Calistoga"/>
                <a:cs typeface="Calistoga"/>
                <a:sym typeface="Calistoga"/>
              </a:rPr>
              <a:t>Berettermodellen</a:t>
            </a:r>
          </a:p>
          <a:p>
            <a:pPr algn="ctr">
              <a:lnSpc>
                <a:spcPts val="3079"/>
              </a:lnSpc>
              <a:spcBef>
                <a:spcPct val="0"/>
              </a:spcBef>
            </a:pPr>
            <a:r>
              <a:rPr lang="en-US" sz="2199">
                <a:solidFill>
                  <a:srgbClr val="FEFEFE"/>
                </a:solidFill>
                <a:latin typeface="Calistoga"/>
                <a:ea typeface="Calistoga"/>
                <a:cs typeface="Calistoga"/>
                <a:sym typeface="Calistoga"/>
              </a:rPr>
              <a:t>Dansk</a:t>
            </a:r>
          </a:p>
        </p:txBody>
      </p:sp>
      <p:sp>
        <p:nvSpPr>
          <p:cNvPr name="Freeform 13" id="13"/>
          <p:cNvSpPr/>
          <p:nvPr/>
        </p:nvSpPr>
        <p:spPr>
          <a:xfrm flipH="false" flipV="false" rot="0">
            <a:off x="381855" y="1659666"/>
            <a:ext cx="757809" cy="839678"/>
          </a:xfrm>
          <a:custGeom>
            <a:avLst/>
            <a:gdLst/>
            <a:ahLst/>
            <a:cxnLst/>
            <a:rect r="r" b="b" t="t" l="l"/>
            <a:pathLst>
              <a:path h="839678" w="757809">
                <a:moveTo>
                  <a:pt x="0" y="0"/>
                </a:moveTo>
                <a:lnTo>
                  <a:pt x="757809" y="0"/>
                </a:lnTo>
                <a:lnTo>
                  <a:pt x="757809" y="839677"/>
                </a:lnTo>
                <a:lnTo>
                  <a:pt x="0" y="83967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false" rot="0">
            <a:off x="9582295" y="1659666"/>
            <a:ext cx="757809" cy="839678"/>
          </a:xfrm>
          <a:custGeom>
            <a:avLst/>
            <a:gdLst/>
            <a:ahLst/>
            <a:cxnLst/>
            <a:rect r="r" b="b" t="t" l="l"/>
            <a:pathLst>
              <a:path h="839678" w="757809">
                <a:moveTo>
                  <a:pt x="0" y="0"/>
                </a:moveTo>
                <a:lnTo>
                  <a:pt x="757808" y="0"/>
                </a:lnTo>
                <a:lnTo>
                  <a:pt x="757808" y="839677"/>
                </a:lnTo>
                <a:lnTo>
                  <a:pt x="0" y="83967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bg>
      <p:bgPr>
        <a:solidFill>
          <a:srgbClr val="FFBFAA"/>
        </a:solidFill>
      </p:bgPr>
    </p:bg>
    <p:spTree>
      <p:nvGrpSpPr>
        <p:cNvPr id="1" name=""/>
        <p:cNvGrpSpPr/>
        <p:nvPr/>
      </p:nvGrpSpPr>
      <p:grpSpPr>
        <a:xfrm>
          <a:off x="0" y="0"/>
          <a:ext cx="0" cy="0"/>
          <a:chOff x="0" y="0"/>
          <a:chExt cx="0" cy="0"/>
        </a:xfrm>
      </p:grpSpPr>
      <p:sp>
        <p:nvSpPr>
          <p:cNvPr name="Freeform 2" id="2"/>
          <p:cNvSpPr/>
          <p:nvPr/>
        </p:nvSpPr>
        <p:spPr>
          <a:xfrm flipH="false" flipV="false" rot="0">
            <a:off x="3225557" y="751225"/>
            <a:ext cx="4295336" cy="4805970"/>
          </a:xfrm>
          <a:custGeom>
            <a:avLst/>
            <a:gdLst/>
            <a:ahLst/>
            <a:cxnLst/>
            <a:rect r="r" b="b" t="t" l="l"/>
            <a:pathLst>
              <a:path h="4805970" w="4295336">
                <a:moveTo>
                  <a:pt x="0" y="0"/>
                </a:moveTo>
                <a:lnTo>
                  <a:pt x="4295336" y="0"/>
                </a:lnTo>
                <a:lnTo>
                  <a:pt x="4295336" y="4805970"/>
                </a:lnTo>
                <a:lnTo>
                  <a:pt x="0" y="480597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61864">
            <a:off x="843571" y="298738"/>
            <a:ext cx="1849320" cy="2625259"/>
          </a:xfrm>
          <a:custGeom>
            <a:avLst/>
            <a:gdLst/>
            <a:ahLst/>
            <a:cxnLst/>
            <a:rect r="r" b="b" t="t" l="l"/>
            <a:pathLst>
              <a:path h="2625259" w="1849320">
                <a:moveTo>
                  <a:pt x="0" y="0"/>
                </a:moveTo>
                <a:lnTo>
                  <a:pt x="1849321" y="0"/>
                </a:lnTo>
                <a:lnTo>
                  <a:pt x="1849321" y="2625259"/>
                </a:lnTo>
                <a:lnTo>
                  <a:pt x="0" y="2625259"/>
                </a:lnTo>
                <a:lnTo>
                  <a:pt x="0" y="0"/>
                </a:lnTo>
                <a:close/>
              </a:path>
            </a:pathLst>
          </a:custGeom>
          <a:blipFill>
            <a:blip r:embed="rId4"/>
            <a:stretch>
              <a:fillRect l="0" t="0" r="0" b="0"/>
            </a:stretch>
          </a:blipFill>
        </p:spPr>
      </p:sp>
      <p:sp>
        <p:nvSpPr>
          <p:cNvPr name="Freeform 4" id="4"/>
          <p:cNvSpPr/>
          <p:nvPr/>
        </p:nvSpPr>
        <p:spPr>
          <a:xfrm flipH="false" flipV="false" rot="0">
            <a:off x="-1069050" y="-163210"/>
            <a:ext cx="4292637" cy="4292637"/>
          </a:xfrm>
          <a:custGeom>
            <a:avLst/>
            <a:gdLst/>
            <a:ahLst/>
            <a:cxnLst/>
            <a:rect r="r" b="b" t="t" l="l"/>
            <a:pathLst>
              <a:path h="4292637" w="4292637">
                <a:moveTo>
                  <a:pt x="0" y="0"/>
                </a:moveTo>
                <a:lnTo>
                  <a:pt x="4292637" y="0"/>
                </a:lnTo>
                <a:lnTo>
                  <a:pt x="4292637" y="4292636"/>
                </a:lnTo>
                <a:lnTo>
                  <a:pt x="0" y="4292636"/>
                </a:lnTo>
                <a:lnTo>
                  <a:pt x="0" y="0"/>
                </a:lnTo>
                <a:close/>
              </a:path>
            </a:pathLst>
          </a:custGeom>
          <a:blipFill>
            <a:blip r:embed="rId5"/>
            <a:stretch>
              <a:fillRect l="0" t="0" r="0" b="0"/>
            </a:stretch>
          </a:blipFill>
        </p:spPr>
      </p:sp>
      <p:sp>
        <p:nvSpPr>
          <p:cNvPr name="TextBox 5" id="5"/>
          <p:cNvSpPr txBox="true"/>
          <p:nvPr/>
        </p:nvSpPr>
        <p:spPr>
          <a:xfrm rot="0">
            <a:off x="7785734" y="617875"/>
            <a:ext cx="8317977" cy="1087758"/>
          </a:xfrm>
          <a:prstGeom prst="rect">
            <a:avLst/>
          </a:prstGeom>
        </p:spPr>
        <p:txBody>
          <a:bodyPr anchor="t" rtlCol="false" tIns="0" lIns="0" bIns="0" rIns="0">
            <a:spAutoFit/>
          </a:bodyPr>
          <a:lstStyle/>
          <a:p>
            <a:pPr algn="l">
              <a:lnSpc>
                <a:spcPts val="8819"/>
              </a:lnSpc>
              <a:spcBef>
                <a:spcPct val="0"/>
              </a:spcBef>
            </a:pPr>
            <a:r>
              <a:rPr lang="en-US" sz="6299">
                <a:solidFill>
                  <a:srgbClr val="FEFEFE"/>
                </a:solidFill>
                <a:latin typeface="Calistoga"/>
                <a:ea typeface="Calistoga"/>
                <a:cs typeface="Calistoga"/>
                <a:sym typeface="Calistoga"/>
              </a:rPr>
              <a:t>3. Målgruppetest</a:t>
            </a:r>
          </a:p>
        </p:txBody>
      </p:sp>
      <p:sp>
        <p:nvSpPr>
          <p:cNvPr name="TextBox 6" id="6"/>
          <p:cNvSpPr txBox="true"/>
          <p:nvPr/>
        </p:nvSpPr>
        <p:spPr>
          <a:xfrm rot="0">
            <a:off x="7785734" y="1837040"/>
            <a:ext cx="8251412" cy="5840095"/>
          </a:xfrm>
          <a:prstGeom prst="rect">
            <a:avLst/>
          </a:prstGeom>
        </p:spPr>
        <p:txBody>
          <a:bodyPr anchor="t" rtlCol="false" tIns="0" lIns="0" bIns="0" rIns="0">
            <a:spAutoFit/>
          </a:bodyPr>
          <a:lstStyle/>
          <a:p>
            <a:pPr algn="l">
              <a:lnSpc>
                <a:spcPts val="3079"/>
              </a:lnSpc>
              <a:spcBef>
                <a:spcPct val="0"/>
              </a:spcBef>
            </a:pPr>
            <a:r>
              <a:rPr lang="en-US" b="true" sz="2199">
                <a:solidFill>
                  <a:srgbClr val="000000"/>
                </a:solidFill>
                <a:latin typeface="Inter Bold"/>
                <a:ea typeface="Inter Bold"/>
                <a:cs typeface="Inter Bold"/>
                <a:sym typeface="Inter Bold"/>
              </a:rPr>
              <a:t>Metoder til at justere systemprompten</a:t>
            </a:r>
            <a:r>
              <a:rPr lang="en-US" sz="2199">
                <a:solidFill>
                  <a:srgbClr val="000000"/>
                </a:solidFill>
                <a:latin typeface="Inter"/>
                <a:ea typeface="Inter"/>
                <a:cs typeface="Inter"/>
                <a:sym typeface="Inter"/>
              </a:rPr>
              <a:t>:</a:t>
            </a:r>
          </a:p>
          <a:p>
            <a:pPr algn="l">
              <a:lnSpc>
                <a:spcPts val="3079"/>
              </a:lnSpc>
              <a:spcBef>
                <a:spcPct val="0"/>
              </a:spcBef>
            </a:pPr>
            <a:r>
              <a:rPr lang="en-US" sz="2199">
                <a:solidFill>
                  <a:srgbClr val="000000"/>
                </a:solidFill>
                <a:latin typeface="Inter"/>
                <a:ea typeface="Inter"/>
                <a:cs typeface="Inter"/>
                <a:sym typeface="Inter"/>
              </a:rPr>
              <a:t>(</a:t>
            </a:r>
            <a:r>
              <a:rPr lang="en-US" b="true" sz="2199">
                <a:solidFill>
                  <a:srgbClr val="000000"/>
                </a:solidFill>
                <a:latin typeface="Inter Bold"/>
                <a:ea typeface="Inter Bold"/>
                <a:cs typeface="Inter Bold"/>
                <a:sym typeface="Inter Bold"/>
              </a:rPr>
              <a:t>1) Revurder systempromptet</a:t>
            </a:r>
            <a:r>
              <a:rPr lang="en-US" sz="2199">
                <a:solidFill>
                  <a:srgbClr val="000000"/>
                </a:solidFill>
                <a:latin typeface="Inter"/>
                <a:ea typeface="Inter"/>
                <a:cs typeface="Inter"/>
                <a:sym typeface="Inter"/>
              </a:rPr>
              <a:t>. Du kan fx holde dit eget sprog mere enkelt, hverdagsligt og talesprogsagtigt. Chatbotten vil nemlig afspejle din sprogbrug. Du kan også beskrive afsender-modtagerforholdet i flere detaljer. </a:t>
            </a:r>
          </a:p>
          <a:p>
            <a:pPr algn="l">
              <a:lnSpc>
                <a:spcPts val="3079"/>
              </a:lnSpc>
              <a:spcBef>
                <a:spcPct val="0"/>
              </a:spcBef>
            </a:pPr>
            <a:r>
              <a:rPr lang="en-US" b="true" sz="2199">
                <a:solidFill>
                  <a:srgbClr val="000000"/>
                </a:solidFill>
                <a:latin typeface="Inter Bold"/>
                <a:ea typeface="Inter Bold"/>
                <a:cs typeface="Inter Bold"/>
                <a:sym typeface="Inter Bold"/>
              </a:rPr>
              <a:t>(2) Specificer hvordan den må svare med formelle eller stilistiske instruktioner til selve skrivemåden</a:t>
            </a:r>
            <a:r>
              <a:rPr lang="en-US" sz="2199">
                <a:solidFill>
                  <a:srgbClr val="000000"/>
                </a:solidFill>
                <a:latin typeface="Inter"/>
                <a:ea typeface="Inter"/>
                <a:cs typeface="Inter"/>
                <a:sym typeface="Inter"/>
              </a:rPr>
              <a:t>.</a:t>
            </a:r>
          </a:p>
          <a:p>
            <a:pPr algn="l" marL="474976" indent="-237488" lvl="1">
              <a:lnSpc>
                <a:spcPts val="3079"/>
              </a:lnSpc>
              <a:spcBef>
                <a:spcPct val="0"/>
              </a:spcBef>
              <a:buFont typeface="Arial"/>
              <a:buChar char="•"/>
            </a:pPr>
            <a:r>
              <a:rPr lang="en-US" sz="2199">
                <a:solidFill>
                  <a:srgbClr val="000000"/>
                </a:solidFill>
                <a:latin typeface="Inter"/>
                <a:ea typeface="Inter"/>
                <a:cs typeface="Inter"/>
                <a:sym typeface="Inter"/>
              </a:rPr>
              <a:t>Beskriv modtageren</a:t>
            </a:r>
          </a:p>
          <a:p>
            <a:pPr algn="l" marL="474976" indent="-237488" lvl="1">
              <a:lnSpc>
                <a:spcPts val="3079"/>
              </a:lnSpc>
              <a:spcBef>
                <a:spcPct val="0"/>
              </a:spcBef>
              <a:buFont typeface="Arial"/>
              <a:buChar char="•"/>
            </a:pPr>
            <a:r>
              <a:rPr lang="en-US" sz="2199">
                <a:solidFill>
                  <a:srgbClr val="000000"/>
                </a:solidFill>
                <a:latin typeface="Inter"/>
                <a:ea typeface="Inter"/>
                <a:cs typeface="Inter"/>
                <a:sym typeface="Inter"/>
              </a:rPr>
              <a:t>Beskriv konteksten for dialogen</a:t>
            </a:r>
          </a:p>
          <a:p>
            <a:pPr algn="l" marL="474976" indent="-237488" lvl="1">
              <a:lnSpc>
                <a:spcPts val="3079"/>
              </a:lnSpc>
              <a:buFont typeface="Arial"/>
              <a:buChar char="•"/>
            </a:pPr>
            <a:r>
              <a:rPr lang="en-US" sz="2199">
                <a:solidFill>
                  <a:srgbClr val="000000"/>
                </a:solidFill>
                <a:latin typeface="Inter"/>
                <a:ea typeface="Inter"/>
                <a:cs typeface="Inter"/>
                <a:sym typeface="Inter"/>
              </a:rPr>
              <a:t>Formalitetsniveau (meget formel </a:t>
            </a:r>
            <a:r>
              <a:rPr lang="en-US" b="true" sz="2199">
                <a:solidFill>
                  <a:srgbClr val="000000"/>
                </a:solidFill>
                <a:latin typeface="Inter Bold"/>
                <a:ea typeface="Inter Bold"/>
                <a:cs typeface="Inter Bold"/>
                <a:sym typeface="Inter Bold"/>
              </a:rPr>
              <a:t>↔</a:t>
            </a:r>
            <a:r>
              <a:rPr lang="en-US" sz="2199">
                <a:solidFill>
                  <a:srgbClr val="000000"/>
                </a:solidFill>
                <a:latin typeface="Inter"/>
                <a:ea typeface="Inter"/>
                <a:cs typeface="Inter"/>
                <a:sym typeface="Inter"/>
              </a:rPr>
              <a:t> afslappet tone)</a:t>
            </a:r>
          </a:p>
          <a:p>
            <a:pPr algn="l" marL="474976" indent="-237488" lvl="1">
              <a:lnSpc>
                <a:spcPts val="3079"/>
              </a:lnSpc>
              <a:buFont typeface="Arial"/>
              <a:buChar char="•"/>
            </a:pPr>
            <a:r>
              <a:rPr lang="en-US" sz="2199">
                <a:solidFill>
                  <a:srgbClr val="000000"/>
                </a:solidFill>
                <a:latin typeface="Inter"/>
                <a:ea typeface="Inter"/>
                <a:cs typeface="Inter"/>
                <a:sym typeface="Inter"/>
              </a:rPr>
              <a:t>Sætningslængde (korte, præcise sætninger </a:t>
            </a:r>
            <a:r>
              <a:rPr lang="en-US" b="true" sz="2199">
                <a:solidFill>
                  <a:srgbClr val="000000"/>
                </a:solidFill>
                <a:latin typeface="Inter Bold"/>
                <a:ea typeface="Inter Bold"/>
                <a:cs typeface="Inter Bold"/>
                <a:sym typeface="Inter Bold"/>
              </a:rPr>
              <a:t>↔</a:t>
            </a:r>
            <a:r>
              <a:rPr lang="en-US" sz="2199">
                <a:solidFill>
                  <a:srgbClr val="000000"/>
                </a:solidFill>
                <a:latin typeface="Inter"/>
                <a:ea typeface="Inter"/>
                <a:cs typeface="Inter"/>
                <a:sym typeface="Inter"/>
              </a:rPr>
              <a:t> længere, mere uddybende)</a:t>
            </a:r>
          </a:p>
          <a:p>
            <a:pPr algn="l" marL="474976" indent="-237488" lvl="1">
              <a:lnSpc>
                <a:spcPts val="3079"/>
              </a:lnSpc>
              <a:buFont typeface="Arial"/>
              <a:buChar char="•"/>
            </a:pPr>
            <a:r>
              <a:rPr lang="en-US" sz="2199">
                <a:solidFill>
                  <a:srgbClr val="000000"/>
                </a:solidFill>
                <a:latin typeface="Inter"/>
                <a:ea typeface="Inter"/>
                <a:cs typeface="Inter"/>
                <a:sym typeface="Inter"/>
              </a:rPr>
              <a:t>Sproglig stil (akademisk </a:t>
            </a:r>
            <a:r>
              <a:rPr lang="en-US" b="true" sz="2199">
                <a:solidFill>
                  <a:srgbClr val="000000"/>
                </a:solidFill>
                <a:latin typeface="Inter Bold"/>
                <a:ea typeface="Inter Bold"/>
                <a:cs typeface="Inter Bold"/>
                <a:sym typeface="Inter Bold"/>
              </a:rPr>
              <a:t>↔</a:t>
            </a:r>
            <a:r>
              <a:rPr lang="en-US" sz="2199">
                <a:solidFill>
                  <a:srgbClr val="000000"/>
                </a:solidFill>
                <a:latin typeface="Inter"/>
                <a:ea typeface="Inter"/>
                <a:cs typeface="Inter"/>
                <a:sym typeface="Inter"/>
              </a:rPr>
              <a:t> hverdagssprog)</a:t>
            </a:r>
          </a:p>
          <a:p>
            <a:pPr algn="l" marL="474976" indent="-237488" lvl="1">
              <a:lnSpc>
                <a:spcPts val="3079"/>
              </a:lnSpc>
              <a:buFont typeface="Arial"/>
              <a:buChar char="•"/>
            </a:pPr>
            <a:r>
              <a:rPr lang="en-US" sz="2199">
                <a:solidFill>
                  <a:srgbClr val="000000"/>
                </a:solidFill>
                <a:latin typeface="Inter"/>
                <a:ea typeface="Inter"/>
                <a:cs typeface="Inter"/>
                <a:sym typeface="Inter"/>
              </a:rPr>
              <a:t>Brug af fagtermer (teknisk sprog </a:t>
            </a:r>
            <a:r>
              <a:rPr lang="en-US" b="true" sz="2199">
                <a:solidFill>
                  <a:srgbClr val="000000"/>
                </a:solidFill>
                <a:latin typeface="Inter Bold"/>
                <a:ea typeface="Inter Bold"/>
                <a:cs typeface="Inter Bold"/>
                <a:sym typeface="Inter Bold"/>
              </a:rPr>
              <a:t>↔</a:t>
            </a:r>
            <a:r>
              <a:rPr lang="en-US" sz="2199">
                <a:solidFill>
                  <a:srgbClr val="000000"/>
                </a:solidFill>
                <a:latin typeface="Inter"/>
                <a:ea typeface="Inter"/>
                <a:cs typeface="Inter"/>
                <a:sym typeface="Inter"/>
              </a:rPr>
              <a:t> almindelige ord)</a:t>
            </a:r>
          </a:p>
          <a:p>
            <a:pPr algn="l" marL="474976" indent="-237488" lvl="1">
              <a:lnSpc>
                <a:spcPts val="3079"/>
              </a:lnSpc>
              <a:buFont typeface="Arial"/>
              <a:buChar char="•"/>
            </a:pPr>
            <a:r>
              <a:rPr lang="en-US" sz="2199">
                <a:solidFill>
                  <a:srgbClr val="000000"/>
                </a:solidFill>
                <a:latin typeface="Inter"/>
                <a:ea typeface="Inter"/>
                <a:cs typeface="Inter"/>
                <a:sym typeface="Inter"/>
              </a:rPr>
              <a:t>Tone (seriøs </a:t>
            </a:r>
            <a:r>
              <a:rPr lang="en-US" b="true" sz="2199">
                <a:solidFill>
                  <a:srgbClr val="000000"/>
                </a:solidFill>
                <a:latin typeface="Inter Bold"/>
                <a:ea typeface="Inter Bold"/>
                <a:cs typeface="Inter Bold"/>
                <a:sym typeface="Inter Bold"/>
              </a:rPr>
              <a:t>↔</a:t>
            </a:r>
            <a:r>
              <a:rPr lang="en-US" sz="2199">
                <a:solidFill>
                  <a:srgbClr val="000000"/>
                </a:solidFill>
                <a:latin typeface="Inter"/>
                <a:ea typeface="Inter"/>
                <a:cs typeface="Inter"/>
                <a:sym typeface="Inter"/>
              </a:rPr>
              <a:t> humoristisk)</a:t>
            </a:r>
          </a:p>
        </p:txBody>
      </p:sp>
      <p:sp>
        <p:nvSpPr>
          <p:cNvPr name="Freeform 7" id="7"/>
          <p:cNvSpPr/>
          <p:nvPr/>
        </p:nvSpPr>
        <p:spPr>
          <a:xfrm flipH="false" flipV="false" rot="0">
            <a:off x="320986" y="6569185"/>
            <a:ext cx="891958" cy="992443"/>
          </a:xfrm>
          <a:custGeom>
            <a:avLst/>
            <a:gdLst/>
            <a:ahLst/>
            <a:cxnLst/>
            <a:rect r="r" b="b" t="t" l="l"/>
            <a:pathLst>
              <a:path h="992443" w="891958">
                <a:moveTo>
                  <a:pt x="0" y="0"/>
                </a:moveTo>
                <a:lnTo>
                  <a:pt x="891958" y="0"/>
                </a:lnTo>
                <a:lnTo>
                  <a:pt x="891958" y="992443"/>
                </a:lnTo>
                <a:lnTo>
                  <a:pt x="0" y="99244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8" id="8"/>
          <p:cNvSpPr txBox="true"/>
          <p:nvPr/>
        </p:nvSpPr>
        <p:spPr>
          <a:xfrm rot="0">
            <a:off x="1424900" y="6741873"/>
            <a:ext cx="2907655" cy="580391"/>
          </a:xfrm>
          <a:prstGeom prst="rect">
            <a:avLst/>
          </a:prstGeom>
        </p:spPr>
        <p:txBody>
          <a:bodyPr anchor="t" rtlCol="false" tIns="0" lIns="0" bIns="0" rIns="0">
            <a:spAutoFit/>
          </a:bodyPr>
          <a:lstStyle/>
          <a:p>
            <a:pPr algn="l">
              <a:lnSpc>
                <a:spcPts val="4759"/>
              </a:lnSpc>
              <a:spcBef>
                <a:spcPct val="0"/>
              </a:spcBef>
            </a:pPr>
            <a:r>
              <a:rPr lang="en-US" sz="3399">
                <a:solidFill>
                  <a:srgbClr val="FEFEFE"/>
                </a:solidFill>
                <a:latin typeface="Calistoga"/>
                <a:ea typeface="Calistoga"/>
                <a:cs typeface="Calistoga"/>
                <a:sym typeface="Calistoga"/>
              </a:rPr>
              <a:t>2. Scenarietest</a:t>
            </a:r>
          </a:p>
        </p:txBody>
      </p:sp>
      <p:sp>
        <p:nvSpPr>
          <p:cNvPr name="TextBox 9" id="9"/>
          <p:cNvSpPr txBox="true"/>
          <p:nvPr/>
        </p:nvSpPr>
        <p:spPr>
          <a:xfrm rot="0">
            <a:off x="1356416" y="5614588"/>
            <a:ext cx="3328541" cy="580391"/>
          </a:xfrm>
          <a:prstGeom prst="rect">
            <a:avLst/>
          </a:prstGeom>
        </p:spPr>
        <p:txBody>
          <a:bodyPr anchor="t" rtlCol="false" tIns="0" lIns="0" bIns="0" rIns="0">
            <a:spAutoFit/>
          </a:bodyPr>
          <a:lstStyle/>
          <a:p>
            <a:pPr algn="l">
              <a:lnSpc>
                <a:spcPts val="4759"/>
              </a:lnSpc>
              <a:spcBef>
                <a:spcPct val="0"/>
              </a:spcBef>
            </a:pPr>
            <a:r>
              <a:rPr lang="en-US" sz="3399">
                <a:solidFill>
                  <a:srgbClr val="FEFEFE"/>
                </a:solidFill>
                <a:latin typeface="Calistoga"/>
                <a:ea typeface="Calistoga"/>
                <a:cs typeface="Calistoga"/>
                <a:sym typeface="Calistoga"/>
              </a:rPr>
              <a:t>1. Konsistenstest</a:t>
            </a:r>
          </a:p>
        </p:txBody>
      </p:sp>
      <p:sp>
        <p:nvSpPr>
          <p:cNvPr name="Freeform 10" id="10"/>
          <p:cNvSpPr/>
          <p:nvPr/>
        </p:nvSpPr>
        <p:spPr>
          <a:xfrm flipH="false" flipV="false" rot="0">
            <a:off x="320986" y="5519095"/>
            <a:ext cx="834910" cy="838053"/>
          </a:xfrm>
          <a:custGeom>
            <a:avLst/>
            <a:gdLst/>
            <a:ahLst/>
            <a:cxnLst/>
            <a:rect r="r" b="b" t="t" l="l"/>
            <a:pathLst>
              <a:path h="838053" w="834910">
                <a:moveTo>
                  <a:pt x="0" y="0"/>
                </a:moveTo>
                <a:lnTo>
                  <a:pt x="834910" y="0"/>
                </a:lnTo>
                <a:lnTo>
                  <a:pt x="834910" y="838053"/>
                </a:lnTo>
                <a:lnTo>
                  <a:pt x="0" y="83805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378034" y="7720643"/>
            <a:ext cx="834910" cy="1073839"/>
          </a:xfrm>
          <a:custGeom>
            <a:avLst/>
            <a:gdLst/>
            <a:ahLst/>
            <a:cxnLst/>
            <a:rect r="r" b="b" t="t" l="l"/>
            <a:pathLst>
              <a:path h="1073839" w="834910">
                <a:moveTo>
                  <a:pt x="0" y="0"/>
                </a:moveTo>
                <a:lnTo>
                  <a:pt x="834910" y="0"/>
                </a:lnTo>
                <a:lnTo>
                  <a:pt x="834910" y="1073839"/>
                </a:lnTo>
                <a:lnTo>
                  <a:pt x="0" y="107383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0">
            <a:off x="313561" y="8953497"/>
            <a:ext cx="963857" cy="970918"/>
          </a:xfrm>
          <a:custGeom>
            <a:avLst/>
            <a:gdLst/>
            <a:ahLst/>
            <a:cxnLst/>
            <a:rect r="r" b="b" t="t" l="l"/>
            <a:pathLst>
              <a:path h="970918" w="963857">
                <a:moveTo>
                  <a:pt x="0" y="0"/>
                </a:moveTo>
                <a:lnTo>
                  <a:pt x="963856" y="0"/>
                </a:lnTo>
                <a:lnTo>
                  <a:pt x="963856" y="970918"/>
                </a:lnTo>
                <a:lnTo>
                  <a:pt x="0" y="97091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3" id="13"/>
          <p:cNvSpPr txBox="true"/>
          <p:nvPr/>
        </p:nvSpPr>
        <p:spPr>
          <a:xfrm rot="0">
            <a:off x="1396940" y="7883671"/>
            <a:ext cx="2994422" cy="580391"/>
          </a:xfrm>
          <a:prstGeom prst="rect">
            <a:avLst/>
          </a:prstGeom>
        </p:spPr>
        <p:txBody>
          <a:bodyPr anchor="t" rtlCol="false" tIns="0" lIns="0" bIns="0" rIns="0">
            <a:spAutoFit/>
          </a:bodyPr>
          <a:lstStyle/>
          <a:p>
            <a:pPr algn="l">
              <a:lnSpc>
                <a:spcPts val="4759"/>
              </a:lnSpc>
              <a:spcBef>
                <a:spcPct val="0"/>
              </a:spcBef>
            </a:pPr>
            <a:r>
              <a:rPr lang="en-US" sz="3399">
                <a:solidFill>
                  <a:srgbClr val="FEFEFE"/>
                </a:solidFill>
                <a:latin typeface="Calistoga"/>
                <a:ea typeface="Calistoga"/>
                <a:cs typeface="Calistoga"/>
                <a:sym typeface="Calistoga"/>
              </a:rPr>
              <a:t>4</a:t>
            </a:r>
            <a:r>
              <a:rPr lang="en-US" sz="3399">
                <a:solidFill>
                  <a:srgbClr val="FEFEFE"/>
                </a:solidFill>
                <a:latin typeface="Calistoga"/>
                <a:ea typeface="Calistoga"/>
                <a:cs typeface="Calistoga"/>
                <a:sym typeface="Calistoga"/>
              </a:rPr>
              <a:t>. Kvalitetstest</a:t>
            </a:r>
          </a:p>
        </p:txBody>
      </p:sp>
      <p:sp>
        <p:nvSpPr>
          <p:cNvPr name="TextBox 14" id="14"/>
          <p:cNvSpPr txBox="true"/>
          <p:nvPr/>
        </p:nvSpPr>
        <p:spPr>
          <a:xfrm rot="0">
            <a:off x="1424900" y="9115423"/>
            <a:ext cx="2441674" cy="580391"/>
          </a:xfrm>
          <a:prstGeom prst="rect">
            <a:avLst/>
          </a:prstGeom>
        </p:spPr>
        <p:txBody>
          <a:bodyPr anchor="t" rtlCol="false" tIns="0" lIns="0" bIns="0" rIns="0">
            <a:spAutoFit/>
          </a:bodyPr>
          <a:lstStyle/>
          <a:p>
            <a:pPr algn="l">
              <a:lnSpc>
                <a:spcPts val="4759"/>
              </a:lnSpc>
              <a:spcBef>
                <a:spcPct val="0"/>
              </a:spcBef>
            </a:pPr>
            <a:r>
              <a:rPr lang="en-US" sz="3399">
                <a:solidFill>
                  <a:srgbClr val="FEFEFE"/>
                </a:solidFill>
                <a:latin typeface="Calistoga"/>
                <a:ea typeface="Calistoga"/>
                <a:cs typeface="Calistoga"/>
                <a:sym typeface="Calistoga"/>
              </a:rPr>
              <a:t>5</a:t>
            </a:r>
            <a:r>
              <a:rPr lang="en-US" sz="3399">
                <a:solidFill>
                  <a:srgbClr val="FEFEFE"/>
                </a:solidFill>
                <a:latin typeface="Calistoga"/>
                <a:ea typeface="Calistoga"/>
                <a:cs typeface="Calistoga"/>
                <a:sym typeface="Calistoga"/>
              </a:rPr>
              <a:t>. Stresstest</a:t>
            </a:r>
          </a:p>
        </p:txBody>
      </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bg>
      <p:bgPr>
        <a:solidFill>
          <a:srgbClr val="FFBFAA"/>
        </a:solidFill>
      </p:bgPr>
    </p:bg>
    <p:spTree>
      <p:nvGrpSpPr>
        <p:cNvPr id="1" name=""/>
        <p:cNvGrpSpPr/>
        <p:nvPr/>
      </p:nvGrpSpPr>
      <p:grpSpPr>
        <a:xfrm>
          <a:off x="0" y="0"/>
          <a:ext cx="0" cy="0"/>
          <a:chOff x="0" y="0"/>
          <a:chExt cx="0" cy="0"/>
        </a:xfrm>
      </p:grpSpPr>
      <p:sp>
        <p:nvSpPr>
          <p:cNvPr name="Freeform 2" id="2"/>
          <p:cNvSpPr/>
          <p:nvPr/>
        </p:nvSpPr>
        <p:spPr>
          <a:xfrm flipH="false" flipV="false" rot="0">
            <a:off x="1367263" y="2462018"/>
            <a:ext cx="4657928" cy="4657928"/>
          </a:xfrm>
          <a:custGeom>
            <a:avLst/>
            <a:gdLst/>
            <a:ahLst/>
            <a:cxnLst/>
            <a:rect r="r" b="b" t="t" l="l"/>
            <a:pathLst>
              <a:path h="4657928" w="4657928">
                <a:moveTo>
                  <a:pt x="0" y="0"/>
                </a:moveTo>
                <a:lnTo>
                  <a:pt x="4657928" y="0"/>
                </a:lnTo>
                <a:lnTo>
                  <a:pt x="4657928" y="4657927"/>
                </a:lnTo>
                <a:lnTo>
                  <a:pt x="0" y="465792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208955" y="3141762"/>
            <a:ext cx="3026057" cy="3523792"/>
          </a:xfrm>
          <a:custGeom>
            <a:avLst/>
            <a:gdLst/>
            <a:ahLst/>
            <a:cxnLst/>
            <a:rect r="r" b="b" t="t" l="l"/>
            <a:pathLst>
              <a:path h="3523792" w="3026057">
                <a:moveTo>
                  <a:pt x="0" y="0"/>
                </a:moveTo>
                <a:lnTo>
                  <a:pt x="3026057" y="0"/>
                </a:lnTo>
                <a:lnTo>
                  <a:pt x="3026057" y="3523792"/>
                </a:lnTo>
                <a:lnTo>
                  <a:pt x="0" y="35237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698058">
            <a:off x="14713277" y="6160018"/>
            <a:ext cx="2590469" cy="3643408"/>
          </a:xfrm>
          <a:custGeom>
            <a:avLst/>
            <a:gdLst/>
            <a:ahLst/>
            <a:cxnLst/>
            <a:rect r="r" b="b" t="t" l="l"/>
            <a:pathLst>
              <a:path h="3643408" w="2590469">
                <a:moveTo>
                  <a:pt x="0" y="0"/>
                </a:moveTo>
                <a:lnTo>
                  <a:pt x="2590469" y="0"/>
                </a:lnTo>
                <a:lnTo>
                  <a:pt x="2590469" y="3643408"/>
                </a:lnTo>
                <a:lnTo>
                  <a:pt x="0" y="3643408"/>
                </a:lnTo>
                <a:lnTo>
                  <a:pt x="0" y="0"/>
                </a:lnTo>
                <a:close/>
              </a:path>
            </a:pathLst>
          </a:custGeom>
          <a:blipFill>
            <a:blip r:embed="rId6"/>
            <a:stretch>
              <a:fillRect l="0" t="0" r="0" b="0"/>
            </a:stretch>
          </a:blipFill>
        </p:spPr>
      </p:sp>
      <p:sp>
        <p:nvSpPr>
          <p:cNvPr name="TextBox 5" id="5"/>
          <p:cNvSpPr txBox="true"/>
          <p:nvPr/>
        </p:nvSpPr>
        <p:spPr>
          <a:xfrm rot="0">
            <a:off x="6649558" y="3215509"/>
            <a:ext cx="10609742" cy="3252473"/>
          </a:xfrm>
          <a:prstGeom prst="rect">
            <a:avLst/>
          </a:prstGeom>
        </p:spPr>
        <p:txBody>
          <a:bodyPr anchor="t" rtlCol="false" tIns="0" lIns="0" bIns="0" rIns="0">
            <a:spAutoFit/>
          </a:bodyPr>
          <a:lstStyle/>
          <a:p>
            <a:pPr algn="l">
              <a:lnSpc>
                <a:spcPts val="8679"/>
              </a:lnSpc>
              <a:spcBef>
                <a:spcPct val="0"/>
              </a:spcBef>
            </a:pPr>
            <a:r>
              <a:rPr lang="en-US" sz="6199">
                <a:solidFill>
                  <a:srgbClr val="000000"/>
                </a:solidFill>
                <a:latin typeface="Calistoga"/>
                <a:ea typeface="Calistoga"/>
                <a:cs typeface="Calistoga"/>
                <a:sym typeface="Calistoga"/>
              </a:rPr>
              <a:t>Designsprint af faglige begreber-forståelseshjælper til eleverne</a:t>
            </a:r>
          </a:p>
        </p:txBody>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bg>
      <p:bgPr>
        <a:solidFill>
          <a:srgbClr val="FFBFAA"/>
        </a:solidFill>
      </p:bgPr>
    </p:bg>
    <p:spTree>
      <p:nvGrpSpPr>
        <p:cNvPr id="1" name=""/>
        <p:cNvGrpSpPr/>
        <p:nvPr/>
      </p:nvGrpSpPr>
      <p:grpSpPr>
        <a:xfrm>
          <a:off x="0" y="0"/>
          <a:ext cx="0" cy="0"/>
          <a:chOff x="0" y="0"/>
          <a:chExt cx="0" cy="0"/>
        </a:xfrm>
      </p:grpSpPr>
      <p:sp>
        <p:nvSpPr>
          <p:cNvPr name="Freeform 2" id="2"/>
          <p:cNvSpPr/>
          <p:nvPr/>
        </p:nvSpPr>
        <p:spPr>
          <a:xfrm flipH="false" flipV="false" rot="0">
            <a:off x="8863965" y="5571614"/>
            <a:ext cx="2551795" cy="2200923"/>
          </a:xfrm>
          <a:custGeom>
            <a:avLst/>
            <a:gdLst/>
            <a:ahLst/>
            <a:cxnLst/>
            <a:rect r="r" b="b" t="t" l="l"/>
            <a:pathLst>
              <a:path h="2200923" w="2551795">
                <a:moveTo>
                  <a:pt x="0" y="0"/>
                </a:moveTo>
                <a:lnTo>
                  <a:pt x="2551795" y="0"/>
                </a:lnTo>
                <a:lnTo>
                  <a:pt x="2551795" y="2200924"/>
                </a:lnTo>
                <a:lnTo>
                  <a:pt x="0" y="2200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997315" y="975483"/>
            <a:ext cx="2070453" cy="2253554"/>
          </a:xfrm>
          <a:custGeom>
            <a:avLst/>
            <a:gdLst/>
            <a:ahLst/>
            <a:cxnLst/>
            <a:rect r="r" b="b" t="t" l="l"/>
            <a:pathLst>
              <a:path h="2253554" w="2070453">
                <a:moveTo>
                  <a:pt x="0" y="0"/>
                </a:moveTo>
                <a:lnTo>
                  <a:pt x="2070453" y="0"/>
                </a:lnTo>
                <a:lnTo>
                  <a:pt x="2070453" y="2253554"/>
                </a:lnTo>
                <a:lnTo>
                  <a:pt x="0" y="2253554"/>
                </a:lnTo>
                <a:lnTo>
                  <a:pt x="0" y="0"/>
                </a:lnTo>
                <a:close/>
              </a:path>
            </a:pathLst>
          </a:custGeom>
          <a:blipFill>
            <a:blip r:embed="rId4"/>
            <a:stretch>
              <a:fillRect l="0" t="0" r="0" b="0"/>
            </a:stretch>
          </a:blipFill>
        </p:spPr>
      </p:sp>
      <p:grpSp>
        <p:nvGrpSpPr>
          <p:cNvPr name="Group 4" id="4"/>
          <p:cNvGrpSpPr/>
          <p:nvPr/>
        </p:nvGrpSpPr>
        <p:grpSpPr>
          <a:xfrm rot="0">
            <a:off x="0" y="50894"/>
            <a:ext cx="8770338" cy="10166818"/>
            <a:chOff x="0" y="0"/>
            <a:chExt cx="2309883" cy="2677680"/>
          </a:xfrm>
        </p:grpSpPr>
        <p:sp>
          <p:nvSpPr>
            <p:cNvPr name="Freeform 5" id="5"/>
            <p:cNvSpPr/>
            <p:nvPr/>
          </p:nvSpPr>
          <p:spPr>
            <a:xfrm flipH="false" flipV="false" rot="0">
              <a:off x="0" y="0"/>
              <a:ext cx="2309883" cy="2677681"/>
            </a:xfrm>
            <a:custGeom>
              <a:avLst/>
              <a:gdLst/>
              <a:ahLst/>
              <a:cxnLst/>
              <a:rect r="r" b="b" t="t" l="l"/>
              <a:pathLst>
                <a:path h="2677681" w="2309883">
                  <a:moveTo>
                    <a:pt x="0" y="0"/>
                  </a:moveTo>
                  <a:lnTo>
                    <a:pt x="2309883" y="0"/>
                  </a:lnTo>
                  <a:lnTo>
                    <a:pt x="2309883" y="2677681"/>
                  </a:lnTo>
                  <a:lnTo>
                    <a:pt x="0" y="2677681"/>
                  </a:lnTo>
                  <a:close/>
                </a:path>
              </a:pathLst>
            </a:custGeom>
            <a:solidFill>
              <a:srgbClr val="000000"/>
            </a:solidFill>
          </p:spPr>
        </p:sp>
        <p:sp>
          <p:nvSpPr>
            <p:cNvPr name="TextBox 6" id="6"/>
            <p:cNvSpPr txBox="true"/>
            <p:nvPr/>
          </p:nvSpPr>
          <p:spPr>
            <a:xfrm>
              <a:off x="0" y="-47625"/>
              <a:ext cx="2309883" cy="2725305"/>
            </a:xfrm>
            <a:prstGeom prst="rect">
              <a:avLst/>
            </a:prstGeom>
          </p:spPr>
          <p:txBody>
            <a:bodyPr anchor="ctr" rtlCol="false" tIns="50800" lIns="50800" bIns="50800" rIns="50800"/>
            <a:lstStyle/>
            <a:p>
              <a:pPr algn="ctr">
                <a:lnSpc>
                  <a:spcPts val="3140"/>
                </a:lnSpc>
              </a:pPr>
            </a:p>
          </p:txBody>
        </p:sp>
      </p:grpSp>
      <p:sp>
        <p:nvSpPr>
          <p:cNvPr name="Freeform 7" id="7"/>
          <p:cNvSpPr/>
          <p:nvPr/>
        </p:nvSpPr>
        <p:spPr>
          <a:xfrm flipH="false" flipV="false" rot="0">
            <a:off x="130315" y="1028700"/>
            <a:ext cx="627178" cy="565244"/>
          </a:xfrm>
          <a:custGeom>
            <a:avLst/>
            <a:gdLst/>
            <a:ahLst/>
            <a:cxnLst/>
            <a:rect r="r" b="b" t="t" l="l"/>
            <a:pathLst>
              <a:path h="565244" w="627178">
                <a:moveTo>
                  <a:pt x="0" y="0"/>
                </a:moveTo>
                <a:lnTo>
                  <a:pt x="627178" y="0"/>
                </a:lnTo>
                <a:lnTo>
                  <a:pt x="627178" y="565244"/>
                </a:lnTo>
                <a:lnTo>
                  <a:pt x="0" y="56524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AutoShape 8" id="8"/>
          <p:cNvSpPr/>
          <p:nvPr/>
        </p:nvSpPr>
        <p:spPr>
          <a:xfrm flipH="true">
            <a:off x="4274760" y="3768446"/>
            <a:ext cx="2941656" cy="0"/>
          </a:xfrm>
          <a:prstGeom prst="line">
            <a:avLst/>
          </a:prstGeom>
          <a:ln cap="flat" w="180975">
            <a:solidFill>
              <a:srgbClr val="FFFFFF"/>
            </a:solidFill>
            <a:prstDash val="solid"/>
            <a:headEnd type="none" len="sm" w="sm"/>
            <a:tailEnd type="arrow" len="sm" w="med"/>
          </a:ln>
        </p:spPr>
      </p:sp>
      <p:sp>
        <p:nvSpPr>
          <p:cNvPr name="TextBox 9" id="9"/>
          <p:cNvSpPr txBox="true"/>
          <p:nvPr/>
        </p:nvSpPr>
        <p:spPr>
          <a:xfrm rot="0">
            <a:off x="1008024" y="990600"/>
            <a:ext cx="6052124" cy="8459470"/>
          </a:xfrm>
          <a:prstGeom prst="rect">
            <a:avLst/>
          </a:prstGeom>
        </p:spPr>
        <p:txBody>
          <a:bodyPr anchor="t" rtlCol="false" tIns="0" lIns="0" bIns="0" rIns="0">
            <a:spAutoFit/>
          </a:bodyPr>
          <a:lstStyle/>
          <a:p>
            <a:pPr algn="l">
              <a:lnSpc>
                <a:spcPts val="4029"/>
              </a:lnSpc>
            </a:pPr>
            <a:r>
              <a:rPr lang="en-US" b="true" sz="3099" spc="-195">
                <a:solidFill>
                  <a:srgbClr val="F9F9F9"/>
                </a:solidFill>
                <a:latin typeface="Inter Bold"/>
                <a:ea typeface="Inter Bold"/>
                <a:cs typeface="Inter Bold"/>
                <a:sym typeface="Inter Bold"/>
              </a:rPr>
              <a:t>Prompteksempel </a:t>
            </a:r>
          </a:p>
          <a:p>
            <a:pPr algn="l">
              <a:lnSpc>
                <a:spcPts val="4029"/>
              </a:lnSpc>
            </a:pPr>
            <a:r>
              <a:rPr lang="en-US" b="true" sz="3099" spc="-195">
                <a:solidFill>
                  <a:srgbClr val="F9F9F9"/>
                </a:solidFill>
                <a:latin typeface="Inter Bold"/>
                <a:ea typeface="Inter Bold"/>
                <a:cs typeface="Inter Bold"/>
                <a:sym typeface="Inter Bold"/>
              </a:rPr>
              <a:t>på fagbegrebsprompt</a:t>
            </a:r>
          </a:p>
          <a:p>
            <a:pPr algn="l">
              <a:lnSpc>
                <a:spcPts val="3509"/>
              </a:lnSpc>
            </a:pPr>
          </a:p>
          <a:p>
            <a:pPr algn="l">
              <a:lnSpc>
                <a:spcPts val="3509"/>
              </a:lnSpc>
            </a:pPr>
            <a:r>
              <a:rPr lang="en-US" sz="2699" spc="-170">
                <a:solidFill>
                  <a:srgbClr val="F9DB46"/>
                </a:solidFill>
                <a:latin typeface="Inter"/>
                <a:ea typeface="Inter"/>
                <a:cs typeface="Inter"/>
                <a:sym typeface="Inter"/>
              </a:rPr>
              <a:t>Du er min hjælpelærer med </a:t>
            </a:r>
            <a:r>
              <a:rPr lang="en-US" sz="2699" spc="-170">
                <a:solidFill>
                  <a:srgbClr val="355C7D"/>
                </a:solidFill>
                <a:latin typeface="Inter"/>
                <a:ea typeface="Inter"/>
                <a:cs typeface="Inter"/>
                <a:sym typeface="Inter"/>
              </a:rPr>
              <a:t>speciale i</a:t>
            </a:r>
            <a:r>
              <a:rPr lang="en-US" sz="2699" spc="-170">
                <a:solidFill>
                  <a:srgbClr val="F9DB46"/>
                </a:solidFill>
                <a:latin typeface="Inter"/>
                <a:ea typeface="Inter"/>
                <a:cs typeface="Inter"/>
                <a:sym typeface="Inter"/>
              </a:rPr>
              <a:t> </a:t>
            </a:r>
            <a:r>
              <a:rPr lang="en-US" sz="2699" spc="-170">
                <a:solidFill>
                  <a:srgbClr val="355C7D"/>
                </a:solidFill>
                <a:latin typeface="Inter"/>
                <a:ea typeface="Inter"/>
                <a:cs typeface="Inter"/>
                <a:sym typeface="Inter"/>
              </a:rPr>
              <a:t>horisontalt sprogstræk</a:t>
            </a:r>
            <a:r>
              <a:rPr lang="en-US" sz="2699" spc="-170">
                <a:solidFill>
                  <a:srgbClr val="F9DB46"/>
                </a:solidFill>
                <a:latin typeface="Inter"/>
                <a:ea typeface="Inter"/>
                <a:cs typeface="Inter"/>
                <a:sym typeface="Inter"/>
              </a:rPr>
              <a:t> af fagbegreber </a:t>
            </a:r>
            <a:r>
              <a:rPr lang="en-US" sz="2699" spc="-170">
                <a:solidFill>
                  <a:srgbClr val="338B8C"/>
                </a:solidFill>
                <a:latin typeface="Inter"/>
                <a:ea typeface="Inter"/>
                <a:cs typeface="Inter"/>
                <a:sym typeface="Inter"/>
              </a:rPr>
              <a:t>til elever i grundskolen.</a:t>
            </a:r>
          </a:p>
          <a:p>
            <a:pPr algn="l">
              <a:lnSpc>
                <a:spcPts val="3509"/>
              </a:lnSpc>
            </a:pPr>
            <a:r>
              <a:rPr lang="en-US" sz="2699" spc="-170">
                <a:solidFill>
                  <a:srgbClr val="F65050"/>
                </a:solidFill>
                <a:latin typeface="Inter"/>
                <a:ea typeface="Inter"/>
                <a:cs typeface="Inter"/>
                <a:sym typeface="Inter"/>
              </a:rPr>
              <a:t>Du udvider </a:t>
            </a:r>
            <a:r>
              <a:rPr lang="en-US" b="true" sz="2699" spc="-170">
                <a:solidFill>
                  <a:srgbClr val="FEFEFE"/>
                </a:solidFill>
                <a:latin typeface="Inter Bold"/>
                <a:ea typeface="Inter Bold"/>
                <a:cs typeface="Inter Bold"/>
                <a:sym typeface="Inter Bold"/>
              </a:rPr>
              <a:t>[BEGREB FRA FAGET]</a:t>
            </a:r>
            <a:r>
              <a:rPr lang="en-US" sz="2699" spc="-170">
                <a:solidFill>
                  <a:srgbClr val="F65050"/>
                </a:solidFill>
                <a:latin typeface="Inter"/>
                <a:ea typeface="Inter"/>
                <a:cs typeface="Inter"/>
                <a:sym typeface="Inter"/>
              </a:rPr>
              <a:t> trin for trin i den samme sætning, så den vokser i længde og detaljer.</a:t>
            </a:r>
          </a:p>
          <a:p>
            <a:pPr algn="l" marL="582927" indent="-291463" lvl="1">
              <a:lnSpc>
                <a:spcPts val="3509"/>
              </a:lnSpc>
              <a:buFont typeface="Arial"/>
              <a:buChar char="•"/>
            </a:pPr>
            <a:r>
              <a:rPr lang="en-US" sz="2699" spc="-170">
                <a:solidFill>
                  <a:srgbClr val="545454"/>
                </a:solidFill>
                <a:latin typeface="Inter"/>
                <a:ea typeface="Inter"/>
                <a:cs typeface="Inter"/>
                <a:sym typeface="Inter"/>
              </a:rPr>
              <a:t>Start med ét ord: </a:t>
            </a:r>
            <a:r>
              <a:rPr lang="en-US" b="true" sz="2699" spc="-170">
                <a:solidFill>
                  <a:srgbClr val="FEFEFE"/>
                </a:solidFill>
                <a:latin typeface="Inter Bold"/>
                <a:ea typeface="Inter Bold"/>
                <a:cs typeface="Inter Bold"/>
                <a:sym typeface="Inter Bold"/>
              </a:rPr>
              <a:t>[BEGREB]</a:t>
            </a:r>
            <a:r>
              <a:rPr lang="en-US" b="true" sz="2699" spc="-170">
                <a:solidFill>
                  <a:srgbClr val="545454"/>
                </a:solidFill>
                <a:latin typeface="Inter Bold"/>
                <a:ea typeface="Inter Bold"/>
                <a:cs typeface="Inter Bold"/>
                <a:sym typeface="Inter Bold"/>
              </a:rPr>
              <a:t>.</a:t>
            </a:r>
          </a:p>
          <a:p>
            <a:pPr algn="l" marL="582927" indent="-291463" lvl="1">
              <a:lnSpc>
                <a:spcPts val="3509"/>
              </a:lnSpc>
              <a:buFont typeface="Arial"/>
              <a:buChar char="•"/>
            </a:pPr>
            <a:r>
              <a:rPr lang="en-US" sz="2699" spc="-170">
                <a:solidFill>
                  <a:srgbClr val="545454"/>
                </a:solidFill>
                <a:latin typeface="Inter"/>
                <a:ea typeface="Inter"/>
                <a:cs typeface="Inter"/>
                <a:sym typeface="Inter"/>
              </a:rPr>
              <a:t>Tilføj mindst 5 trin; hvert trin bygger videre på den forrige formulering.</a:t>
            </a:r>
          </a:p>
          <a:p>
            <a:pPr algn="l" marL="582927" indent="-291463" lvl="1">
              <a:lnSpc>
                <a:spcPts val="3509"/>
              </a:lnSpc>
              <a:buFont typeface="Arial"/>
              <a:buChar char="•"/>
            </a:pPr>
            <a:r>
              <a:rPr lang="en-US" sz="2699" spc="-170">
                <a:solidFill>
                  <a:srgbClr val="FF66C4"/>
                </a:solidFill>
                <a:latin typeface="Inter"/>
                <a:ea typeface="Inter"/>
                <a:cs typeface="Inter"/>
                <a:sym typeface="Inter"/>
              </a:rPr>
              <a:t>Brug fakta, adjektiver, eksempler eller forklarende ord i udvidelserne.</a:t>
            </a:r>
          </a:p>
          <a:p>
            <a:pPr algn="l" marL="582927" indent="-291463" lvl="1">
              <a:lnSpc>
                <a:spcPts val="3509"/>
              </a:lnSpc>
              <a:buFont typeface="Arial"/>
              <a:buChar char="•"/>
            </a:pPr>
            <a:r>
              <a:rPr lang="en-US" sz="2699" spc="-170">
                <a:solidFill>
                  <a:srgbClr val="FF66C4"/>
                </a:solidFill>
                <a:latin typeface="Inter"/>
                <a:ea typeface="Inter"/>
                <a:cs typeface="Inter"/>
                <a:sym typeface="Inter"/>
              </a:rPr>
              <a:t>Slut med én almindelig hverdagssætning, der bruger begrebet, som børn kunne tænkes at bruge det til at fortælle hinanden noget.</a:t>
            </a:r>
          </a:p>
        </p:txBody>
      </p:sp>
      <p:sp>
        <p:nvSpPr>
          <p:cNvPr name="Freeform 10" id="10"/>
          <p:cNvSpPr/>
          <p:nvPr/>
        </p:nvSpPr>
        <p:spPr>
          <a:xfrm flipH="false" flipV="false" rot="0">
            <a:off x="4912815" y="1589668"/>
            <a:ext cx="1137305" cy="565809"/>
          </a:xfrm>
          <a:custGeom>
            <a:avLst/>
            <a:gdLst/>
            <a:ahLst/>
            <a:cxnLst/>
            <a:rect r="r" b="b" t="t" l="l"/>
            <a:pathLst>
              <a:path h="565809" w="1137305">
                <a:moveTo>
                  <a:pt x="0" y="0"/>
                </a:moveTo>
                <a:lnTo>
                  <a:pt x="1137305" y="0"/>
                </a:lnTo>
                <a:lnTo>
                  <a:pt x="1137305" y="565809"/>
                </a:lnTo>
                <a:lnTo>
                  <a:pt x="0" y="56580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6050120" y="1589668"/>
            <a:ext cx="1137305" cy="565809"/>
          </a:xfrm>
          <a:custGeom>
            <a:avLst/>
            <a:gdLst/>
            <a:ahLst/>
            <a:cxnLst/>
            <a:rect r="r" b="b" t="t" l="l"/>
            <a:pathLst>
              <a:path h="565809" w="1137305">
                <a:moveTo>
                  <a:pt x="0" y="0"/>
                </a:moveTo>
                <a:lnTo>
                  <a:pt x="1137305" y="0"/>
                </a:lnTo>
                <a:lnTo>
                  <a:pt x="1137305" y="565809"/>
                </a:lnTo>
                <a:lnTo>
                  <a:pt x="0" y="5658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2" id="12"/>
          <p:cNvSpPr/>
          <p:nvPr/>
        </p:nvSpPr>
        <p:spPr>
          <a:xfrm flipH="false" flipV="false" rot="0">
            <a:off x="5481468" y="1121548"/>
            <a:ext cx="1137305" cy="565809"/>
          </a:xfrm>
          <a:custGeom>
            <a:avLst/>
            <a:gdLst/>
            <a:ahLst/>
            <a:cxnLst/>
            <a:rect r="r" b="b" t="t" l="l"/>
            <a:pathLst>
              <a:path h="565809" w="1137305">
                <a:moveTo>
                  <a:pt x="0" y="0"/>
                </a:moveTo>
                <a:lnTo>
                  <a:pt x="1137305" y="0"/>
                </a:lnTo>
                <a:lnTo>
                  <a:pt x="1137305" y="565809"/>
                </a:lnTo>
                <a:lnTo>
                  <a:pt x="0" y="56580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6618773" y="1121548"/>
            <a:ext cx="1137305" cy="565809"/>
          </a:xfrm>
          <a:custGeom>
            <a:avLst/>
            <a:gdLst/>
            <a:ahLst/>
            <a:cxnLst/>
            <a:rect r="r" b="b" t="t" l="l"/>
            <a:pathLst>
              <a:path h="565809" w="1137305">
                <a:moveTo>
                  <a:pt x="0" y="0"/>
                </a:moveTo>
                <a:lnTo>
                  <a:pt x="1137305" y="0"/>
                </a:lnTo>
                <a:lnTo>
                  <a:pt x="1137305" y="565809"/>
                </a:lnTo>
                <a:lnTo>
                  <a:pt x="0" y="565809"/>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4" id="14"/>
          <p:cNvSpPr/>
          <p:nvPr/>
        </p:nvSpPr>
        <p:spPr>
          <a:xfrm flipH="false" flipV="false" rot="0">
            <a:off x="4959865" y="654479"/>
            <a:ext cx="1137305" cy="565809"/>
          </a:xfrm>
          <a:custGeom>
            <a:avLst/>
            <a:gdLst/>
            <a:ahLst/>
            <a:cxnLst/>
            <a:rect r="r" b="b" t="t" l="l"/>
            <a:pathLst>
              <a:path h="565809" w="1137305">
                <a:moveTo>
                  <a:pt x="0" y="0"/>
                </a:moveTo>
                <a:lnTo>
                  <a:pt x="1137305" y="0"/>
                </a:lnTo>
                <a:lnTo>
                  <a:pt x="1137305" y="565809"/>
                </a:lnTo>
                <a:lnTo>
                  <a:pt x="0" y="565809"/>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5" id="15"/>
          <p:cNvSpPr/>
          <p:nvPr/>
        </p:nvSpPr>
        <p:spPr>
          <a:xfrm flipH="false" flipV="false" rot="0">
            <a:off x="4959865" y="186565"/>
            <a:ext cx="1137305" cy="565809"/>
          </a:xfrm>
          <a:custGeom>
            <a:avLst/>
            <a:gdLst/>
            <a:ahLst/>
            <a:cxnLst/>
            <a:rect r="r" b="b" t="t" l="l"/>
            <a:pathLst>
              <a:path h="565809" w="1137305">
                <a:moveTo>
                  <a:pt x="0" y="0"/>
                </a:moveTo>
                <a:lnTo>
                  <a:pt x="1137305" y="0"/>
                </a:lnTo>
                <a:lnTo>
                  <a:pt x="1137305" y="565810"/>
                </a:lnTo>
                <a:lnTo>
                  <a:pt x="0" y="565810"/>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AutoShape 16" id="16"/>
          <p:cNvSpPr/>
          <p:nvPr/>
        </p:nvSpPr>
        <p:spPr>
          <a:xfrm flipH="true">
            <a:off x="5802674" y="4770120"/>
            <a:ext cx="1513478" cy="469265"/>
          </a:xfrm>
          <a:prstGeom prst="line">
            <a:avLst/>
          </a:prstGeom>
          <a:ln cap="flat" w="180975">
            <a:solidFill>
              <a:srgbClr val="FFFFFF"/>
            </a:solidFill>
            <a:prstDash val="solid"/>
            <a:headEnd type="none" len="sm" w="sm"/>
            <a:tailEnd type="arrow" len="sm" w="med"/>
          </a:ln>
        </p:spPr>
      </p:sp>
      <p:grpSp>
        <p:nvGrpSpPr>
          <p:cNvPr name="Group 17" id="17"/>
          <p:cNvGrpSpPr/>
          <p:nvPr/>
        </p:nvGrpSpPr>
        <p:grpSpPr>
          <a:xfrm rot="0">
            <a:off x="7437541" y="3954463"/>
            <a:ext cx="281940" cy="905827"/>
            <a:chOff x="0" y="0"/>
            <a:chExt cx="375920" cy="1207770"/>
          </a:xfrm>
        </p:grpSpPr>
        <p:sp>
          <p:nvSpPr>
            <p:cNvPr name="Freeform 18" id="18"/>
            <p:cNvSpPr/>
            <p:nvPr/>
          </p:nvSpPr>
          <p:spPr>
            <a:xfrm flipH="false" flipV="false" rot="0">
              <a:off x="36830" y="50800"/>
              <a:ext cx="287020" cy="1106170"/>
            </a:xfrm>
            <a:custGeom>
              <a:avLst/>
              <a:gdLst/>
              <a:ahLst/>
              <a:cxnLst/>
              <a:rect r="r" b="b" t="t" l="l"/>
              <a:pathLst>
                <a:path h="1106170" w="287020">
                  <a:moveTo>
                    <a:pt x="157480" y="60960"/>
                  </a:moveTo>
                  <a:cubicBezTo>
                    <a:pt x="270510" y="869950"/>
                    <a:pt x="274320" y="891540"/>
                    <a:pt x="270510" y="918210"/>
                  </a:cubicBezTo>
                  <a:cubicBezTo>
                    <a:pt x="267970" y="938530"/>
                    <a:pt x="255270" y="952500"/>
                    <a:pt x="256540" y="969010"/>
                  </a:cubicBezTo>
                  <a:cubicBezTo>
                    <a:pt x="257810" y="990600"/>
                    <a:pt x="285750" y="1014730"/>
                    <a:pt x="287020" y="1033780"/>
                  </a:cubicBezTo>
                  <a:cubicBezTo>
                    <a:pt x="287020" y="1050290"/>
                    <a:pt x="280670" y="1068070"/>
                    <a:pt x="269240" y="1079500"/>
                  </a:cubicBezTo>
                  <a:cubicBezTo>
                    <a:pt x="255270" y="1093470"/>
                    <a:pt x="223520" y="1106170"/>
                    <a:pt x="203200" y="1106170"/>
                  </a:cubicBezTo>
                  <a:cubicBezTo>
                    <a:pt x="186690" y="1106170"/>
                    <a:pt x="170180" y="1096010"/>
                    <a:pt x="158750" y="1085850"/>
                  </a:cubicBezTo>
                  <a:cubicBezTo>
                    <a:pt x="148590" y="1075690"/>
                    <a:pt x="138430" y="1057910"/>
                    <a:pt x="135890" y="1043940"/>
                  </a:cubicBezTo>
                  <a:cubicBezTo>
                    <a:pt x="133350" y="1028700"/>
                    <a:pt x="134620" y="1009650"/>
                    <a:pt x="143510" y="995680"/>
                  </a:cubicBezTo>
                  <a:cubicBezTo>
                    <a:pt x="153670" y="979170"/>
                    <a:pt x="181610" y="957580"/>
                    <a:pt x="201930" y="955040"/>
                  </a:cubicBezTo>
                  <a:cubicBezTo>
                    <a:pt x="223520" y="952500"/>
                    <a:pt x="254000" y="966470"/>
                    <a:pt x="267970" y="980440"/>
                  </a:cubicBezTo>
                  <a:cubicBezTo>
                    <a:pt x="280670" y="991870"/>
                    <a:pt x="287020" y="1009650"/>
                    <a:pt x="287020" y="1026160"/>
                  </a:cubicBezTo>
                  <a:cubicBezTo>
                    <a:pt x="287020" y="1045210"/>
                    <a:pt x="274320" y="1078230"/>
                    <a:pt x="257810" y="1090930"/>
                  </a:cubicBezTo>
                  <a:cubicBezTo>
                    <a:pt x="241300" y="1103630"/>
                    <a:pt x="203200" y="1104900"/>
                    <a:pt x="187960" y="1102360"/>
                  </a:cubicBezTo>
                  <a:cubicBezTo>
                    <a:pt x="177800" y="1101090"/>
                    <a:pt x="172720" y="1099820"/>
                    <a:pt x="165100" y="1090930"/>
                  </a:cubicBezTo>
                  <a:cubicBezTo>
                    <a:pt x="148590" y="1071880"/>
                    <a:pt x="129540" y="1009650"/>
                    <a:pt x="121920" y="961390"/>
                  </a:cubicBezTo>
                  <a:cubicBezTo>
                    <a:pt x="113030" y="905510"/>
                    <a:pt x="129540" y="857250"/>
                    <a:pt x="123190" y="774700"/>
                  </a:cubicBezTo>
                  <a:cubicBezTo>
                    <a:pt x="111760" y="614680"/>
                    <a:pt x="0" y="163830"/>
                    <a:pt x="13970" y="68580"/>
                  </a:cubicBezTo>
                  <a:cubicBezTo>
                    <a:pt x="16510" y="41910"/>
                    <a:pt x="24130" y="31750"/>
                    <a:pt x="35560" y="21590"/>
                  </a:cubicBezTo>
                  <a:cubicBezTo>
                    <a:pt x="46990" y="10160"/>
                    <a:pt x="66040" y="1270"/>
                    <a:pt x="82550" y="0"/>
                  </a:cubicBezTo>
                  <a:cubicBezTo>
                    <a:pt x="99060" y="0"/>
                    <a:pt x="119380" y="6350"/>
                    <a:pt x="132080" y="16510"/>
                  </a:cubicBezTo>
                  <a:cubicBezTo>
                    <a:pt x="143510" y="26670"/>
                    <a:pt x="157480" y="60960"/>
                    <a:pt x="157480" y="60960"/>
                  </a:cubicBezTo>
                </a:path>
              </a:pathLst>
            </a:custGeom>
            <a:solidFill>
              <a:srgbClr val="FFFFFF"/>
            </a:solidFill>
            <a:ln cap="sq">
              <a:noFill/>
              <a:prstDash val="solid"/>
              <a:miter/>
            </a:ln>
          </p:spPr>
        </p:sp>
      </p:grpSp>
      <p:grpSp>
        <p:nvGrpSpPr>
          <p:cNvPr name="Group 19" id="19"/>
          <p:cNvGrpSpPr/>
          <p:nvPr/>
        </p:nvGrpSpPr>
        <p:grpSpPr>
          <a:xfrm rot="0">
            <a:off x="7452896" y="3829685"/>
            <a:ext cx="487680" cy="1030605"/>
            <a:chOff x="0" y="0"/>
            <a:chExt cx="650240" cy="1374140"/>
          </a:xfrm>
        </p:grpSpPr>
        <p:sp>
          <p:nvSpPr>
            <p:cNvPr name="Freeform 20" id="20"/>
            <p:cNvSpPr/>
            <p:nvPr/>
          </p:nvSpPr>
          <p:spPr>
            <a:xfrm flipH="false" flipV="false" rot="0">
              <a:off x="48260" y="50800"/>
              <a:ext cx="595630" cy="1281430"/>
            </a:xfrm>
            <a:custGeom>
              <a:avLst/>
              <a:gdLst/>
              <a:ahLst/>
              <a:cxnLst/>
              <a:rect r="r" b="b" t="t" l="l"/>
              <a:pathLst>
                <a:path h="1281430" w="595630">
                  <a:moveTo>
                    <a:pt x="86360" y="0"/>
                  </a:moveTo>
                  <a:cubicBezTo>
                    <a:pt x="284480" y="17780"/>
                    <a:pt x="306070" y="24130"/>
                    <a:pt x="328930" y="38100"/>
                  </a:cubicBezTo>
                  <a:cubicBezTo>
                    <a:pt x="353060" y="52070"/>
                    <a:pt x="374650" y="74930"/>
                    <a:pt x="393700" y="95250"/>
                  </a:cubicBezTo>
                  <a:cubicBezTo>
                    <a:pt x="412750" y="114300"/>
                    <a:pt x="427990" y="129540"/>
                    <a:pt x="444500" y="157480"/>
                  </a:cubicBezTo>
                  <a:cubicBezTo>
                    <a:pt x="469900" y="200660"/>
                    <a:pt x="501650" y="288290"/>
                    <a:pt x="518160" y="337820"/>
                  </a:cubicBezTo>
                  <a:cubicBezTo>
                    <a:pt x="528320" y="373380"/>
                    <a:pt x="533400" y="393700"/>
                    <a:pt x="538480" y="427990"/>
                  </a:cubicBezTo>
                  <a:cubicBezTo>
                    <a:pt x="546100" y="476250"/>
                    <a:pt x="548640" y="524510"/>
                    <a:pt x="551180" y="598170"/>
                  </a:cubicBezTo>
                  <a:cubicBezTo>
                    <a:pt x="554990" y="734060"/>
                    <a:pt x="595630" y="1075690"/>
                    <a:pt x="548640" y="1179830"/>
                  </a:cubicBezTo>
                  <a:cubicBezTo>
                    <a:pt x="524510" y="1230630"/>
                    <a:pt x="483870" y="1253490"/>
                    <a:pt x="445770" y="1267460"/>
                  </a:cubicBezTo>
                  <a:cubicBezTo>
                    <a:pt x="410210" y="1281430"/>
                    <a:pt x="359410" y="1281430"/>
                    <a:pt x="330200" y="1268730"/>
                  </a:cubicBezTo>
                  <a:cubicBezTo>
                    <a:pt x="304800" y="1258570"/>
                    <a:pt x="281940" y="1231900"/>
                    <a:pt x="274320" y="1211580"/>
                  </a:cubicBezTo>
                  <a:cubicBezTo>
                    <a:pt x="267970" y="1193800"/>
                    <a:pt x="270510" y="1172210"/>
                    <a:pt x="276860" y="1156970"/>
                  </a:cubicBezTo>
                  <a:cubicBezTo>
                    <a:pt x="283210" y="1140460"/>
                    <a:pt x="294640" y="1122680"/>
                    <a:pt x="311150" y="1115060"/>
                  </a:cubicBezTo>
                  <a:cubicBezTo>
                    <a:pt x="331470" y="1104900"/>
                    <a:pt x="369570" y="1099820"/>
                    <a:pt x="391160" y="1109980"/>
                  </a:cubicBezTo>
                  <a:cubicBezTo>
                    <a:pt x="412750" y="1118870"/>
                    <a:pt x="436880" y="1149350"/>
                    <a:pt x="440690" y="1172210"/>
                  </a:cubicBezTo>
                  <a:cubicBezTo>
                    <a:pt x="444500" y="1196340"/>
                    <a:pt x="433070" y="1231900"/>
                    <a:pt x="415290" y="1248410"/>
                  </a:cubicBezTo>
                  <a:cubicBezTo>
                    <a:pt x="398780" y="1264920"/>
                    <a:pt x="360680" y="1273810"/>
                    <a:pt x="339090" y="1271270"/>
                  </a:cubicBezTo>
                  <a:cubicBezTo>
                    <a:pt x="320040" y="1268730"/>
                    <a:pt x="303530" y="1256030"/>
                    <a:pt x="292100" y="1243330"/>
                  </a:cubicBezTo>
                  <a:cubicBezTo>
                    <a:pt x="280670" y="1230630"/>
                    <a:pt x="270510" y="1211580"/>
                    <a:pt x="270510" y="1192530"/>
                  </a:cubicBezTo>
                  <a:cubicBezTo>
                    <a:pt x="271780" y="1170940"/>
                    <a:pt x="285750" y="1135380"/>
                    <a:pt x="303530" y="1120140"/>
                  </a:cubicBezTo>
                  <a:cubicBezTo>
                    <a:pt x="322580" y="1103630"/>
                    <a:pt x="364490" y="1123950"/>
                    <a:pt x="383540" y="1098550"/>
                  </a:cubicBezTo>
                  <a:cubicBezTo>
                    <a:pt x="435610" y="1029970"/>
                    <a:pt x="392430" y="600710"/>
                    <a:pt x="382270" y="488950"/>
                  </a:cubicBezTo>
                  <a:cubicBezTo>
                    <a:pt x="378460" y="447040"/>
                    <a:pt x="375920" y="435610"/>
                    <a:pt x="367030" y="401320"/>
                  </a:cubicBezTo>
                  <a:cubicBezTo>
                    <a:pt x="353060" y="351790"/>
                    <a:pt x="327660" y="260350"/>
                    <a:pt x="300990" y="220980"/>
                  </a:cubicBezTo>
                  <a:cubicBezTo>
                    <a:pt x="284480" y="195580"/>
                    <a:pt x="271780" y="180340"/>
                    <a:pt x="243840" y="168910"/>
                  </a:cubicBezTo>
                  <a:cubicBezTo>
                    <a:pt x="200660" y="148590"/>
                    <a:pt x="91440" y="167640"/>
                    <a:pt x="52070" y="151130"/>
                  </a:cubicBezTo>
                  <a:cubicBezTo>
                    <a:pt x="31750" y="142240"/>
                    <a:pt x="19050" y="130810"/>
                    <a:pt x="10160" y="115570"/>
                  </a:cubicBezTo>
                  <a:cubicBezTo>
                    <a:pt x="1270" y="100330"/>
                    <a:pt x="0" y="76200"/>
                    <a:pt x="2540" y="59690"/>
                  </a:cubicBezTo>
                  <a:cubicBezTo>
                    <a:pt x="5080" y="46990"/>
                    <a:pt x="8890" y="35560"/>
                    <a:pt x="19050" y="26670"/>
                  </a:cubicBezTo>
                  <a:cubicBezTo>
                    <a:pt x="33020" y="13970"/>
                    <a:pt x="86360" y="0"/>
                    <a:pt x="86360" y="0"/>
                  </a:cubicBezTo>
                </a:path>
              </a:pathLst>
            </a:custGeom>
            <a:solidFill>
              <a:srgbClr val="FFFFFF"/>
            </a:solidFill>
            <a:ln cap="sq">
              <a:noFill/>
              <a:prstDash val="solid"/>
              <a:miter/>
            </a:ln>
          </p:spPr>
        </p:sp>
      </p:grpSp>
      <p:grpSp>
        <p:nvGrpSpPr>
          <p:cNvPr name="Group 21" id="21"/>
          <p:cNvGrpSpPr/>
          <p:nvPr/>
        </p:nvGrpSpPr>
        <p:grpSpPr>
          <a:xfrm rot="0">
            <a:off x="7805455" y="4219258"/>
            <a:ext cx="514350" cy="1020127"/>
            <a:chOff x="0" y="0"/>
            <a:chExt cx="685800" cy="1360170"/>
          </a:xfrm>
        </p:grpSpPr>
        <p:sp>
          <p:nvSpPr>
            <p:cNvPr name="Freeform 22" id="22"/>
            <p:cNvSpPr/>
            <p:nvPr/>
          </p:nvSpPr>
          <p:spPr>
            <a:xfrm flipH="false" flipV="false" rot="0">
              <a:off x="46990" y="49530"/>
              <a:ext cx="599440" cy="1261110"/>
            </a:xfrm>
            <a:custGeom>
              <a:avLst/>
              <a:gdLst/>
              <a:ahLst/>
              <a:cxnLst/>
              <a:rect r="r" b="b" t="t" l="l"/>
              <a:pathLst>
                <a:path h="1261110" w="599440">
                  <a:moveTo>
                    <a:pt x="132080" y="25400"/>
                  </a:moveTo>
                  <a:cubicBezTo>
                    <a:pt x="389890" y="311150"/>
                    <a:pt x="466090" y="408940"/>
                    <a:pt x="500380" y="463550"/>
                  </a:cubicBezTo>
                  <a:cubicBezTo>
                    <a:pt x="516890" y="490220"/>
                    <a:pt x="528320" y="510540"/>
                    <a:pt x="533400" y="529590"/>
                  </a:cubicBezTo>
                  <a:cubicBezTo>
                    <a:pt x="537210" y="543560"/>
                    <a:pt x="537210" y="553720"/>
                    <a:pt x="534670" y="565150"/>
                  </a:cubicBezTo>
                  <a:cubicBezTo>
                    <a:pt x="529590" y="580390"/>
                    <a:pt x="518160" y="599440"/>
                    <a:pt x="505460" y="609600"/>
                  </a:cubicBezTo>
                  <a:cubicBezTo>
                    <a:pt x="491490" y="618490"/>
                    <a:pt x="471170" y="626110"/>
                    <a:pt x="454660" y="623570"/>
                  </a:cubicBezTo>
                  <a:cubicBezTo>
                    <a:pt x="434340" y="619760"/>
                    <a:pt x="408940" y="610870"/>
                    <a:pt x="396240" y="585470"/>
                  </a:cubicBezTo>
                  <a:cubicBezTo>
                    <a:pt x="361950" y="514350"/>
                    <a:pt x="401320" y="158750"/>
                    <a:pt x="429260" y="82550"/>
                  </a:cubicBezTo>
                  <a:cubicBezTo>
                    <a:pt x="439420" y="57150"/>
                    <a:pt x="450850" y="46990"/>
                    <a:pt x="463550" y="38100"/>
                  </a:cubicBezTo>
                  <a:cubicBezTo>
                    <a:pt x="474980" y="29210"/>
                    <a:pt x="487680" y="25400"/>
                    <a:pt x="500380" y="25400"/>
                  </a:cubicBezTo>
                  <a:cubicBezTo>
                    <a:pt x="516890" y="25400"/>
                    <a:pt x="541020" y="31750"/>
                    <a:pt x="554990" y="41910"/>
                  </a:cubicBezTo>
                  <a:cubicBezTo>
                    <a:pt x="568960" y="53340"/>
                    <a:pt x="579120" y="68580"/>
                    <a:pt x="585470" y="90170"/>
                  </a:cubicBezTo>
                  <a:cubicBezTo>
                    <a:pt x="594360" y="124460"/>
                    <a:pt x="591820" y="180340"/>
                    <a:pt x="588010" y="232410"/>
                  </a:cubicBezTo>
                  <a:cubicBezTo>
                    <a:pt x="581660" y="302260"/>
                    <a:pt x="561340" y="381000"/>
                    <a:pt x="541020" y="469900"/>
                  </a:cubicBezTo>
                  <a:cubicBezTo>
                    <a:pt x="513080" y="588010"/>
                    <a:pt x="457200" y="763270"/>
                    <a:pt x="430530" y="877570"/>
                  </a:cubicBezTo>
                  <a:cubicBezTo>
                    <a:pt x="410210" y="958850"/>
                    <a:pt x="407670" y="1024890"/>
                    <a:pt x="387350" y="1088390"/>
                  </a:cubicBezTo>
                  <a:cubicBezTo>
                    <a:pt x="370840" y="1141730"/>
                    <a:pt x="354330" y="1206500"/>
                    <a:pt x="326390" y="1234440"/>
                  </a:cubicBezTo>
                  <a:cubicBezTo>
                    <a:pt x="308610" y="1250950"/>
                    <a:pt x="281940" y="1259840"/>
                    <a:pt x="262890" y="1258570"/>
                  </a:cubicBezTo>
                  <a:cubicBezTo>
                    <a:pt x="246380" y="1258570"/>
                    <a:pt x="229870" y="1250950"/>
                    <a:pt x="219710" y="1239520"/>
                  </a:cubicBezTo>
                  <a:cubicBezTo>
                    <a:pt x="207010" y="1224280"/>
                    <a:pt x="195580" y="1193800"/>
                    <a:pt x="198120" y="1173480"/>
                  </a:cubicBezTo>
                  <a:cubicBezTo>
                    <a:pt x="201930" y="1153160"/>
                    <a:pt x="223520" y="1129030"/>
                    <a:pt x="240030" y="1118870"/>
                  </a:cubicBezTo>
                  <a:cubicBezTo>
                    <a:pt x="254000" y="1111250"/>
                    <a:pt x="273050" y="1111250"/>
                    <a:pt x="287020" y="1113790"/>
                  </a:cubicBezTo>
                  <a:cubicBezTo>
                    <a:pt x="300990" y="1117600"/>
                    <a:pt x="317500" y="1126490"/>
                    <a:pt x="327660" y="1139190"/>
                  </a:cubicBezTo>
                  <a:cubicBezTo>
                    <a:pt x="337820" y="1154430"/>
                    <a:pt x="345440" y="1187450"/>
                    <a:pt x="341630" y="1206500"/>
                  </a:cubicBezTo>
                  <a:cubicBezTo>
                    <a:pt x="337820" y="1221740"/>
                    <a:pt x="326390" y="1235710"/>
                    <a:pt x="314960" y="1244600"/>
                  </a:cubicBezTo>
                  <a:cubicBezTo>
                    <a:pt x="303530" y="1253490"/>
                    <a:pt x="285750" y="1261110"/>
                    <a:pt x="270510" y="1259840"/>
                  </a:cubicBezTo>
                  <a:cubicBezTo>
                    <a:pt x="251460" y="1257300"/>
                    <a:pt x="222250" y="1242060"/>
                    <a:pt x="209550" y="1226820"/>
                  </a:cubicBezTo>
                  <a:cubicBezTo>
                    <a:pt x="200660" y="1214120"/>
                    <a:pt x="195580" y="1200150"/>
                    <a:pt x="198120" y="1181100"/>
                  </a:cubicBezTo>
                  <a:cubicBezTo>
                    <a:pt x="199390" y="1151890"/>
                    <a:pt x="229870" y="1120140"/>
                    <a:pt x="247650" y="1068070"/>
                  </a:cubicBezTo>
                  <a:cubicBezTo>
                    <a:pt x="283210" y="962660"/>
                    <a:pt x="328930" y="715010"/>
                    <a:pt x="359410" y="571500"/>
                  </a:cubicBezTo>
                  <a:cubicBezTo>
                    <a:pt x="383540" y="462280"/>
                    <a:pt x="407670" y="370840"/>
                    <a:pt x="419100" y="283210"/>
                  </a:cubicBezTo>
                  <a:cubicBezTo>
                    <a:pt x="427990" y="210820"/>
                    <a:pt x="414020" y="124460"/>
                    <a:pt x="429260" y="82550"/>
                  </a:cubicBezTo>
                  <a:cubicBezTo>
                    <a:pt x="438150" y="60960"/>
                    <a:pt x="450850" y="46990"/>
                    <a:pt x="463550" y="38100"/>
                  </a:cubicBezTo>
                  <a:cubicBezTo>
                    <a:pt x="474980" y="30480"/>
                    <a:pt x="487680" y="25400"/>
                    <a:pt x="500380" y="25400"/>
                  </a:cubicBezTo>
                  <a:cubicBezTo>
                    <a:pt x="516890" y="25400"/>
                    <a:pt x="541020" y="31750"/>
                    <a:pt x="554990" y="41910"/>
                  </a:cubicBezTo>
                  <a:cubicBezTo>
                    <a:pt x="568960" y="53340"/>
                    <a:pt x="579120" y="66040"/>
                    <a:pt x="585470" y="90170"/>
                  </a:cubicBezTo>
                  <a:cubicBezTo>
                    <a:pt x="599440" y="151130"/>
                    <a:pt x="567690" y="360680"/>
                    <a:pt x="552450" y="434340"/>
                  </a:cubicBezTo>
                  <a:cubicBezTo>
                    <a:pt x="544830" y="469900"/>
                    <a:pt x="528320" y="488950"/>
                    <a:pt x="527050" y="513080"/>
                  </a:cubicBezTo>
                  <a:cubicBezTo>
                    <a:pt x="524510" y="532130"/>
                    <a:pt x="537210" y="549910"/>
                    <a:pt x="534670" y="565150"/>
                  </a:cubicBezTo>
                  <a:cubicBezTo>
                    <a:pt x="530860" y="581660"/>
                    <a:pt x="518160" y="599440"/>
                    <a:pt x="505460" y="609600"/>
                  </a:cubicBezTo>
                  <a:cubicBezTo>
                    <a:pt x="491490" y="618490"/>
                    <a:pt x="469900" y="624840"/>
                    <a:pt x="454660" y="623570"/>
                  </a:cubicBezTo>
                  <a:cubicBezTo>
                    <a:pt x="438150" y="621030"/>
                    <a:pt x="425450" y="615950"/>
                    <a:pt x="406400" y="599440"/>
                  </a:cubicBezTo>
                  <a:cubicBezTo>
                    <a:pt x="361950" y="561340"/>
                    <a:pt x="290830" y="421640"/>
                    <a:pt x="224790" y="339090"/>
                  </a:cubicBezTo>
                  <a:cubicBezTo>
                    <a:pt x="158750" y="259080"/>
                    <a:pt x="35560" y="163830"/>
                    <a:pt x="10160" y="111760"/>
                  </a:cubicBezTo>
                  <a:cubicBezTo>
                    <a:pt x="0" y="90170"/>
                    <a:pt x="0" y="74930"/>
                    <a:pt x="3810" y="59690"/>
                  </a:cubicBezTo>
                  <a:cubicBezTo>
                    <a:pt x="7620" y="43180"/>
                    <a:pt x="19050" y="24130"/>
                    <a:pt x="33020" y="15240"/>
                  </a:cubicBezTo>
                  <a:cubicBezTo>
                    <a:pt x="46990" y="5080"/>
                    <a:pt x="67310" y="0"/>
                    <a:pt x="83820" y="1270"/>
                  </a:cubicBezTo>
                  <a:cubicBezTo>
                    <a:pt x="100330" y="2540"/>
                    <a:pt x="132080" y="25400"/>
                    <a:pt x="132080" y="25400"/>
                  </a:cubicBezTo>
                </a:path>
              </a:pathLst>
            </a:custGeom>
            <a:solidFill>
              <a:srgbClr val="FFFFFF"/>
            </a:solidFill>
            <a:ln cap="sq">
              <a:noFill/>
              <a:prstDash val="solid"/>
              <a:miter/>
            </a:ln>
          </p:spPr>
        </p:sp>
      </p:grpSp>
      <p:grpSp>
        <p:nvGrpSpPr>
          <p:cNvPr name="Group 23" id="23"/>
          <p:cNvGrpSpPr/>
          <p:nvPr/>
        </p:nvGrpSpPr>
        <p:grpSpPr>
          <a:xfrm rot="0">
            <a:off x="8281705" y="4135438"/>
            <a:ext cx="488632" cy="543878"/>
            <a:chOff x="0" y="0"/>
            <a:chExt cx="651510" cy="725170"/>
          </a:xfrm>
        </p:grpSpPr>
        <p:sp>
          <p:nvSpPr>
            <p:cNvPr name="Freeform 24" id="24"/>
            <p:cNvSpPr/>
            <p:nvPr/>
          </p:nvSpPr>
          <p:spPr>
            <a:xfrm flipH="false" flipV="false" rot="0">
              <a:off x="41910" y="41910"/>
              <a:ext cx="565150" cy="633730"/>
            </a:xfrm>
            <a:custGeom>
              <a:avLst/>
              <a:gdLst/>
              <a:ahLst/>
              <a:cxnLst/>
              <a:rect r="r" b="b" t="t" l="l"/>
              <a:pathLst>
                <a:path h="633730" w="565150">
                  <a:moveTo>
                    <a:pt x="160020" y="194310"/>
                  </a:moveTo>
                  <a:cubicBezTo>
                    <a:pt x="212090" y="586740"/>
                    <a:pt x="205740" y="599440"/>
                    <a:pt x="193040" y="610870"/>
                  </a:cubicBezTo>
                  <a:cubicBezTo>
                    <a:pt x="177800" y="624840"/>
                    <a:pt x="143510" y="632460"/>
                    <a:pt x="124460" y="631190"/>
                  </a:cubicBezTo>
                  <a:cubicBezTo>
                    <a:pt x="111760" y="631190"/>
                    <a:pt x="101600" y="624840"/>
                    <a:pt x="91440" y="617220"/>
                  </a:cubicBezTo>
                  <a:cubicBezTo>
                    <a:pt x="80010" y="605790"/>
                    <a:pt x="69850" y="594360"/>
                    <a:pt x="63500" y="570230"/>
                  </a:cubicBezTo>
                  <a:cubicBezTo>
                    <a:pt x="48260" y="513080"/>
                    <a:pt x="60960" y="331470"/>
                    <a:pt x="64770" y="255270"/>
                  </a:cubicBezTo>
                  <a:cubicBezTo>
                    <a:pt x="67310" y="209550"/>
                    <a:pt x="63500" y="180340"/>
                    <a:pt x="76200" y="148590"/>
                  </a:cubicBezTo>
                  <a:cubicBezTo>
                    <a:pt x="87630" y="115570"/>
                    <a:pt x="114300" y="83820"/>
                    <a:pt x="139700" y="59690"/>
                  </a:cubicBezTo>
                  <a:cubicBezTo>
                    <a:pt x="163830" y="38100"/>
                    <a:pt x="191770" y="16510"/>
                    <a:pt x="222250" y="8890"/>
                  </a:cubicBezTo>
                  <a:cubicBezTo>
                    <a:pt x="256540" y="0"/>
                    <a:pt x="302260" y="7620"/>
                    <a:pt x="336550" y="15240"/>
                  </a:cubicBezTo>
                  <a:cubicBezTo>
                    <a:pt x="367030" y="21590"/>
                    <a:pt x="394970" y="31750"/>
                    <a:pt x="417830" y="48260"/>
                  </a:cubicBezTo>
                  <a:cubicBezTo>
                    <a:pt x="441960" y="66040"/>
                    <a:pt x="461010" y="88900"/>
                    <a:pt x="477520" y="120650"/>
                  </a:cubicBezTo>
                  <a:cubicBezTo>
                    <a:pt x="502920" y="165100"/>
                    <a:pt x="521970" y="236220"/>
                    <a:pt x="535940" y="299720"/>
                  </a:cubicBezTo>
                  <a:cubicBezTo>
                    <a:pt x="549910" y="368300"/>
                    <a:pt x="565150" y="474980"/>
                    <a:pt x="557530" y="521970"/>
                  </a:cubicBezTo>
                  <a:cubicBezTo>
                    <a:pt x="554990" y="544830"/>
                    <a:pt x="549910" y="558800"/>
                    <a:pt x="535940" y="571500"/>
                  </a:cubicBezTo>
                  <a:cubicBezTo>
                    <a:pt x="520700" y="586740"/>
                    <a:pt x="483870" y="599440"/>
                    <a:pt x="461010" y="598170"/>
                  </a:cubicBezTo>
                  <a:cubicBezTo>
                    <a:pt x="443230" y="596900"/>
                    <a:pt x="425450" y="586740"/>
                    <a:pt x="412750" y="574040"/>
                  </a:cubicBezTo>
                  <a:cubicBezTo>
                    <a:pt x="401320" y="562610"/>
                    <a:pt x="391160" y="542290"/>
                    <a:pt x="388620" y="525780"/>
                  </a:cubicBezTo>
                  <a:cubicBezTo>
                    <a:pt x="387350" y="508000"/>
                    <a:pt x="389890" y="487680"/>
                    <a:pt x="400050" y="472440"/>
                  </a:cubicBezTo>
                  <a:cubicBezTo>
                    <a:pt x="412750" y="453390"/>
                    <a:pt x="443230" y="431800"/>
                    <a:pt x="467360" y="429260"/>
                  </a:cubicBezTo>
                  <a:cubicBezTo>
                    <a:pt x="490220" y="427990"/>
                    <a:pt x="525780" y="443230"/>
                    <a:pt x="539750" y="461010"/>
                  </a:cubicBezTo>
                  <a:cubicBezTo>
                    <a:pt x="554990" y="480060"/>
                    <a:pt x="560070" y="518160"/>
                    <a:pt x="554990" y="539750"/>
                  </a:cubicBezTo>
                  <a:cubicBezTo>
                    <a:pt x="549910" y="557530"/>
                    <a:pt x="538480" y="574040"/>
                    <a:pt x="521970" y="584200"/>
                  </a:cubicBezTo>
                  <a:cubicBezTo>
                    <a:pt x="504190" y="595630"/>
                    <a:pt x="464820" y="600710"/>
                    <a:pt x="443230" y="594360"/>
                  </a:cubicBezTo>
                  <a:cubicBezTo>
                    <a:pt x="425450" y="589280"/>
                    <a:pt x="412750" y="575310"/>
                    <a:pt x="401320" y="560070"/>
                  </a:cubicBezTo>
                  <a:cubicBezTo>
                    <a:pt x="388620" y="539750"/>
                    <a:pt x="381000" y="513080"/>
                    <a:pt x="375920" y="481330"/>
                  </a:cubicBezTo>
                  <a:cubicBezTo>
                    <a:pt x="368300" y="434340"/>
                    <a:pt x="378460" y="354330"/>
                    <a:pt x="370840" y="300990"/>
                  </a:cubicBezTo>
                  <a:cubicBezTo>
                    <a:pt x="365760" y="259080"/>
                    <a:pt x="365760" y="208280"/>
                    <a:pt x="341630" y="187960"/>
                  </a:cubicBezTo>
                  <a:cubicBezTo>
                    <a:pt x="316230" y="167640"/>
                    <a:pt x="247650" y="153670"/>
                    <a:pt x="220980" y="177800"/>
                  </a:cubicBezTo>
                  <a:cubicBezTo>
                    <a:pt x="172720" y="220980"/>
                    <a:pt x="234950" y="515620"/>
                    <a:pt x="212090" y="580390"/>
                  </a:cubicBezTo>
                  <a:cubicBezTo>
                    <a:pt x="203200" y="603250"/>
                    <a:pt x="193040" y="613410"/>
                    <a:pt x="177800" y="622300"/>
                  </a:cubicBezTo>
                  <a:cubicBezTo>
                    <a:pt x="163830" y="631190"/>
                    <a:pt x="140970" y="633730"/>
                    <a:pt x="124460" y="631190"/>
                  </a:cubicBezTo>
                  <a:cubicBezTo>
                    <a:pt x="111760" y="629920"/>
                    <a:pt x="101600" y="624840"/>
                    <a:pt x="91440" y="617220"/>
                  </a:cubicBezTo>
                  <a:cubicBezTo>
                    <a:pt x="80010" y="605790"/>
                    <a:pt x="72390" y="594360"/>
                    <a:pt x="63500" y="570230"/>
                  </a:cubicBezTo>
                  <a:cubicBezTo>
                    <a:pt x="40640" y="506730"/>
                    <a:pt x="0" y="270510"/>
                    <a:pt x="8890" y="205740"/>
                  </a:cubicBezTo>
                  <a:cubicBezTo>
                    <a:pt x="11430" y="180340"/>
                    <a:pt x="17780" y="167640"/>
                    <a:pt x="29210" y="156210"/>
                  </a:cubicBezTo>
                  <a:cubicBezTo>
                    <a:pt x="41910" y="143510"/>
                    <a:pt x="62230" y="134620"/>
                    <a:pt x="78740" y="132080"/>
                  </a:cubicBezTo>
                  <a:cubicBezTo>
                    <a:pt x="96520" y="130810"/>
                    <a:pt x="118110" y="138430"/>
                    <a:pt x="130810" y="148590"/>
                  </a:cubicBezTo>
                  <a:cubicBezTo>
                    <a:pt x="144780" y="158750"/>
                    <a:pt x="160020" y="194310"/>
                    <a:pt x="160020" y="194310"/>
                  </a:cubicBezTo>
                </a:path>
              </a:pathLst>
            </a:custGeom>
            <a:solidFill>
              <a:srgbClr val="FFFFFF"/>
            </a:solidFill>
            <a:ln cap="sq">
              <a:noFill/>
              <a:prstDash val="solid"/>
              <a:miter/>
            </a:ln>
          </p:spPr>
        </p:sp>
      </p:grpSp>
      <p:grpSp>
        <p:nvGrpSpPr>
          <p:cNvPr name="Group 25" id="25"/>
          <p:cNvGrpSpPr/>
          <p:nvPr/>
        </p:nvGrpSpPr>
        <p:grpSpPr>
          <a:xfrm rot="0">
            <a:off x="8737000" y="4146868"/>
            <a:ext cx="586740" cy="569595"/>
            <a:chOff x="0" y="0"/>
            <a:chExt cx="782320" cy="759460"/>
          </a:xfrm>
        </p:grpSpPr>
        <p:sp>
          <p:nvSpPr>
            <p:cNvPr name="Freeform 26" id="26"/>
            <p:cNvSpPr/>
            <p:nvPr/>
          </p:nvSpPr>
          <p:spPr>
            <a:xfrm flipH="false" flipV="false" rot="0">
              <a:off x="48260" y="49530"/>
              <a:ext cx="685800" cy="665480"/>
            </a:xfrm>
            <a:custGeom>
              <a:avLst/>
              <a:gdLst/>
              <a:ahLst/>
              <a:cxnLst/>
              <a:rect r="r" b="b" t="t" l="l"/>
              <a:pathLst>
                <a:path h="665480" w="685800">
                  <a:moveTo>
                    <a:pt x="271780" y="148590"/>
                  </a:moveTo>
                  <a:cubicBezTo>
                    <a:pt x="199390" y="217170"/>
                    <a:pt x="187960" y="245110"/>
                    <a:pt x="179070" y="271780"/>
                  </a:cubicBezTo>
                  <a:cubicBezTo>
                    <a:pt x="170180" y="299720"/>
                    <a:pt x="156210" y="335280"/>
                    <a:pt x="163830" y="360680"/>
                  </a:cubicBezTo>
                  <a:cubicBezTo>
                    <a:pt x="172720" y="384810"/>
                    <a:pt x="205740" y="402590"/>
                    <a:pt x="229870" y="417830"/>
                  </a:cubicBezTo>
                  <a:cubicBezTo>
                    <a:pt x="254000" y="433070"/>
                    <a:pt x="299720" y="462280"/>
                    <a:pt x="308610" y="453390"/>
                  </a:cubicBezTo>
                  <a:cubicBezTo>
                    <a:pt x="318770" y="441960"/>
                    <a:pt x="250190" y="349250"/>
                    <a:pt x="226060" y="292100"/>
                  </a:cubicBezTo>
                  <a:cubicBezTo>
                    <a:pt x="201930" y="228600"/>
                    <a:pt x="163830" y="133350"/>
                    <a:pt x="165100" y="86360"/>
                  </a:cubicBezTo>
                  <a:cubicBezTo>
                    <a:pt x="166370" y="60960"/>
                    <a:pt x="176530" y="43180"/>
                    <a:pt x="187960" y="29210"/>
                  </a:cubicBezTo>
                  <a:cubicBezTo>
                    <a:pt x="196850" y="17780"/>
                    <a:pt x="209550" y="11430"/>
                    <a:pt x="222250" y="6350"/>
                  </a:cubicBezTo>
                  <a:cubicBezTo>
                    <a:pt x="234950" y="2540"/>
                    <a:pt x="250190" y="0"/>
                    <a:pt x="262890" y="2540"/>
                  </a:cubicBezTo>
                  <a:cubicBezTo>
                    <a:pt x="276860" y="3810"/>
                    <a:pt x="290830" y="8890"/>
                    <a:pt x="300990" y="16510"/>
                  </a:cubicBezTo>
                  <a:cubicBezTo>
                    <a:pt x="312420" y="25400"/>
                    <a:pt x="318770" y="31750"/>
                    <a:pt x="328930" y="48260"/>
                  </a:cubicBezTo>
                  <a:cubicBezTo>
                    <a:pt x="356870" y="95250"/>
                    <a:pt x="407670" y="275590"/>
                    <a:pt x="445770" y="339090"/>
                  </a:cubicBezTo>
                  <a:cubicBezTo>
                    <a:pt x="467360" y="374650"/>
                    <a:pt x="483870" y="389890"/>
                    <a:pt x="510540" y="414020"/>
                  </a:cubicBezTo>
                  <a:cubicBezTo>
                    <a:pt x="546100" y="444500"/>
                    <a:pt x="614680" y="474980"/>
                    <a:pt x="642620" y="501650"/>
                  </a:cubicBezTo>
                  <a:cubicBezTo>
                    <a:pt x="660400" y="516890"/>
                    <a:pt x="671830" y="528320"/>
                    <a:pt x="678180" y="544830"/>
                  </a:cubicBezTo>
                  <a:cubicBezTo>
                    <a:pt x="683260" y="562610"/>
                    <a:pt x="685800" y="584200"/>
                    <a:pt x="678180" y="600710"/>
                  </a:cubicBezTo>
                  <a:cubicBezTo>
                    <a:pt x="670560" y="622300"/>
                    <a:pt x="641350" y="650240"/>
                    <a:pt x="619760" y="659130"/>
                  </a:cubicBezTo>
                  <a:cubicBezTo>
                    <a:pt x="603250" y="665480"/>
                    <a:pt x="581660" y="662940"/>
                    <a:pt x="565150" y="656590"/>
                  </a:cubicBezTo>
                  <a:cubicBezTo>
                    <a:pt x="548640" y="650240"/>
                    <a:pt x="529590" y="637540"/>
                    <a:pt x="520700" y="621030"/>
                  </a:cubicBezTo>
                  <a:cubicBezTo>
                    <a:pt x="510540" y="600710"/>
                    <a:pt x="508000" y="561340"/>
                    <a:pt x="515620" y="539750"/>
                  </a:cubicBezTo>
                  <a:cubicBezTo>
                    <a:pt x="521970" y="521970"/>
                    <a:pt x="537210" y="506730"/>
                    <a:pt x="553720" y="497840"/>
                  </a:cubicBezTo>
                  <a:cubicBezTo>
                    <a:pt x="568960" y="490220"/>
                    <a:pt x="590550" y="485140"/>
                    <a:pt x="608330" y="487680"/>
                  </a:cubicBezTo>
                  <a:cubicBezTo>
                    <a:pt x="626110" y="490220"/>
                    <a:pt x="645160" y="500380"/>
                    <a:pt x="657860" y="513080"/>
                  </a:cubicBezTo>
                  <a:cubicBezTo>
                    <a:pt x="670560" y="525780"/>
                    <a:pt x="680720" y="544830"/>
                    <a:pt x="681990" y="563880"/>
                  </a:cubicBezTo>
                  <a:cubicBezTo>
                    <a:pt x="683260" y="586740"/>
                    <a:pt x="671830" y="624840"/>
                    <a:pt x="652780" y="640080"/>
                  </a:cubicBezTo>
                  <a:cubicBezTo>
                    <a:pt x="635000" y="656590"/>
                    <a:pt x="604520" y="664210"/>
                    <a:pt x="574040" y="659130"/>
                  </a:cubicBezTo>
                  <a:cubicBezTo>
                    <a:pt x="520700" y="651510"/>
                    <a:pt x="421640" y="575310"/>
                    <a:pt x="375920" y="537210"/>
                  </a:cubicBezTo>
                  <a:cubicBezTo>
                    <a:pt x="346710" y="511810"/>
                    <a:pt x="328930" y="491490"/>
                    <a:pt x="313690" y="464820"/>
                  </a:cubicBezTo>
                  <a:cubicBezTo>
                    <a:pt x="300990" y="440690"/>
                    <a:pt x="303530" y="415290"/>
                    <a:pt x="292100" y="383540"/>
                  </a:cubicBezTo>
                  <a:cubicBezTo>
                    <a:pt x="274320" y="337820"/>
                    <a:pt x="228600" y="273050"/>
                    <a:pt x="207010" y="220980"/>
                  </a:cubicBezTo>
                  <a:cubicBezTo>
                    <a:pt x="187960" y="175260"/>
                    <a:pt x="166370" y="118110"/>
                    <a:pt x="165100" y="86360"/>
                  </a:cubicBezTo>
                  <a:cubicBezTo>
                    <a:pt x="165100" y="69850"/>
                    <a:pt x="170180" y="58420"/>
                    <a:pt x="175260" y="46990"/>
                  </a:cubicBezTo>
                  <a:cubicBezTo>
                    <a:pt x="181610" y="34290"/>
                    <a:pt x="193040" y="24130"/>
                    <a:pt x="203200" y="16510"/>
                  </a:cubicBezTo>
                  <a:cubicBezTo>
                    <a:pt x="214630" y="8890"/>
                    <a:pt x="228600" y="3810"/>
                    <a:pt x="242570" y="1270"/>
                  </a:cubicBezTo>
                  <a:cubicBezTo>
                    <a:pt x="255270" y="0"/>
                    <a:pt x="270510" y="1270"/>
                    <a:pt x="283210" y="7620"/>
                  </a:cubicBezTo>
                  <a:cubicBezTo>
                    <a:pt x="299720" y="15240"/>
                    <a:pt x="313690" y="25400"/>
                    <a:pt x="328930" y="48260"/>
                  </a:cubicBezTo>
                  <a:cubicBezTo>
                    <a:pt x="365760" y="104140"/>
                    <a:pt x="433070" y="299720"/>
                    <a:pt x="445770" y="377190"/>
                  </a:cubicBezTo>
                  <a:cubicBezTo>
                    <a:pt x="452120" y="416560"/>
                    <a:pt x="448310" y="436880"/>
                    <a:pt x="441960" y="468630"/>
                  </a:cubicBezTo>
                  <a:cubicBezTo>
                    <a:pt x="436880" y="502920"/>
                    <a:pt x="431800" y="551180"/>
                    <a:pt x="407670" y="575310"/>
                  </a:cubicBezTo>
                  <a:cubicBezTo>
                    <a:pt x="381000" y="601980"/>
                    <a:pt x="327660" y="617220"/>
                    <a:pt x="281940" y="615950"/>
                  </a:cubicBezTo>
                  <a:cubicBezTo>
                    <a:pt x="228600" y="613410"/>
                    <a:pt x="156210" y="572770"/>
                    <a:pt x="110490" y="543560"/>
                  </a:cubicBezTo>
                  <a:cubicBezTo>
                    <a:pt x="72390" y="519430"/>
                    <a:pt x="34290" y="496570"/>
                    <a:pt x="16510" y="462280"/>
                  </a:cubicBezTo>
                  <a:cubicBezTo>
                    <a:pt x="0" y="429260"/>
                    <a:pt x="1270" y="388620"/>
                    <a:pt x="2540" y="345440"/>
                  </a:cubicBezTo>
                  <a:cubicBezTo>
                    <a:pt x="5080" y="290830"/>
                    <a:pt x="11430" y="213360"/>
                    <a:pt x="39370" y="161290"/>
                  </a:cubicBezTo>
                  <a:cubicBezTo>
                    <a:pt x="67310" y="107950"/>
                    <a:pt x="133350" y="52070"/>
                    <a:pt x="170180" y="29210"/>
                  </a:cubicBezTo>
                  <a:cubicBezTo>
                    <a:pt x="189230" y="17780"/>
                    <a:pt x="205740" y="11430"/>
                    <a:pt x="222250" y="11430"/>
                  </a:cubicBezTo>
                  <a:cubicBezTo>
                    <a:pt x="234950" y="10160"/>
                    <a:pt x="247650" y="13970"/>
                    <a:pt x="257810" y="20320"/>
                  </a:cubicBezTo>
                  <a:cubicBezTo>
                    <a:pt x="271780" y="29210"/>
                    <a:pt x="288290" y="45720"/>
                    <a:pt x="294640" y="62230"/>
                  </a:cubicBezTo>
                  <a:cubicBezTo>
                    <a:pt x="300990" y="78740"/>
                    <a:pt x="298450" y="102870"/>
                    <a:pt x="293370" y="118110"/>
                  </a:cubicBezTo>
                  <a:cubicBezTo>
                    <a:pt x="289560" y="130810"/>
                    <a:pt x="271780" y="148590"/>
                    <a:pt x="271780" y="148590"/>
                  </a:cubicBezTo>
                </a:path>
              </a:pathLst>
            </a:custGeom>
            <a:solidFill>
              <a:srgbClr val="FFFFFF"/>
            </a:solidFill>
            <a:ln cap="sq">
              <a:noFill/>
              <a:prstDash val="solid"/>
              <a:miter/>
            </a:ln>
          </p:spPr>
        </p:sp>
      </p:grpSp>
      <p:grpSp>
        <p:nvGrpSpPr>
          <p:cNvPr name="Group 27" id="27"/>
          <p:cNvGrpSpPr/>
          <p:nvPr/>
        </p:nvGrpSpPr>
        <p:grpSpPr>
          <a:xfrm rot="0">
            <a:off x="9109428" y="3980180"/>
            <a:ext cx="793432" cy="673418"/>
            <a:chOff x="0" y="0"/>
            <a:chExt cx="1057910" cy="897890"/>
          </a:xfrm>
        </p:grpSpPr>
        <p:sp>
          <p:nvSpPr>
            <p:cNvPr name="Freeform 28" id="28"/>
            <p:cNvSpPr/>
            <p:nvPr/>
          </p:nvSpPr>
          <p:spPr>
            <a:xfrm flipH="false" flipV="false" rot="0">
              <a:off x="45720" y="48260"/>
              <a:ext cx="967740" cy="801370"/>
            </a:xfrm>
            <a:custGeom>
              <a:avLst/>
              <a:gdLst/>
              <a:ahLst/>
              <a:cxnLst/>
              <a:rect r="r" b="b" t="t" l="l"/>
              <a:pathLst>
                <a:path h="801370" w="967740">
                  <a:moveTo>
                    <a:pt x="142240" y="172720"/>
                  </a:moveTo>
                  <a:cubicBezTo>
                    <a:pt x="279400" y="495300"/>
                    <a:pt x="397510" y="642620"/>
                    <a:pt x="406400" y="709930"/>
                  </a:cubicBezTo>
                  <a:cubicBezTo>
                    <a:pt x="410210" y="737870"/>
                    <a:pt x="401320" y="760730"/>
                    <a:pt x="388620" y="774700"/>
                  </a:cubicBezTo>
                  <a:cubicBezTo>
                    <a:pt x="374650" y="789940"/>
                    <a:pt x="344170" y="801370"/>
                    <a:pt x="323850" y="797560"/>
                  </a:cubicBezTo>
                  <a:cubicBezTo>
                    <a:pt x="303530" y="795020"/>
                    <a:pt x="284480" y="782320"/>
                    <a:pt x="267970" y="758190"/>
                  </a:cubicBezTo>
                  <a:cubicBezTo>
                    <a:pt x="231140" y="699770"/>
                    <a:pt x="194310" y="474980"/>
                    <a:pt x="193040" y="396240"/>
                  </a:cubicBezTo>
                  <a:cubicBezTo>
                    <a:pt x="193040" y="356870"/>
                    <a:pt x="194310" y="334010"/>
                    <a:pt x="210820" y="308610"/>
                  </a:cubicBezTo>
                  <a:cubicBezTo>
                    <a:pt x="229870" y="279400"/>
                    <a:pt x="274320" y="252730"/>
                    <a:pt x="312420" y="238760"/>
                  </a:cubicBezTo>
                  <a:cubicBezTo>
                    <a:pt x="350520" y="226060"/>
                    <a:pt x="401320" y="219710"/>
                    <a:pt x="436880" y="229870"/>
                  </a:cubicBezTo>
                  <a:cubicBezTo>
                    <a:pt x="471170" y="241300"/>
                    <a:pt x="497840" y="270510"/>
                    <a:pt x="523240" y="298450"/>
                  </a:cubicBezTo>
                  <a:cubicBezTo>
                    <a:pt x="551180" y="327660"/>
                    <a:pt x="576580" y="367030"/>
                    <a:pt x="593090" y="401320"/>
                  </a:cubicBezTo>
                  <a:cubicBezTo>
                    <a:pt x="607060" y="434340"/>
                    <a:pt x="615950" y="464820"/>
                    <a:pt x="622300" y="500380"/>
                  </a:cubicBezTo>
                  <a:cubicBezTo>
                    <a:pt x="628650" y="538480"/>
                    <a:pt x="636270" y="593090"/>
                    <a:pt x="627380" y="624840"/>
                  </a:cubicBezTo>
                  <a:cubicBezTo>
                    <a:pt x="621030" y="646430"/>
                    <a:pt x="608330" y="662940"/>
                    <a:pt x="593090" y="674370"/>
                  </a:cubicBezTo>
                  <a:cubicBezTo>
                    <a:pt x="577850" y="684530"/>
                    <a:pt x="552450" y="689610"/>
                    <a:pt x="535940" y="688340"/>
                  </a:cubicBezTo>
                  <a:cubicBezTo>
                    <a:pt x="521970" y="688340"/>
                    <a:pt x="509270" y="683260"/>
                    <a:pt x="497840" y="674370"/>
                  </a:cubicBezTo>
                  <a:cubicBezTo>
                    <a:pt x="485140" y="664210"/>
                    <a:pt x="472440" y="651510"/>
                    <a:pt x="463550" y="626110"/>
                  </a:cubicBezTo>
                  <a:cubicBezTo>
                    <a:pt x="443230" y="560070"/>
                    <a:pt x="457200" y="339090"/>
                    <a:pt x="464820" y="247650"/>
                  </a:cubicBezTo>
                  <a:cubicBezTo>
                    <a:pt x="468630" y="194310"/>
                    <a:pt x="472440" y="157480"/>
                    <a:pt x="483870" y="123190"/>
                  </a:cubicBezTo>
                  <a:cubicBezTo>
                    <a:pt x="492760" y="95250"/>
                    <a:pt x="501650" y="73660"/>
                    <a:pt x="519430" y="54610"/>
                  </a:cubicBezTo>
                  <a:cubicBezTo>
                    <a:pt x="541020" y="33020"/>
                    <a:pt x="575310" y="5080"/>
                    <a:pt x="607060" y="2540"/>
                  </a:cubicBezTo>
                  <a:cubicBezTo>
                    <a:pt x="642620" y="0"/>
                    <a:pt x="693420" y="30480"/>
                    <a:pt x="725170" y="53340"/>
                  </a:cubicBezTo>
                  <a:cubicBezTo>
                    <a:pt x="753110" y="73660"/>
                    <a:pt x="768350" y="96520"/>
                    <a:pt x="791210" y="129540"/>
                  </a:cubicBezTo>
                  <a:cubicBezTo>
                    <a:pt x="826770" y="180340"/>
                    <a:pt x="877570" y="267970"/>
                    <a:pt x="905510" y="335280"/>
                  </a:cubicBezTo>
                  <a:cubicBezTo>
                    <a:pt x="930910" y="394970"/>
                    <a:pt x="947420" y="455930"/>
                    <a:pt x="956310" y="510540"/>
                  </a:cubicBezTo>
                  <a:cubicBezTo>
                    <a:pt x="962660" y="557530"/>
                    <a:pt x="967740" y="612140"/>
                    <a:pt x="957580" y="643890"/>
                  </a:cubicBezTo>
                  <a:cubicBezTo>
                    <a:pt x="951230" y="662940"/>
                    <a:pt x="942340" y="678180"/>
                    <a:pt x="925830" y="687070"/>
                  </a:cubicBezTo>
                  <a:cubicBezTo>
                    <a:pt x="908050" y="697230"/>
                    <a:pt x="868680" y="702310"/>
                    <a:pt x="848360" y="695960"/>
                  </a:cubicBezTo>
                  <a:cubicBezTo>
                    <a:pt x="830580" y="690880"/>
                    <a:pt x="816610" y="676910"/>
                    <a:pt x="807720" y="661670"/>
                  </a:cubicBezTo>
                  <a:cubicBezTo>
                    <a:pt x="798830" y="647700"/>
                    <a:pt x="792480" y="627380"/>
                    <a:pt x="795020" y="609600"/>
                  </a:cubicBezTo>
                  <a:cubicBezTo>
                    <a:pt x="798830" y="588010"/>
                    <a:pt x="820420" y="556260"/>
                    <a:pt x="838200" y="544830"/>
                  </a:cubicBezTo>
                  <a:cubicBezTo>
                    <a:pt x="853440" y="534670"/>
                    <a:pt x="873760" y="532130"/>
                    <a:pt x="891540" y="534670"/>
                  </a:cubicBezTo>
                  <a:cubicBezTo>
                    <a:pt x="908050" y="537210"/>
                    <a:pt x="927100" y="546100"/>
                    <a:pt x="938530" y="560070"/>
                  </a:cubicBezTo>
                  <a:cubicBezTo>
                    <a:pt x="952500" y="576580"/>
                    <a:pt x="962660" y="613410"/>
                    <a:pt x="960120" y="635000"/>
                  </a:cubicBezTo>
                  <a:cubicBezTo>
                    <a:pt x="958850" y="652780"/>
                    <a:pt x="946150" y="670560"/>
                    <a:pt x="933450" y="680720"/>
                  </a:cubicBezTo>
                  <a:cubicBezTo>
                    <a:pt x="920750" y="692150"/>
                    <a:pt x="900430" y="701040"/>
                    <a:pt x="883920" y="701040"/>
                  </a:cubicBezTo>
                  <a:cubicBezTo>
                    <a:pt x="867410" y="702310"/>
                    <a:pt x="845820" y="697230"/>
                    <a:pt x="831850" y="688340"/>
                  </a:cubicBezTo>
                  <a:cubicBezTo>
                    <a:pt x="817880" y="678180"/>
                    <a:pt x="806450" y="665480"/>
                    <a:pt x="798830" y="645160"/>
                  </a:cubicBezTo>
                  <a:cubicBezTo>
                    <a:pt x="787400" y="615950"/>
                    <a:pt x="797560" y="557530"/>
                    <a:pt x="789940" y="519430"/>
                  </a:cubicBezTo>
                  <a:cubicBezTo>
                    <a:pt x="784860" y="486410"/>
                    <a:pt x="778510" y="466090"/>
                    <a:pt x="764540" y="429260"/>
                  </a:cubicBezTo>
                  <a:cubicBezTo>
                    <a:pt x="740410" y="364490"/>
                    <a:pt x="659130" y="166370"/>
                    <a:pt x="638810" y="168910"/>
                  </a:cubicBezTo>
                  <a:cubicBezTo>
                    <a:pt x="628650" y="170180"/>
                    <a:pt x="628650" y="212090"/>
                    <a:pt x="626110" y="247650"/>
                  </a:cubicBezTo>
                  <a:cubicBezTo>
                    <a:pt x="619760" y="323850"/>
                    <a:pt x="636270" y="546100"/>
                    <a:pt x="628650" y="604520"/>
                  </a:cubicBezTo>
                  <a:cubicBezTo>
                    <a:pt x="627380" y="624840"/>
                    <a:pt x="626110" y="632460"/>
                    <a:pt x="619760" y="643890"/>
                  </a:cubicBezTo>
                  <a:cubicBezTo>
                    <a:pt x="613410" y="655320"/>
                    <a:pt x="605790" y="666750"/>
                    <a:pt x="593090" y="674370"/>
                  </a:cubicBezTo>
                  <a:cubicBezTo>
                    <a:pt x="579120" y="683260"/>
                    <a:pt x="553720" y="690880"/>
                    <a:pt x="535940" y="688340"/>
                  </a:cubicBezTo>
                  <a:cubicBezTo>
                    <a:pt x="516890" y="685800"/>
                    <a:pt x="495300" y="673100"/>
                    <a:pt x="482600" y="661670"/>
                  </a:cubicBezTo>
                  <a:cubicBezTo>
                    <a:pt x="472440" y="651510"/>
                    <a:pt x="469900" y="642620"/>
                    <a:pt x="463550" y="626110"/>
                  </a:cubicBezTo>
                  <a:cubicBezTo>
                    <a:pt x="449580" y="585470"/>
                    <a:pt x="452120" y="462280"/>
                    <a:pt x="422910" y="417830"/>
                  </a:cubicBezTo>
                  <a:cubicBezTo>
                    <a:pt x="402590" y="389890"/>
                    <a:pt x="356870" y="356870"/>
                    <a:pt x="344170" y="365760"/>
                  </a:cubicBezTo>
                  <a:cubicBezTo>
                    <a:pt x="316230" y="383540"/>
                    <a:pt x="419100" y="657860"/>
                    <a:pt x="407670" y="726440"/>
                  </a:cubicBezTo>
                  <a:cubicBezTo>
                    <a:pt x="402590" y="756920"/>
                    <a:pt x="389890" y="774700"/>
                    <a:pt x="374650" y="786130"/>
                  </a:cubicBezTo>
                  <a:cubicBezTo>
                    <a:pt x="360680" y="796290"/>
                    <a:pt x="340360" y="801370"/>
                    <a:pt x="323850" y="797560"/>
                  </a:cubicBezTo>
                  <a:cubicBezTo>
                    <a:pt x="304800" y="793750"/>
                    <a:pt x="276860" y="772160"/>
                    <a:pt x="267970" y="758190"/>
                  </a:cubicBezTo>
                  <a:cubicBezTo>
                    <a:pt x="262890" y="748030"/>
                    <a:pt x="270510" y="742950"/>
                    <a:pt x="266700" y="728980"/>
                  </a:cubicBezTo>
                  <a:cubicBezTo>
                    <a:pt x="252730" y="683260"/>
                    <a:pt x="149860" y="543560"/>
                    <a:pt x="105410" y="455930"/>
                  </a:cubicBezTo>
                  <a:cubicBezTo>
                    <a:pt x="64770" y="378460"/>
                    <a:pt x="13970" y="284480"/>
                    <a:pt x="5080" y="229870"/>
                  </a:cubicBezTo>
                  <a:cubicBezTo>
                    <a:pt x="0" y="200660"/>
                    <a:pt x="1270" y="177800"/>
                    <a:pt x="11430" y="161290"/>
                  </a:cubicBezTo>
                  <a:cubicBezTo>
                    <a:pt x="19050" y="146050"/>
                    <a:pt x="38100" y="134620"/>
                    <a:pt x="53340" y="129540"/>
                  </a:cubicBezTo>
                  <a:cubicBezTo>
                    <a:pt x="69850" y="125730"/>
                    <a:pt x="91440" y="127000"/>
                    <a:pt x="106680" y="134620"/>
                  </a:cubicBezTo>
                  <a:cubicBezTo>
                    <a:pt x="121920" y="142240"/>
                    <a:pt x="142240" y="172720"/>
                    <a:pt x="142240" y="172720"/>
                  </a:cubicBezTo>
                </a:path>
              </a:pathLst>
            </a:custGeom>
            <a:solidFill>
              <a:srgbClr val="FFFFFF"/>
            </a:solidFill>
            <a:ln cap="sq">
              <a:noFill/>
              <a:prstDash val="solid"/>
              <a:miter/>
            </a:ln>
          </p:spPr>
        </p:sp>
      </p:grpSp>
      <p:grpSp>
        <p:nvGrpSpPr>
          <p:cNvPr name="Group 29" id="29"/>
          <p:cNvGrpSpPr/>
          <p:nvPr/>
        </p:nvGrpSpPr>
        <p:grpSpPr>
          <a:xfrm rot="0">
            <a:off x="9852378" y="4043998"/>
            <a:ext cx="298132" cy="440055"/>
            <a:chOff x="0" y="0"/>
            <a:chExt cx="397510" cy="586740"/>
          </a:xfrm>
        </p:grpSpPr>
        <p:sp>
          <p:nvSpPr>
            <p:cNvPr name="Freeform 30" id="30"/>
            <p:cNvSpPr/>
            <p:nvPr/>
          </p:nvSpPr>
          <p:spPr>
            <a:xfrm flipH="false" flipV="false" rot="0">
              <a:off x="49530" y="44450"/>
              <a:ext cx="298450" cy="491490"/>
            </a:xfrm>
            <a:custGeom>
              <a:avLst/>
              <a:gdLst/>
              <a:ahLst/>
              <a:cxnLst/>
              <a:rect r="r" b="b" t="t" l="l"/>
              <a:pathLst>
                <a:path h="491490" w="298450">
                  <a:moveTo>
                    <a:pt x="147320" y="44450"/>
                  </a:moveTo>
                  <a:cubicBezTo>
                    <a:pt x="297180" y="351790"/>
                    <a:pt x="298450" y="383540"/>
                    <a:pt x="295910" y="410210"/>
                  </a:cubicBezTo>
                  <a:cubicBezTo>
                    <a:pt x="294640" y="429260"/>
                    <a:pt x="290830" y="445770"/>
                    <a:pt x="280670" y="458470"/>
                  </a:cubicBezTo>
                  <a:cubicBezTo>
                    <a:pt x="271780" y="471170"/>
                    <a:pt x="255270" y="482600"/>
                    <a:pt x="240030" y="487680"/>
                  </a:cubicBezTo>
                  <a:cubicBezTo>
                    <a:pt x="224790" y="491490"/>
                    <a:pt x="204470" y="491490"/>
                    <a:pt x="189230" y="485140"/>
                  </a:cubicBezTo>
                  <a:cubicBezTo>
                    <a:pt x="173990" y="480060"/>
                    <a:pt x="157480" y="468630"/>
                    <a:pt x="149860" y="453390"/>
                  </a:cubicBezTo>
                  <a:cubicBezTo>
                    <a:pt x="140970" y="435610"/>
                    <a:pt x="138430" y="398780"/>
                    <a:pt x="144780" y="379730"/>
                  </a:cubicBezTo>
                  <a:cubicBezTo>
                    <a:pt x="149860" y="364490"/>
                    <a:pt x="165100" y="350520"/>
                    <a:pt x="179070" y="342900"/>
                  </a:cubicBezTo>
                  <a:cubicBezTo>
                    <a:pt x="193040" y="335280"/>
                    <a:pt x="212090" y="330200"/>
                    <a:pt x="228600" y="334010"/>
                  </a:cubicBezTo>
                  <a:cubicBezTo>
                    <a:pt x="248920" y="337820"/>
                    <a:pt x="278130" y="359410"/>
                    <a:pt x="288290" y="377190"/>
                  </a:cubicBezTo>
                  <a:cubicBezTo>
                    <a:pt x="297180" y="392430"/>
                    <a:pt x="297180" y="411480"/>
                    <a:pt x="294640" y="426720"/>
                  </a:cubicBezTo>
                  <a:cubicBezTo>
                    <a:pt x="290830" y="443230"/>
                    <a:pt x="280670" y="461010"/>
                    <a:pt x="269240" y="471170"/>
                  </a:cubicBezTo>
                  <a:cubicBezTo>
                    <a:pt x="257810" y="481330"/>
                    <a:pt x="240030" y="490220"/>
                    <a:pt x="222250" y="490220"/>
                  </a:cubicBezTo>
                  <a:cubicBezTo>
                    <a:pt x="201930" y="490220"/>
                    <a:pt x="172720" y="481330"/>
                    <a:pt x="154940" y="461010"/>
                  </a:cubicBezTo>
                  <a:cubicBezTo>
                    <a:pt x="130810" y="431800"/>
                    <a:pt x="134620" y="365760"/>
                    <a:pt x="114300" y="312420"/>
                  </a:cubicBezTo>
                  <a:cubicBezTo>
                    <a:pt x="88900" y="241300"/>
                    <a:pt x="2540" y="127000"/>
                    <a:pt x="1270" y="77470"/>
                  </a:cubicBezTo>
                  <a:cubicBezTo>
                    <a:pt x="0" y="54610"/>
                    <a:pt x="11430" y="38100"/>
                    <a:pt x="21590" y="26670"/>
                  </a:cubicBezTo>
                  <a:cubicBezTo>
                    <a:pt x="29210" y="16510"/>
                    <a:pt x="39370" y="8890"/>
                    <a:pt x="52070" y="6350"/>
                  </a:cubicBezTo>
                  <a:cubicBezTo>
                    <a:pt x="67310" y="1270"/>
                    <a:pt x="91440" y="0"/>
                    <a:pt x="106680" y="6350"/>
                  </a:cubicBezTo>
                  <a:cubicBezTo>
                    <a:pt x="123190" y="12700"/>
                    <a:pt x="147320" y="44450"/>
                    <a:pt x="147320" y="44450"/>
                  </a:cubicBezTo>
                </a:path>
              </a:pathLst>
            </a:custGeom>
            <a:solidFill>
              <a:srgbClr val="FFFFFF"/>
            </a:solidFill>
            <a:ln cap="sq">
              <a:noFill/>
              <a:prstDash val="solid"/>
              <a:miter/>
            </a:ln>
          </p:spPr>
        </p:sp>
      </p:grpSp>
      <p:grpSp>
        <p:nvGrpSpPr>
          <p:cNvPr name="Group 31" id="31"/>
          <p:cNvGrpSpPr/>
          <p:nvPr/>
        </p:nvGrpSpPr>
        <p:grpSpPr>
          <a:xfrm rot="0">
            <a:off x="9769510" y="3708718"/>
            <a:ext cx="189548" cy="184785"/>
            <a:chOff x="0" y="0"/>
            <a:chExt cx="252730" cy="246380"/>
          </a:xfrm>
        </p:grpSpPr>
        <p:sp>
          <p:nvSpPr>
            <p:cNvPr name="Freeform 32" id="32"/>
            <p:cNvSpPr/>
            <p:nvPr/>
          </p:nvSpPr>
          <p:spPr>
            <a:xfrm flipH="false" flipV="false" rot="0">
              <a:off x="50800" y="50800"/>
              <a:ext cx="149860" cy="153670"/>
            </a:xfrm>
            <a:custGeom>
              <a:avLst/>
              <a:gdLst/>
              <a:ahLst/>
              <a:cxnLst/>
              <a:rect r="r" b="b" t="t" l="l"/>
              <a:pathLst>
                <a:path h="153670" w="149860">
                  <a:moveTo>
                    <a:pt x="149860" y="53340"/>
                  </a:moveTo>
                  <a:cubicBezTo>
                    <a:pt x="146050" y="106680"/>
                    <a:pt x="127000" y="135890"/>
                    <a:pt x="107950" y="144780"/>
                  </a:cubicBezTo>
                  <a:cubicBezTo>
                    <a:pt x="88900" y="153670"/>
                    <a:pt x="53340" y="148590"/>
                    <a:pt x="36830" y="140970"/>
                  </a:cubicBezTo>
                  <a:cubicBezTo>
                    <a:pt x="25400" y="134620"/>
                    <a:pt x="17780" y="124460"/>
                    <a:pt x="11430" y="114300"/>
                  </a:cubicBezTo>
                  <a:cubicBezTo>
                    <a:pt x="5080" y="104140"/>
                    <a:pt x="0" y="92710"/>
                    <a:pt x="0" y="80010"/>
                  </a:cubicBezTo>
                  <a:cubicBezTo>
                    <a:pt x="1270" y="62230"/>
                    <a:pt x="16510" y="27940"/>
                    <a:pt x="29210" y="15240"/>
                  </a:cubicBezTo>
                  <a:cubicBezTo>
                    <a:pt x="39370" y="6350"/>
                    <a:pt x="49530" y="1270"/>
                    <a:pt x="62230" y="0"/>
                  </a:cubicBezTo>
                  <a:cubicBezTo>
                    <a:pt x="81280" y="0"/>
                    <a:pt x="130810" y="21590"/>
                    <a:pt x="130810" y="21590"/>
                  </a:cubicBezTo>
                </a:path>
              </a:pathLst>
            </a:custGeom>
            <a:solidFill>
              <a:srgbClr val="FFFFFF"/>
            </a:solidFill>
            <a:ln cap="sq">
              <a:noFill/>
              <a:prstDash val="solid"/>
              <a:miter/>
            </a:ln>
          </p:spPr>
        </p:sp>
      </p:grpSp>
      <p:grpSp>
        <p:nvGrpSpPr>
          <p:cNvPr name="Group 33" id="33"/>
          <p:cNvGrpSpPr/>
          <p:nvPr/>
        </p:nvGrpSpPr>
        <p:grpSpPr>
          <a:xfrm rot="0">
            <a:off x="10121935" y="3874453"/>
            <a:ext cx="512445" cy="676275"/>
            <a:chOff x="0" y="0"/>
            <a:chExt cx="683260" cy="901700"/>
          </a:xfrm>
        </p:grpSpPr>
        <p:sp>
          <p:nvSpPr>
            <p:cNvPr name="Freeform 34" id="34"/>
            <p:cNvSpPr/>
            <p:nvPr/>
          </p:nvSpPr>
          <p:spPr>
            <a:xfrm flipH="false" flipV="false" rot="0">
              <a:off x="38100" y="48260"/>
              <a:ext cx="599440" cy="810260"/>
            </a:xfrm>
            <a:custGeom>
              <a:avLst/>
              <a:gdLst/>
              <a:ahLst/>
              <a:cxnLst/>
              <a:rect r="r" b="b" t="t" l="l"/>
              <a:pathLst>
                <a:path h="810260" w="599440">
                  <a:moveTo>
                    <a:pt x="334010" y="148590"/>
                  </a:moveTo>
                  <a:cubicBezTo>
                    <a:pt x="185420" y="212090"/>
                    <a:pt x="153670" y="236220"/>
                    <a:pt x="157480" y="254000"/>
                  </a:cubicBezTo>
                  <a:cubicBezTo>
                    <a:pt x="165100" y="280670"/>
                    <a:pt x="289560" y="287020"/>
                    <a:pt x="345440" y="317500"/>
                  </a:cubicBezTo>
                  <a:cubicBezTo>
                    <a:pt x="397510" y="346710"/>
                    <a:pt x="444500" y="382270"/>
                    <a:pt x="482600" y="427990"/>
                  </a:cubicBezTo>
                  <a:cubicBezTo>
                    <a:pt x="524510" y="477520"/>
                    <a:pt x="567690" y="557530"/>
                    <a:pt x="584200" y="607060"/>
                  </a:cubicBezTo>
                  <a:cubicBezTo>
                    <a:pt x="594360" y="638810"/>
                    <a:pt x="599440" y="662940"/>
                    <a:pt x="593090" y="689610"/>
                  </a:cubicBezTo>
                  <a:cubicBezTo>
                    <a:pt x="586740" y="717550"/>
                    <a:pt x="566420" y="751840"/>
                    <a:pt x="544830" y="769620"/>
                  </a:cubicBezTo>
                  <a:cubicBezTo>
                    <a:pt x="523240" y="787400"/>
                    <a:pt x="499110" y="796290"/>
                    <a:pt x="466090" y="801370"/>
                  </a:cubicBezTo>
                  <a:cubicBezTo>
                    <a:pt x="411480" y="810260"/>
                    <a:pt x="311150" y="806450"/>
                    <a:pt x="243840" y="783590"/>
                  </a:cubicBezTo>
                  <a:cubicBezTo>
                    <a:pt x="176530" y="762000"/>
                    <a:pt x="86360" y="697230"/>
                    <a:pt x="62230" y="669290"/>
                  </a:cubicBezTo>
                  <a:cubicBezTo>
                    <a:pt x="53340" y="659130"/>
                    <a:pt x="50800" y="655320"/>
                    <a:pt x="49530" y="643890"/>
                  </a:cubicBezTo>
                  <a:cubicBezTo>
                    <a:pt x="46990" y="624840"/>
                    <a:pt x="50800" y="582930"/>
                    <a:pt x="66040" y="565150"/>
                  </a:cubicBezTo>
                  <a:cubicBezTo>
                    <a:pt x="81280" y="546100"/>
                    <a:pt x="116840" y="532130"/>
                    <a:pt x="140970" y="534670"/>
                  </a:cubicBezTo>
                  <a:cubicBezTo>
                    <a:pt x="165100" y="535940"/>
                    <a:pt x="196850" y="560070"/>
                    <a:pt x="208280" y="579120"/>
                  </a:cubicBezTo>
                  <a:cubicBezTo>
                    <a:pt x="218440" y="594360"/>
                    <a:pt x="222250" y="614680"/>
                    <a:pt x="218440" y="633730"/>
                  </a:cubicBezTo>
                  <a:cubicBezTo>
                    <a:pt x="213360" y="655320"/>
                    <a:pt x="191770" y="688340"/>
                    <a:pt x="170180" y="698500"/>
                  </a:cubicBezTo>
                  <a:cubicBezTo>
                    <a:pt x="148590" y="708660"/>
                    <a:pt x="109220" y="704850"/>
                    <a:pt x="88900" y="694690"/>
                  </a:cubicBezTo>
                  <a:cubicBezTo>
                    <a:pt x="72390" y="687070"/>
                    <a:pt x="59690" y="669290"/>
                    <a:pt x="52070" y="652780"/>
                  </a:cubicBezTo>
                  <a:cubicBezTo>
                    <a:pt x="45720" y="637540"/>
                    <a:pt x="44450" y="614680"/>
                    <a:pt x="49530" y="598170"/>
                  </a:cubicBezTo>
                  <a:cubicBezTo>
                    <a:pt x="53340" y="581660"/>
                    <a:pt x="66040" y="562610"/>
                    <a:pt x="80010" y="552450"/>
                  </a:cubicBezTo>
                  <a:cubicBezTo>
                    <a:pt x="93980" y="541020"/>
                    <a:pt x="107950" y="532130"/>
                    <a:pt x="132080" y="533400"/>
                  </a:cubicBezTo>
                  <a:cubicBezTo>
                    <a:pt x="180340" y="535940"/>
                    <a:pt x="300990" y="600710"/>
                    <a:pt x="351790" y="629920"/>
                  </a:cubicBezTo>
                  <a:cubicBezTo>
                    <a:pt x="382270" y="647700"/>
                    <a:pt x="412750" y="687070"/>
                    <a:pt x="420370" y="681990"/>
                  </a:cubicBezTo>
                  <a:cubicBezTo>
                    <a:pt x="430530" y="674370"/>
                    <a:pt x="389890" y="560070"/>
                    <a:pt x="359410" y="524510"/>
                  </a:cubicBezTo>
                  <a:cubicBezTo>
                    <a:pt x="335280" y="495300"/>
                    <a:pt x="302260" y="483870"/>
                    <a:pt x="264160" y="468630"/>
                  </a:cubicBezTo>
                  <a:cubicBezTo>
                    <a:pt x="214630" y="448310"/>
                    <a:pt x="124460" y="455930"/>
                    <a:pt x="83820" y="424180"/>
                  </a:cubicBezTo>
                  <a:cubicBezTo>
                    <a:pt x="49530" y="398780"/>
                    <a:pt x="33020" y="351790"/>
                    <a:pt x="20320" y="313690"/>
                  </a:cubicBezTo>
                  <a:cubicBezTo>
                    <a:pt x="10160" y="278130"/>
                    <a:pt x="0" y="242570"/>
                    <a:pt x="12700" y="205740"/>
                  </a:cubicBezTo>
                  <a:cubicBezTo>
                    <a:pt x="27940" y="157480"/>
                    <a:pt x="91440" y="90170"/>
                    <a:pt x="139700" y="55880"/>
                  </a:cubicBezTo>
                  <a:cubicBezTo>
                    <a:pt x="182880" y="25400"/>
                    <a:pt x="245110" y="6350"/>
                    <a:pt x="281940" y="2540"/>
                  </a:cubicBezTo>
                  <a:cubicBezTo>
                    <a:pt x="304800" y="0"/>
                    <a:pt x="322580" y="3810"/>
                    <a:pt x="336550" y="10160"/>
                  </a:cubicBezTo>
                  <a:cubicBezTo>
                    <a:pt x="349250" y="16510"/>
                    <a:pt x="358140" y="24130"/>
                    <a:pt x="364490" y="35560"/>
                  </a:cubicBezTo>
                  <a:cubicBezTo>
                    <a:pt x="372110" y="49530"/>
                    <a:pt x="379730" y="72390"/>
                    <a:pt x="377190" y="90170"/>
                  </a:cubicBezTo>
                  <a:cubicBezTo>
                    <a:pt x="372110" y="110490"/>
                    <a:pt x="334010" y="148590"/>
                    <a:pt x="334010" y="148590"/>
                  </a:cubicBezTo>
                </a:path>
              </a:pathLst>
            </a:custGeom>
            <a:solidFill>
              <a:srgbClr val="FFFFFF"/>
            </a:solidFill>
            <a:ln cap="sq">
              <a:noFill/>
              <a:prstDash val="solid"/>
              <a:miter/>
            </a:ln>
          </p:spPr>
        </p:sp>
      </p:grpSp>
      <p:grpSp>
        <p:nvGrpSpPr>
          <p:cNvPr name="Group 35" id="35"/>
          <p:cNvGrpSpPr/>
          <p:nvPr/>
        </p:nvGrpSpPr>
        <p:grpSpPr>
          <a:xfrm rot="0">
            <a:off x="10374348" y="3595370"/>
            <a:ext cx="443865" cy="1002982"/>
            <a:chOff x="0" y="0"/>
            <a:chExt cx="591820" cy="1337310"/>
          </a:xfrm>
        </p:grpSpPr>
        <p:sp>
          <p:nvSpPr>
            <p:cNvPr name="Freeform 36" id="36"/>
            <p:cNvSpPr/>
            <p:nvPr/>
          </p:nvSpPr>
          <p:spPr>
            <a:xfrm flipH="false" flipV="false" rot="0">
              <a:off x="49530" y="48260"/>
              <a:ext cx="496570" cy="1243330"/>
            </a:xfrm>
            <a:custGeom>
              <a:avLst/>
              <a:gdLst/>
              <a:ahLst/>
              <a:cxnLst/>
              <a:rect r="r" b="b" t="t" l="l"/>
              <a:pathLst>
                <a:path h="1243330" w="496570">
                  <a:moveTo>
                    <a:pt x="147320" y="53340"/>
                  </a:moveTo>
                  <a:cubicBezTo>
                    <a:pt x="311150" y="513080"/>
                    <a:pt x="379730" y="609600"/>
                    <a:pt x="414020" y="703580"/>
                  </a:cubicBezTo>
                  <a:cubicBezTo>
                    <a:pt x="441960" y="782320"/>
                    <a:pt x="457200" y="853440"/>
                    <a:pt x="469900" y="929640"/>
                  </a:cubicBezTo>
                  <a:cubicBezTo>
                    <a:pt x="482600" y="1004570"/>
                    <a:pt x="496570" y="1109980"/>
                    <a:pt x="490220" y="1156970"/>
                  </a:cubicBezTo>
                  <a:cubicBezTo>
                    <a:pt x="487680" y="1181100"/>
                    <a:pt x="485140" y="1193800"/>
                    <a:pt x="474980" y="1207770"/>
                  </a:cubicBezTo>
                  <a:cubicBezTo>
                    <a:pt x="464820" y="1220470"/>
                    <a:pt x="448310" y="1233170"/>
                    <a:pt x="431800" y="1236980"/>
                  </a:cubicBezTo>
                  <a:cubicBezTo>
                    <a:pt x="416560" y="1242060"/>
                    <a:pt x="394970" y="1240790"/>
                    <a:pt x="379730" y="1235710"/>
                  </a:cubicBezTo>
                  <a:cubicBezTo>
                    <a:pt x="364490" y="1229360"/>
                    <a:pt x="347980" y="1215390"/>
                    <a:pt x="340360" y="1201420"/>
                  </a:cubicBezTo>
                  <a:cubicBezTo>
                    <a:pt x="331470" y="1187450"/>
                    <a:pt x="325120" y="1168400"/>
                    <a:pt x="327660" y="1150620"/>
                  </a:cubicBezTo>
                  <a:cubicBezTo>
                    <a:pt x="331470" y="1130300"/>
                    <a:pt x="350520" y="1098550"/>
                    <a:pt x="369570" y="1087120"/>
                  </a:cubicBezTo>
                  <a:cubicBezTo>
                    <a:pt x="389890" y="1076960"/>
                    <a:pt x="426720" y="1075690"/>
                    <a:pt x="445770" y="1085850"/>
                  </a:cubicBezTo>
                  <a:cubicBezTo>
                    <a:pt x="466090" y="1096010"/>
                    <a:pt x="486410" y="1127760"/>
                    <a:pt x="490220" y="1149350"/>
                  </a:cubicBezTo>
                  <a:cubicBezTo>
                    <a:pt x="494030" y="1165860"/>
                    <a:pt x="487680" y="1186180"/>
                    <a:pt x="480060" y="1200150"/>
                  </a:cubicBezTo>
                  <a:cubicBezTo>
                    <a:pt x="471170" y="1214120"/>
                    <a:pt x="455930" y="1228090"/>
                    <a:pt x="440690" y="1234440"/>
                  </a:cubicBezTo>
                  <a:cubicBezTo>
                    <a:pt x="425450" y="1240790"/>
                    <a:pt x="405130" y="1243330"/>
                    <a:pt x="388620" y="1238250"/>
                  </a:cubicBezTo>
                  <a:cubicBezTo>
                    <a:pt x="368300" y="1230630"/>
                    <a:pt x="345440" y="1212850"/>
                    <a:pt x="331470" y="1186180"/>
                  </a:cubicBezTo>
                  <a:cubicBezTo>
                    <a:pt x="307340" y="1136650"/>
                    <a:pt x="322580" y="1017270"/>
                    <a:pt x="309880" y="941070"/>
                  </a:cubicBezTo>
                  <a:cubicBezTo>
                    <a:pt x="299720" y="872490"/>
                    <a:pt x="289560" y="815340"/>
                    <a:pt x="266700" y="749300"/>
                  </a:cubicBezTo>
                  <a:cubicBezTo>
                    <a:pt x="240030" y="669290"/>
                    <a:pt x="187960" y="593090"/>
                    <a:pt x="149860" y="497840"/>
                  </a:cubicBezTo>
                  <a:cubicBezTo>
                    <a:pt x="100330" y="377190"/>
                    <a:pt x="2540" y="153670"/>
                    <a:pt x="1270" y="81280"/>
                  </a:cubicBezTo>
                  <a:cubicBezTo>
                    <a:pt x="0" y="55880"/>
                    <a:pt x="6350" y="43180"/>
                    <a:pt x="16510" y="30480"/>
                  </a:cubicBezTo>
                  <a:cubicBezTo>
                    <a:pt x="26670" y="17780"/>
                    <a:pt x="45720" y="5080"/>
                    <a:pt x="62230" y="2540"/>
                  </a:cubicBezTo>
                  <a:cubicBezTo>
                    <a:pt x="78740" y="0"/>
                    <a:pt x="100330" y="3810"/>
                    <a:pt x="114300" y="11430"/>
                  </a:cubicBezTo>
                  <a:cubicBezTo>
                    <a:pt x="129540" y="20320"/>
                    <a:pt x="147320" y="53340"/>
                    <a:pt x="147320" y="53340"/>
                  </a:cubicBezTo>
                </a:path>
              </a:pathLst>
            </a:custGeom>
            <a:solidFill>
              <a:srgbClr val="FFFFFF"/>
            </a:solidFill>
            <a:ln cap="sq">
              <a:noFill/>
              <a:prstDash val="solid"/>
              <a:miter/>
            </a:ln>
          </p:spPr>
        </p:sp>
      </p:grpSp>
      <p:grpSp>
        <p:nvGrpSpPr>
          <p:cNvPr name="Group 37" id="37"/>
          <p:cNvGrpSpPr/>
          <p:nvPr/>
        </p:nvGrpSpPr>
        <p:grpSpPr>
          <a:xfrm rot="0">
            <a:off x="10648668" y="3712528"/>
            <a:ext cx="359092" cy="599122"/>
            <a:chOff x="0" y="0"/>
            <a:chExt cx="478790" cy="798830"/>
          </a:xfrm>
        </p:grpSpPr>
        <p:sp>
          <p:nvSpPr>
            <p:cNvPr name="Freeform 38" id="38"/>
            <p:cNvSpPr/>
            <p:nvPr/>
          </p:nvSpPr>
          <p:spPr>
            <a:xfrm flipH="false" flipV="false" rot="0">
              <a:off x="46990" y="46990"/>
              <a:ext cx="383540" cy="704850"/>
            </a:xfrm>
            <a:custGeom>
              <a:avLst/>
              <a:gdLst/>
              <a:ahLst/>
              <a:cxnLst/>
              <a:rect r="r" b="b" t="t" l="l"/>
              <a:pathLst>
                <a:path h="704850" w="383540">
                  <a:moveTo>
                    <a:pt x="3810" y="605790"/>
                  </a:moveTo>
                  <a:cubicBezTo>
                    <a:pt x="232410" y="38100"/>
                    <a:pt x="254000" y="21590"/>
                    <a:pt x="275590" y="11430"/>
                  </a:cubicBezTo>
                  <a:cubicBezTo>
                    <a:pt x="290830" y="3810"/>
                    <a:pt x="306070" y="0"/>
                    <a:pt x="321310" y="3810"/>
                  </a:cubicBezTo>
                  <a:cubicBezTo>
                    <a:pt x="339090" y="7620"/>
                    <a:pt x="365760" y="27940"/>
                    <a:pt x="374650" y="44450"/>
                  </a:cubicBezTo>
                  <a:cubicBezTo>
                    <a:pt x="382270" y="57150"/>
                    <a:pt x="382270" y="74930"/>
                    <a:pt x="379730" y="90170"/>
                  </a:cubicBezTo>
                  <a:cubicBezTo>
                    <a:pt x="375920" y="104140"/>
                    <a:pt x="368300" y="119380"/>
                    <a:pt x="355600" y="128270"/>
                  </a:cubicBezTo>
                  <a:cubicBezTo>
                    <a:pt x="340360" y="139700"/>
                    <a:pt x="309880" y="148590"/>
                    <a:pt x="290830" y="143510"/>
                  </a:cubicBezTo>
                  <a:cubicBezTo>
                    <a:pt x="271780" y="137160"/>
                    <a:pt x="248920" y="114300"/>
                    <a:pt x="241300" y="96520"/>
                  </a:cubicBezTo>
                  <a:cubicBezTo>
                    <a:pt x="236220" y="82550"/>
                    <a:pt x="237490" y="64770"/>
                    <a:pt x="241300" y="50800"/>
                  </a:cubicBezTo>
                  <a:cubicBezTo>
                    <a:pt x="246380" y="38100"/>
                    <a:pt x="256540" y="22860"/>
                    <a:pt x="269240" y="15240"/>
                  </a:cubicBezTo>
                  <a:cubicBezTo>
                    <a:pt x="285750" y="6350"/>
                    <a:pt x="318770" y="2540"/>
                    <a:pt x="336550" y="7620"/>
                  </a:cubicBezTo>
                  <a:cubicBezTo>
                    <a:pt x="350520" y="12700"/>
                    <a:pt x="363220" y="25400"/>
                    <a:pt x="370840" y="36830"/>
                  </a:cubicBezTo>
                  <a:cubicBezTo>
                    <a:pt x="378460" y="49530"/>
                    <a:pt x="383540" y="63500"/>
                    <a:pt x="381000" y="82550"/>
                  </a:cubicBezTo>
                  <a:cubicBezTo>
                    <a:pt x="374650" y="115570"/>
                    <a:pt x="326390" y="153670"/>
                    <a:pt x="297180" y="213360"/>
                  </a:cubicBezTo>
                  <a:cubicBezTo>
                    <a:pt x="247650" y="317500"/>
                    <a:pt x="181610" y="607060"/>
                    <a:pt x="135890" y="668020"/>
                  </a:cubicBezTo>
                  <a:cubicBezTo>
                    <a:pt x="120650" y="688340"/>
                    <a:pt x="110490" y="695960"/>
                    <a:pt x="93980" y="699770"/>
                  </a:cubicBezTo>
                  <a:cubicBezTo>
                    <a:pt x="78740" y="704850"/>
                    <a:pt x="57150" y="702310"/>
                    <a:pt x="41910" y="695960"/>
                  </a:cubicBezTo>
                  <a:cubicBezTo>
                    <a:pt x="27940" y="688340"/>
                    <a:pt x="12700" y="673100"/>
                    <a:pt x="6350" y="657860"/>
                  </a:cubicBezTo>
                  <a:cubicBezTo>
                    <a:pt x="0" y="642620"/>
                    <a:pt x="3810" y="605790"/>
                    <a:pt x="3810" y="605790"/>
                  </a:cubicBezTo>
                </a:path>
              </a:pathLst>
            </a:custGeom>
            <a:solidFill>
              <a:srgbClr val="FFFFFF"/>
            </a:solidFill>
            <a:ln cap="sq">
              <a:noFill/>
              <a:prstDash val="solid"/>
              <a:miter/>
            </a:ln>
          </p:spPr>
        </p:sp>
      </p:grpSp>
      <p:grpSp>
        <p:nvGrpSpPr>
          <p:cNvPr name="Group 39" id="39"/>
          <p:cNvGrpSpPr/>
          <p:nvPr/>
        </p:nvGrpSpPr>
        <p:grpSpPr>
          <a:xfrm rot="0">
            <a:off x="10665813" y="4105910"/>
            <a:ext cx="401955" cy="472440"/>
            <a:chOff x="0" y="0"/>
            <a:chExt cx="535940" cy="629920"/>
          </a:xfrm>
        </p:grpSpPr>
        <p:sp>
          <p:nvSpPr>
            <p:cNvPr name="Freeform 40" id="40"/>
            <p:cNvSpPr/>
            <p:nvPr/>
          </p:nvSpPr>
          <p:spPr>
            <a:xfrm flipH="false" flipV="false" rot="0">
              <a:off x="43180" y="45720"/>
              <a:ext cx="443230" cy="537210"/>
            </a:xfrm>
            <a:custGeom>
              <a:avLst/>
              <a:gdLst/>
              <a:ahLst/>
              <a:cxnLst/>
              <a:rect r="r" b="b" t="t" l="l"/>
              <a:pathLst>
                <a:path h="537210" w="443230">
                  <a:moveTo>
                    <a:pt x="139700" y="26670"/>
                  </a:moveTo>
                  <a:cubicBezTo>
                    <a:pt x="416560" y="368300"/>
                    <a:pt x="426720" y="393700"/>
                    <a:pt x="434340" y="420370"/>
                  </a:cubicBezTo>
                  <a:cubicBezTo>
                    <a:pt x="439420" y="439420"/>
                    <a:pt x="441960" y="455930"/>
                    <a:pt x="438150" y="472440"/>
                  </a:cubicBezTo>
                  <a:cubicBezTo>
                    <a:pt x="434340" y="487680"/>
                    <a:pt x="425450" y="505460"/>
                    <a:pt x="411480" y="515620"/>
                  </a:cubicBezTo>
                  <a:cubicBezTo>
                    <a:pt x="393700" y="528320"/>
                    <a:pt x="358140" y="537210"/>
                    <a:pt x="336550" y="530860"/>
                  </a:cubicBezTo>
                  <a:cubicBezTo>
                    <a:pt x="314960" y="524510"/>
                    <a:pt x="290830" y="496570"/>
                    <a:pt x="281940" y="477520"/>
                  </a:cubicBezTo>
                  <a:cubicBezTo>
                    <a:pt x="275590" y="461010"/>
                    <a:pt x="278130" y="440690"/>
                    <a:pt x="283210" y="425450"/>
                  </a:cubicBezTo>
                  <a:cubicBezTo>
                    <a:pt x="289560" y="410210"/>
                    <a:pt x="302260" y="393700"/>
                    <a:pt x="316230" y="384810"/>
                  </a:cubicBezTo>
                  <a:cubicBezTo>
                    <a:pt x="328930" y="375920"/>
                    <a:pt x="349250" y="370840"/>
                    <a:pt x="365760" y="372110"/>
                  </a:cubicBezTo>
                  <a:cubicBezTo>
                    <a:pt x="382270" y="373380"/>
                    <a:pt x="401320" y="379730"/>
                    <a:pt x="414020" y="392430"/>
                  </a:cubicBezTo>
                  <a:cubicBezTo>
                    <a:pt x="427990" y="407670"/>
                    <a:pt x="443230" y="440690"/>
                    <a:pt x="440690" y="463550"/>
                  </a:cubicBezTo>
                  <a:cubicBezTo>
                    <a:pt x="436880" y="485140"/>
                    <a:pt x="414020" y="514350"/>
                    <a:pt x="396240" y="525780"/>
                  </a:cubicBezTo>
                  <a:cubicBezTo>
                    <a:pt x="381000" y="534670"/>
                    <a:pt x="360680" y="535940"/>
                    <a:pt x="345440" y="532130"/>
                  </a:cubicBezTo>
                  <a:cubicBezTo>
                    <a:pt x="328930" y="529590"/>
                    <a:pt x="312420" y="520700"/>
                    <a:pt x="299720" y="506730"/>
                  </a:cubicBezTo>
                  <a:cubicBezTo>
                    <a:pt x="283210" y="488950"/>
                    <a:pt x="283210" y="459740"/>
                    <a:pt x="261620" y="425450"/>
                  </a:cubicBezTo>
                  <a:cubicBezTo>
                    <a:pt x="215900" y="350520"/>
                    <a:pt x="25400" y="163830"/>
                    <a:pt x="7620" y="97790"/>
                  </a:cubicBezTo>
                  <a:cubicBezTo>
                    <a:pt x="0" y="73660"/>
                    <a:pt x="5080" y="58420"/>
                    <a:pt x="12700" y="43180"/>
                  </a:cubicBezTo>
                  <a:cubicBezTo>
                    <a:pt x="21590" y="27940"/>
                    <a:pt x="38100" y="11430"/>
                    <a:pt x="54610" y="6350"/>
                  </a:cubicBezTo>
                  <a:cubicBezTo>
                    <a:pt x="69850" y="0"/>
                    <a:pt x="93980" y="1270"/>
                    <a:pt x="109220" y="5080"/>
                  </a:cubicBezTo>
                  <a:cubicBezTo>
                    <a:pt x="121920" y="8890"/>
                    <a:pt x="139700" y="26670"/>
                    <a:pt x="139700" y="26670"/>
                  </a:cubicBezTo>
                </a:path>
              </a:pathLst>
            </a:custGeom>
            <a:solidFill>
              <a:srgbClr val="FFFFFF"/>
            </a:solidFill>
            <a:ln cap="sq">
              <a:noFill/>
              <a:prstDash val="solid"/>
              <a:miter/>
            </a:ln>
          </p:spPr>
        </p:sp>
      </p:grpSp>
      <p:sp>
        <p:nvSpPr>
          <p:cNvPr name="AutoShape 41" id="41"/>
          <p:cNvSpPr/>
          <p:nvPr/>
        </p:nvSpPr>
        <p:spPr>
          <a:xfrm flipV="true">
            <a:off x="9993097" y="3032611"/>
            <a:ext cx="1468169" cy="596076"/>
          </a:xfrm>
          <a:prstGeom prst="line">
            <a:avLst/>
          </a:prstGeom>
          <a:ln cap="flat" w="180975">
            <a:solidFill>
              <a:srgbClr val="FFFFFF"/>
            </a:solidFill>
            <a:prstDash val="solid"/>
            <a:headEnd type="none" len="sm" w="sm"/>
            <a:tailEnd type="arrow" len="sm" w="med"/>
          </a:ln>
        </p:spPr>
      </p:sp>
      <p:sp>
        <p:nvSpPr>
          <p:cNvPr name="TextBox 42" id="42"/>
          <p:cNvSpPr txBox="true"/>
          <p:nvPr/>
        </p:nvSpPr>
        <p:spPr>
          <a:xfrm rot="0">
            <a:off x="11601516" y="918333"/>
            <a:ext cx="6532179" cy="3710306"/>
          </a:xfrm>
          <a:prstGeom prst="rect">
            <a:avLst/>
          </a:prstGeom>
        </p:spPr>
        <p:txBody>
          <a:bodyPr anchor="t" rtlCol="false" tIns="0" lIns="0" bIns="0" rIns="0">
            <a:spAutoFit/>
          </a:bodyPr>
          <a:lstStyle/>
          <a:p>
            <a:pPr algn="l">
              <a:lnSpc>
                <a:spcPts val="4199"/>
              </a:lnSpc>
              <a:spcBef>
                <a:spcPct val="0"/>
              </a:spcBef>
            </a:pPr>
            <a:r>
              <a:rPr lang="en-US" sz="2999">
                <a:solidFill>
                  <a:srgbClr val="000000"/>
                </a:solidFill>
                <a:latin typeface="Calistoga"/>
                <a:ea typeface="Calistoga"/>
                <a:cs typeface="Calistoga"/>
                <a:sym typeface="Calistoga"/>
              </a:rPr>
              <a:t>Fagbegreber i udvalg</a:t>
            </a:r>
          </a:p>
          <a:p>
            <a:pPr algn="l">
              <a:lnSpc>
                <a:spcPts val="3639"/>
              </a:lnSpc>
              <a:spcBef>
                <a:spcPct val="0"/>
              </a:spcBef>
            </a:pPr>
            <a:r>
              <a:rPr lang="en-US" b="true" sz="2599">
                <a:solidFill>
                  <a:srgbClr val="000000"/>
                </a:solidFill>
                <a:latin typeface="Inter Bold"/>
                <a:ea typeface="Inter Bold"/>
                <a:cs typeface="Inter Bold"/>
                <a:sym typeface="Inter Bold"/>
              </a:rPr>
              <a:t>1)</a:t>
            </a:r>
            <a:r>
              <a:rPr lang="en-US" sz="2599">
                <a:solidFill>
                  <a:srgbClr val="000000"/>
                </a:solidFill>
                <a:latin typeface="Inter"/>
                <a:ea typeface="Inter"/>
                <a:cs typeface="Inter"/>
                <a:sym typeface="Inter"/>
              </a:rPr>
              <a:t> </a:t>
            </a:r>
            <a:r>
              <a:rPr lang="en-US" sz="2599">
                <a:solidFill>
                  <a:srgbClr val="FFFFFF"/>
                </a:solidFill>
                <a:latin typeface="Inter"/>
                <a:ea typeface="Inter"/>
                <a:cs typeface="Inter"/>
                <a:sym typeface="Inter"/>
              </a:rPr>
              <a:t>Metonymi</a:t>
            </a:r>
            <a:r>
              <a:rPr lang="en-US" sz="2599">
                <a:solidFill>
                  <a:srgbClr val="FD5F04"/>
                </a:solidFill>
                <a:latin typeface="Inter"/>
                <a:ea typeface="Inter"/>
                <a:cs typeface="Inter"/>
                <a:sym typeface="Inter"/>
              </a:rPr>
              <a:t> </a:t>
            </a:r>
            <a:r>
              <a:rPr lang="en-US" sz="2599">
                <a:solidFill>
                  <a:srgbClr val="000000"/>
                </a:solidFill>
                <a:latin typeface="Inter"/>
                <a:ea typeface="Inter"/>
                <a:cs typeface="Inter"/>
                <a:sym typeface="Inter"/>
              </a:rPr>
              <a:t>eller </a:t>
            </a:r>
            <a:r>
              <a:rPr lang="en-US" sz="2599">
                <a:solidFill>
                  <a:srgbClr val="FFFFFF"/>
                </a:solidFill>
                <a:latin typeface="Inter"/>
                <a:ea typeface="Inter"/>
                <a:cs typeface="Inter"/>
                <a:sym typeface="Inter"/>
              </a:rPr>
              <a:t>e</a:t>
            </a:r>
            <a:r>
              <a:rPr lang="en-US" sz="2599">
                <a:solidFill>
                  <a:srgbClr val="FEFEFE"/>
                </a:solidFill>
                <a:latin typeface="Inter"/>
                <a:ea typeface="Inter"/>
                <a:cs typeface="Inter"/>
                <a:sym typeface="Inter"/>
              </a:rPr>
              <a:t>ufemisme </a:t>
            </a:r>
            <a:r>
              <a:rPr lang="en-US" sz="2599">
                <a:solidFill>
                  <a:srgbClr val="000000"/>
                </a:solidFill>
                <a:latin typeface="Inter"/>
                <a:ea typeface="Inter"/>
                <a:cs typeface="Inter"/>
                <a:sym typeface="Inter"/>
              </a:rPr>
              <a:t>(dansk)</a:t>
            </a:r>
          </a:p>
          <a:p>
            <a:pPr algn="l">
              <a:lnSpc>
                <a:spcPts val="3639"/>
              </a:lnSpc>
              <a:spcBef>
                <a:spcPct val="0"/>
              </a:spcBef>
            </a:pPr>
            <a:r>
              <a:rPr lang="en-US" b="true" sz="2599">
                <a:solidFill>
                  <a:srgbClr val="000000"/>
                </a:solidFill>
                <a:latin typeface="Inter Bold"/>
                <a:ea typeface="Inter Bold"/>
                <a:cs typeface="Inter Bold"/>
                <a:sym typeface="Inter Bold"/>
              </a:rPr>
              <a:t>2) </a:t>
            </a:r>
            <a:r>
              <a:rPr lang="en-US" sz="2599">
                <a:solidFill>
                  <a:srgbClr val="FFFFFF"/>
                </a:solidFill>
                <a:latin typeface="Inter"/>
                <a:ea typeface="Inter"/>
                <a:cs typeface="Inter"/>
                <a:sym typeface="Inter"/>
              </a:rPr>
              <a:t>Alvidende fortæller </a:t>
            </a:r>
            <a:r>
              <a:rPr lang="en-US" sz="2599">
                <a:solidFill>
                  <a:srgbClr val="000000"/>
                </a:solidFill>
                <a:latin typeface="Inter"/>
                <a:ea typeface="Inter"/>
                <a:cs typeface="Inter"/>
                <a:sym typeface="Inter"/>
              </a:rPr>
              <a:t>eller</a:t>
            </a:r>
            <a:r>
              <a:rPr lang="en-US" sz="2599">
                <a:solidFill>
                  <a:srgbClr val="FFFFFF"/>
                </a:solidFill>
                <a:latin typeface="Inter"/>
                <a:ea typeface="Inter"/>
                <a:cs typeface="Inter"/>
                <a:sym typeface="Inter"/>
              </a:rPr>
              <a:t> Intertekstualitet </a:t>
            </a:r>
            <a:r>
              <a:rPr lang="en-US" sz="2599">
                <a:solidFill>
                  <a:srgbClr val="000000"/>
                </a:solidFill>
                <a:latin typeface="Inter"/>
                <a:ea typeface="Inter"/>
                <a:cs typeface="Inter"/>
                <a:sym typeface="Inter"/>
              </a:rPr>
              <a:t>(</a:t>
            </a:r>
            <a:r>
              <a:rPr lang="en-US" sz="2599" i="true">
                <a:solidFill>
                  <a:srgbClr val="000000"/>
                </a:solidFill>
                <a:latin typeface="Inter Italics"/>
                <a:ea typeface="Inter Italics"/>
                <a:cs typeface="Inter Italics"/>
                <a:sym typeface="Inter Italics"/>
              </a:rPr>
              <a:t>dansk</a:t>
            </a:r>
            <a:r>
              <a:rPr lang="en-US" sz="2599">
                <a:solidFill>
                  <a:srgbClr val="000000"/>
                </a:solidFill>
                <a:latin typeface="Inter"/>
                <a:ea typeface="Inter"/>
                <a:cs typeface="Inter"/>
                <a:sym typeface="Inter"/>
              </a:rPr>
              <a:t>)</a:t>
            </a:r>
          </a:p>
          <a:p>
            <a:pPr algn="l">
              <a:lnSpc>
                <a:spcPts val="3639"/>
              </a:lnSpc>
              <a:spcBef>
                <a:spcPct val="0"/>
              </a:spcBef>
            </a:pPr>
            <a:r>
              <a:rPr lang="en-US" b="true" sz="2599">
                <a:solidFill>
                  <a:srgbClr val="000000"/>
                </a:solidFill>
                <a:latin typeface="Inter Bold"/>
                <a:ea typeface="Inter Bold"/>
                <a:cs typeface="Inter Bold"/>
                <a:sym typeface="Inter Bold"/>
              </a:rPr>
              <a:t>3) </a:t>
            </a:r>
            <a:r>
              <a:rPr lang="en-US" sz="2599">
                <a:solidFill>
                  <a:srgbClr val="FFFFFF"/>
                </a:solidFill>
                <a:latin typeface="Inter"/>
                <a:ea typeface="Inter"/>
                <a:cs typeface="Inter"/>
                <a:sym typeface="Inter"/>
              </a:rPr>
              <a:t>Perspektiv</a:t>
            </a:r>
            <a:r>
              <a:rPr lang="en-US" sz="2599">
                <a:solidFill>
                  <a:srgbClr val="000000"/>
                </a:solidFill>
                <a:latin typeface="Inter"/>
                <a:ea typeface="Inter"/>
                <a:cs typeface="Inter"/>
                <a:sym typeface="Inter"/>
              </a:rPr>
              <a:t> eller </a:t>
            </a:r>
            <a:r>
              <a:rPr lang="en-US" sz="2599">
                <a:solidFill>
                  <a:srgbClr val="FFFFFF"/>
                </a:solidFill>
                <a:latin typeface="Inter"/>
                <a:ea typeface="Inter"/>
                <a:cs typeface="Inter"/>
                <a:sym typeface="Inter"/>
              </a:rPr>
              <a:t>farvecirklen</a:t>
            </a:r>
            <a:r>
              <a:rPr lang="en-US" sz="2599">
                <a:solidFill>
                  <a:srgbClr val="000000"/>
                </a:solidFill>
                <a:latin typeface="Inter"/>
                <a:ea typeface="Inter"/>
                <a:cs typeface="Inter"/>
                <a:sym typeface="Inter"/>
              </a:rPr>
              <a:t> </a:t>
            </a:r>
            <a:r>
              <a:rPr lang="en-US" sz="2599">
                <a:solidFill>
                  <a:srgbClr val="000000"/>
                </a:solidFill>
                <a:latin typeface="Inter"/>
                <a:ea typeface="Inter"/>
                <a:cs typeface="Inter"/>
                <a:sym typeface="Inter"/>
              </a:rPr>
              <a:t>(billedkunst)</a:t>
            </a:r>
          </a:p>
          <a:p>
            <a:pPr algn="l">
              <a:lnSpc>
                <a:spcPts val="3639"/>
              </a:lnSpc>
              <a:spcBef>
                <a:spcPct val="0"/>
              </a:spcBef>
            </a:pPr>
            <a:r>
              <a:rPr lang="en-US" b="true" sz="2599">
                <a:solidFill>
                  <a:srgbClr val="000000"/>
                </a:solidFill>
                <a:latin typeface="Inter Bold"/>
                <a:ea typeface="Inter Bold"/>
                <a:cs typeface="Inter Bold"/>
                <a:sym typeface="Inter Bold"/>
              </a:rPr>
              <a:t>4)</a:t>
            </a:r>
            <a:r>
              <a:rPr lang="en-US" sz="2599">
                <a:solidFill>
                  <a:srgbClr val="000000"/>
                </a:solidFill>
                <a:latin typeface="Inter"/>
                <a:ea typeface="Inter"/>
                <a:cs typeface="Inter"/>
                <a:sym typeface="Inter"/>
              </a:rPr>
              <a:t> </a:t>
            </a:r>
            <a:r>
              <a:rPr lang="en-US" sz="2599">
                <a:solidFill>
                  <a:srgbClr val="FFFFFF"/>
                </a:solidFill>
                <a:latin typeface="Inter"/>
                <a:ea typeface="Inter"/>
                <a:cs typeface="Inter"/>
                <a:sym typeface="Inter"/>
              </a:rPr>
              <a:t>Nåde</a:t>
            </a:r>
            <a:r>
              <a:rPr lang="en-US" sz="2599">
                <a:solidFill>
                  <a:srgbClr val="FD5F04"/>
                </a:solidFill>
                <a:latin typeface="Inter"/>
                <a:ea typeface="Inter"/>
                <a:cs typeface="Inter"/>
                <a:sym typeface="Inter"/>
              </a:rPr>
              <a:t> </a:t>
            </a:r>
            <a:r>
              <a:rPr lang="en-US" sz="2599">
                <a:solidFill>
                  <a:srgbClr val="000000"/>
                </a:solidFill>
                <a:latin typeface="Inter"/>
                <a:ea typeface="Inter"/>
                <a:cs typeface="Inter"/>
                <a:sym typeface="Inter"/>
              </a:rPr>
              <a:t>eller </a:t>
            </a:r>
            <a:r>
              <a:rPr lang="en-US" sz="2599">
                <a:solidFill>
                  <a:srgbClr val="FFFFFF"/>
                </a:solidFill>
                <a:latin typeface="Inter"/>
                <a:ea typeface="Inter"/>
                <a:cs typeface="Inter"/>
                <a:sym typeface="Inter"/>
              </a:rPr>
              <a:t>treenighed</a:t>
            </a:r>
            <a:r>
              <a:rPr lang="en-US" sz="2599">
                <a:solidFill>
                  <a:srgbClr val="FD5F04"/>
                </a:solidFill>
                <a:latin typeface="Inter"/>
                <a:ea typeface="Inter"/>
                <a:cs typeface="Inter"/>
                <a:sym typeface="Inter"/>
              </a:rPr>
              <a:t> </a:t>
            </a:r>
            <a:r>
              <a:rPr lang="en-US" sz="2599">
                <a:solidFill>
                  <a:srgbClr val="000000"/>
                </a:solidFill>
                <a:latin typeface="Inter"/>
                <a:ea typeface="Inter"/>
                <a:cs typeface="Inter"/>
                <a:sym typeface="Inter"/>
              </a:rPr>
              <a:t>(kristendomskundskab)</a:t>
            </a:r>
          </a:p>
        </p:txBody>
      </p:sp>
      <p:sp>
        <p:nvSpPr>
          <p:cNvPr name="TextBox 43" id="43"/>
          <p:cNvSpPr txBox="true"/>
          <p:nvPr/>
        </p:nvSpPr>
        <p:spPr>
          <a:xfrm rot="0">
            <a:off x="11627293" y="5514464"/>
            <a:ext cx="6255341" cy="3253106"/>
          </a:xfrm>
          <a:prstGeom prst="rect">
            <a:avLst/>
          </a:prstGeom>
        </p:spPr>
        <p:txBody>
          <a:bodyPr anchor="t" rtlCol="false" tIns="0" lIns="0" bIns="0" rIns="0">
            <a:spAutoFit/>
          </a:bodyPr>
          <a:lstStyle/>
          <a:p>
            <a:pPr algn="l">
              <a:lnSpc>
                <a:spcPts val="4199"/>
              </a:lnSpc>
            </a:pPr>
            <a:r>
              <a:rPr lang="en-US" sz="2999" b="true">
                <a:solidFill>
                  <a:srgbClr val="000000"/>
                </a:solidFill>
                <a:latin typeface="Inter Bold"/>
                <a:ea typeface="Inter Bold"/>
                <a:cs typeface="Inter Bold"/>
                <a:sym typeface="Inter Bold"/>
              </a:rPr>
              <a:t>Undersøgelse i makkerpar</a:t>
            </a:r>
          </a:p>
          <a:p>
            <a:pPr algn="l">
              <a:lnSpc>
                <a:spcPts val="3639"/>
              </a:lnSpc>
              <a:spcBef>
                <a:spcPct val="0"/>
              </a:spcBef>
            </a:pPr>
            <a:r>
              <a:rPr lang="en-US" b="true" sz="2599">
                <a:solidFill>
                  <a:srgbClr val="000000"/>
                </a:solidFill>
                <a:latin typeface="Inter Bold"/>
                <a:ea typeface="Inter Bold"/>
                <a:cs typeface="Inter Bold"/>
                <a:sym typeface="Inter Bold"/>
              </a:rPr>
              <a:t>1)</a:t>
            </a:r>
            <a:r>
              <a:rPr lang="en-US" sz="2599">
                <a:solidFill>
                  <a:srgbClr val="000000"/>
                </a:solidFill>
                <a:latin typeface="Inter"/>
                <a:ea typeface="Inter"/>
                <a:cs typeface="Inter"/>
                <a:sym typeface="Inter"/>
              </a:rPr>
              <a:t> </a:t>
            </a:r>
            <a:r>
              <a:rPr lang="en-US" sz="2599">
                <a:solidFill>
                  <a:srgbClr val="FFFFFF"/>
                </a:solidFill>
                <a:latin typeface="Inter"/>
                <a:ea typeface="Inter"/>
                <a:cs typeface="Inter"/>
                <a:sym typeface="Inter"/>
              </a:rPr>
              <a:t>Test promptet</a:t>
            </a:r>
            <a:r>
              <a:rPr lang="en-US" sz="2599">
                <a:solidFill>
                  <a:srgbClr val="000000"/>
                </a:solidFill>
                <a:latin typeface="Inter"/>
                <a:ea typeface="Inter"/>
                <a:cs typeface="Inter"/>
                <a:sym typeface="Inter"/>
              </a:rPr>
              <a:t> ved at indsætte et eller flere begreber. </a:t>
            </a:r>
          </a:p>
          <a:p>
            <a:pPr algn="l">
              <a:lnSpc>
                <a:spcPts val="3639"/>
              </a:lnSpc>
              <a:spcBef>
                <a:spcPct val="0"/>
              </a:spcBef>
            </a:pPr>
            <a:r>
              <a:rPr lang="en-US" b="true" sz="2599">
                <a:solidFill>
                  <a:srgbClr val="000000"/>
                </a:solidFill>
                <a:latin typeface="Inter Bold"/>
                <a:ea typeface="Inter Bold"/>
                <a:cs typeface="Inter Bold"/>
                <a:sym typeface="Inter Bold"/>
              </a:rPr>
              <a:t>2)</a:t>
            </a:r>
            <a:r>
              <a:rPr lang="en-US" sz="2599">
                <a:solidFill>
                  <a:srgbClr val="000000"/>
                </a:solidFill>
                <a:latin typeface="Inter"/>
                <a:ea typeface="Inter"/>
                <a:cs typeface="Inter"/>
                <a:sym typeface="Inter"/>
              </a:rPr>
              <a:t> </a:t>
            </a:r>
            <a:r>
              <a:rPr lang="en-US" sz="2599">
                <a:solidFill>
                  <a:srgbClr val="FFFFFF"/>
                </a:solidFill>
                <a:latin typeface="Inter"/>
                <a:ea typeface="Inter"/>
                <a:cs typeface="Inter"/>
                <a:sym typeface="Inter"/>
              </a:rPr>
              <a:t>Samtal med sidemakker</a:t>
            </a:r>
            <a:r>
              <a:rPr lang="en-US" sz="2599">
                <a:solidFill>
                  <a:srgbClr val="000000"/>
                </a:solidFill>
                <a:latin typeface="Inter"/>
                <a:ea typeface="Inter"/>
                <a:cs typeface="Inter"/>
                <a:sym typeface="Inter"/>
              </a:rPr>
              <a:t> om, hvad et “fagbegrebsprompt” skal kunne, for at understøtte jeres fagundervisning og </a:t>
            </a:r>
            <a:r>
              <a:rPr lang="en-US" sz="2599">
                <a:solidFill>
                  <a:srgbClr val="FFFFFF"/>
                </a:solidFill>
                <a:latin typeface="Inter"/>
                <a:ea typeface="Inter"/>
                <a:cs typeface="Inter"/>
                <a:sym typeface="Inter"/>
              </a:rPr>
              <a:t>åbenbare fagbegreber</a:t>
            </a:r>
            <a:r>
              <a:rPr lang="en-US" sz="2599">
                <a:solidFill>
                  <a:srgbClr val="333333"/>
                </a:solidFill>
                <a:latin typeface="Inter"/>
                <a:ea typeface="Inter"/>
                <a:cs typeface="Inter"/>
                <a:sym typeface="Inter"/>
              </a:rPr>
              <a:t> </a:t>
            </a:r>
            <a:r>
              <a:rPr lang="en-US" sz="2599">
                <a:solidFill>
                  <a:srgbClr val="000000"/>
                </a:solidFill>
                <a:latin typeface="Inter"/>
                <a:ea typeface="Inter"/>
                <a:cs typeface="Inter"/>
                <a:sym typeface="Inter"/>
              </a:rPr>
              <a:t>for jeres elever. </a:t>
            </a:r>
            <a:r>
              <a:rPr lang="en-US" sz="2599">
                <a:solidFill>
                  <a:srgbClr val="000000"/>
                </a:solidFill>
                <a:latin typeface="Inter"/>
                <a:ea typeface="Inter"/>
                <a:cs typeface="Inter"/>
                <a:sym typeface="Inter"/>
              </a:rPr>
              <a:t> </a:t>
            </a:r>
          </a:p>
        </p:txBody>
      </p:sp>
      <p:sp>
        <p:nvSpPr>
          <p:cNvPr name="TextBox 44" id="44"/>
          <p:cNvSpPr txBox="true"/>
          <p:nvPr/>
        </p:nvSpPr>
        <p:spPr>
          <a:xfrm rot="0">
            <a:off x="5019207" y="411274"/>
            <a:ext cx="1018621" cy="224155"/>
          </a:xfrm>
          <a:prstGeom prst="rect">
            <a:avLst/>
          </a:prstGeom>
        </p:spPr>
        <p:txBody>
          <a:bodyPr anchor="t" rtlCol="false" tIns="0" lIns="0" bIns="0" rIns="0">
            <a:spAutoFit/>
          </a:bodyPr>
          <a:lstStyle/>
          <a:p>
            <a:pPr algn="ctr">
              <a:lnSpc>
                <a:spcPts val="1820"/>
              </a:lnSpc>
              <a:spcBef>
                <a:spcPct val="0"/>
              </a:spcBef>
            </a:pPr>
            <a:r>
              <a:rPr lang="en-US" b="true" sz="1300" spc="-81">
                <a:solidFill>
                  <a:srgbClr val="FEFEFE"/>
                </a:solidFill>
                <a:latin typeface="Inter Bold"/>
                <a:ea typeface="Inter Bold"/>
                <a:cs typeface="Inter Bold"/>
                <a:sym typeface="Inter Bold"/>
              </a:rPr>
              <a:t>Teoriladethed</a:t>
            </a:r>
          </a:p>
        </p:txBody>
      </p:sp>
      <p:sp>
        <p:nvSpPr>
          <p:cNvPr name="TextBox 45" id="45"/>
          <p:cNvSpPr txBox="true"/>
          <p:nvPr/>
        </p:nvSpPr>
        <p:spPr>
          <a:xfrm rot="0">
            <a:off x="5031499" y="849118"/>
            <a:ext cx="1018621" cy="224155"/>
          </a:xfrm>
          <a:prstGeom prst="rect">
            <a:avLst/>
          </a:prstGeom>
        </p:spPr>
        <p:txBody>
          <a:bodyPr anchor="t" rtlCol="false" tIns="0" lIns="0" bIns="0" rIns="0">
            <a:spAutoFit/>
          </a:bodyPr>
          <a:lstStyle/>
          <a:p>
            <a:pPr algn="ctr">
              <a:lnSpc>
                <a:spcPts val="1820"/>
              </a:lnSpc>
              <a:spcBef>
                <a:spcPct val="0"/>
              </a:spcBef>
            </a:pPr>
            <a:r>
              <a:rPr lang="en-US" b="true" sz="1300" spc="-81">
                <a:solidFill>
                  <a:srgbClr val="FEFEFE"/>
                </a:solidFill>
                <a:latin typeface="Inter Bold"/>
                <a:ea typeface="Inter Bold"/>
                <a:cs typeface="Inter Bold"/>
                <a:sym typeface="Inter Bold"/>
              </a:rPr>
              <a:t>Stilistisk</a:t>
            </a:r>
          </a:p>
        </p:txBody>
      </p:sp>
      <p:sp>
        <p:nvSpPr>
          <p:cNvPr name="TextBox 46" id="46"/>
          <p:cNvSpPr txBox="true"/>
          <p:nvPr/>
        </p:nvSpPr>
        <p:spPr>
          <a:xfrm rot="0">
            <a:off x="6678115" y="1330372"/>
            <a:ext cx="1018621" cy="224155"/>
          </a:xfrm>
          <a:prstGeom prst="rect">
            <a:avLst/>
          </a:prstGeom>
        </p:spPr>
        <p:txBody>
          <a:bodyPr anchor="t" rtlCol="false" tIns="0" lIns="0" bIns="0" rIns="0">
            <a:spAutoFit/>
          </a:bodyPr>
          <a:lstStyle/>
          <a:p>
            <a:pPr algn="ctr">
              <a:lnSpc>
                <a:spcPts val="1820"/>
              </a:lnSpc>
              <a:spcBef>
                <a:spcPct val="0"/>
              </a:spcBef>
            </a:pPr>
            <a:r>
              <a:rPr lang="en-US" b="true" sz="1300" spc="-81">
                <a:solidFill>
                  <a:srgbClr val="FEFEFE"/>
                </a:solidFill>
                <a:latin typeface="Inter Bold"/>
                <a:ea typeface="Inter Bold"/>
                <a:cs typeface="Inter Bold"/>
                <a:sym typeface="Inter Bold"/>
              </a:rPr>
              <a:t>Mission</a:t>
            </a:r>
          </a:p>
        </p:txBody>
      </p:sp>
      <p:sp>
        <p:nvSpPr>
          <p:cNvPr name="TextBox 47" id="47"/>
          <p:cNvSpPr txBox="true"/>
          <p:nvPr/>
        </p:nvSpPr>
        <p:spPr>
          <a:xfrm rot="0">
            <a:off x="4972157" y="1782607"/>
            <a:ext cx="1018621" cy="224155"/>
          </a:xfrm>
          <a:prstGeom prst="rect">
            <a:avLst/>
          </a:prstGeom>
        </p:spPr>
        <p:txBody>
          <a:bodyPr anchor="t" rtlCol="false" tIns="0" lIns="0" bIns="0" rIns="0">
            <a:spAutoFit/>
          </a:bodyPr>
          <a:lstStyle/>
          <a:p>
            <a:pPr algn="ctr">
              <a:lnSpc>
                <a:spcPts val="1820"/>
              </a:lnSpc>
              <a:spcBef>
                <a:spcPct val="0"/>
              </a:spcBef>
            </a:pPr>
            <a:r>
              <a:rPr lang="en-US" b="true" sz="1300" spc="-81">
                <a:solidFill>
                  <a:srgbClr val="FEFEFE"/>
                </a:solidFill>
                <a:latin typeface="Inter Bold"/>
                <a:ea typeface="Inter Bold"/>
                <a:cs typeface="Inter Bold"/>
                <a:sym typeface="Inter Bold"/>
              </a:rPr>
              <a:t>Kontekst</a:t>
            </a:r>
          </a:p>
        </p:txBody>
      </p:sp>
      <p:sp>
        <p:nvSpPr>
          <p:cNvPr name="TextBox 48" id="48"/>
          <p:cNvSpPr txBox="true"/>
          <p:nvPr/>
        </p:nvSpPr>
        <p:spPr>
          <a:xfrm rot="0">
            <a:off x="6097170" y="1782607"/>
            <a:ext cx="1018621" cy="224155"/>
          </a:xfrm>
          <a:prstGeom prst="rect">
            <a:avLst/>
          </a:prstGeom>
        </p:spPr>
        <p:txBody>
          <a:bodyPr anchor="t" rtlCol="false" tIns="0" lIns="0" bIns="0" rIns="0">
            <a:spAutoFit/>
          </a:bodyPr>
          <a:lstStyle/>
          <a:p>
            <a:pPr algn="ctr">
              <a:lnSpc>
                <a:spcPts val="1820"/>
              </a:lnSpc>
              <a:spcBef>
                <a:spcPct val="0"/>
              </a:spcBef>
            </a:pPr>
            <a:r>
              <a:rPr lang="en-US" b="true" sz="1300" spc="-81">
                <a:solidFill>
                  <a:srgbClr val="FEFEFE"/>
                </a:solidFill>
                <a:latin typeface="Inter Bold"/>
                <a:ea typeface="Inter Bold"/>
                <a:cs typeface="Inter Bold"/>
                <a:sym typeface="Inter Bold"/>
              </a:rPr>
              <a:t>Rolle</a:t>
            </a:r>
          </a:p>
        </p:txBody>
      </p:sp>
      <p:sp>
        <p:nvSpPr>
          <p:cNvPr name="TextBox 49" id="49"/>
          <p:cNvSpPr txBox="true"/>
          <p:nvPr/>
        </p:nvSpPr>
        <p:spPr>
          <a:xfrm rot="0">
            <a:off x="5540810" y="1330372"/>
            <a:ext cx="1018621" cy="224155"/>
          </a:xfrm>
          <a:prstGeom prst="rect">
            <a:avLst/>
          </a:prstGeom>
        </p:spPr>
        <p:txBody>
          <a:bodyPr anchor="t" rtlCol="false" tIns="0" lIns="0" bIns="0" rIns="0">
            <a:spAutoFit/>
          </a:bodyPr>
          <a:lstStyle/>
          <a:p>
            <a:pPr algn="ctr">
              <a:lnSpc>
                <a:spcPts val="1820"/>
              </a:lnSpc>
              <a:spcBef>
                <a:spcPct val="0"/>
              </a:spcBef>
            </a:pPr>
            <a:r>
              <a:rPr lang="en-US" b="true" sz="1300" spc="-81">
                <a:solidFill>
                  <a:srgbClr val="FEFEFE"/>
                </a:solidFill>
                <a:latin typeface="Inter Bold"/>
                <a:ea typeface="Inter Bold"/>
                <a:cs typeface="Inter Bold"/>
                <a:sym typeface="Inter Bold"/>
              </a:rPr>
              <a:t>Format</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3E7697"/>
        </a:solidFill>
      </p:bgPr>
    </p:bg>
    <p:spTree>
      <p:nvGrpSpPr>
        <p:cNvPr id="1" name=""/>
        <p:cNvGrpSpPr/>
        <p:nvPr/>
      </p:nvGrpSpPr>
      <p:grpSpPr>
        <a:xfrm>
          <a:off x="0" y="0"/>
          <a:ext cx="0" cy="0"/>
          <a:chOff x="0" y="0"/>
          <a:chExt cx="0" cy="0"/>
        </a:xfrm>
      </p:grpSpPr>
      <p:sp>
        <p:nvSpPr>
          <p:cNvPr name="Freeform 2" id="2"/>
          <p:cNvSpPr/>
          <p:nvPr/>
        </p:nvSpPr>
        <p:spPr>
          <a:xfrm flipH="false" flipV="false" rot="0">
            <a:off x="1292967" y="1028700"/>
            <a:ext cx="7856367" cy="7767983"/>
          </a:xfrm>
          <a:custGeom>
            <a:avLst/>
            <a:gdLst/>
            <a:ahLst/>
            <a:cxnLst/>
            <a:rect r="r" b="b" t="t" l="l"/>
            <a:pathLst>
              <a:path h="7767983" w="7856367">
                <a:moveTo>
                  <a:pt x="0" y="0"/>
                </a:moveTo>
                <a:lnTo>
                  <a:pt x="7856367" y="0"/>
                </a:lnTo>
                <a:lnTo>
                  <a:pt x="7856367" y="7767983"/>
                </a:lnTo>
                <a:lnTo>
                  <a:pt x="0" y="7767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469120" y="6528535"/>
            <a:ext cx="1287735" cy="1239444"/>
          </a:xfrm>
          <a:custGeom>
            <a:avLst/>
            <a:gdLst/>
            <a:ahLst/>
            <a:cxnLst/>
            <a:rect r="r" b="b" t="t" l="l"/>
            <a:pathLst>
              <a:path h="1239444" w="1287735">
                <a:moveTo>
                  <a:pt x="0" y="0"/>
                </a:moveTo>
                <a:lnTo>
                  <a:pt x="1287735" y="0"/>
                </a:lnTo>
                <a:lnTo>
                  <a:pt x="1287735" y="1239445"/>
                </a:lnTo>
                <a:lnTo>
                  <a:pt x="0" y="1239445"/>
                </a:lnTo>
                <a:lnTo>
                  <a:pt x="0" y="0"/>
                </a:lnTo>
                <a:close/>
              </a:path>
            </a:pathLst>
          </a:custGeom>
          <a:blipFill>
            <a:blip r:embed="rId4"/>
            <a:stretch>
              <a:fillRect l="0" t="0" r="0" b="0"/>
            </a:stretch>
          </a:blipFill>
        </p:spPr>
      </p:sp>
      <p:sp>
        <p:nvSpPr>
          <p:cNvPr name="Freeform 4" id="4"/>
          <p:cNvSpPr/>
          <p:nvPr/>
        </p:nvSpPr>
        <p:spPr>
          <a:xfrm flipH="false" flipV="false" rot="0">
            <a:off x="10410900" y="2770071"/>
            <a:ext cx="7404175" cy="7516929"/>
          </a:xfrm>
          <a:custGeom>
            <a:avLst/>
            <a:gdLst/>
            <a:ahLst/>
            <a:cxnLst/>
            <a:rect r="r" b="b" t="t" l="l"/>
            <a:pathLst>
              <a:path h="7516929" w="7404175">
                <a:moveTo>
                  <a:pt x="0" y="0"/>
                </a:moveTo>
                <a:lnTo>
                  <a:pt x="7404175" y="0"/>
                </a:lnTo>
                <a:lnTo>
                  <a:pt x="7404175" y="7516929"/>
                </a:lnTo>
                <a:lnTo>
                  <a:pt x="0" y="751692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bg>
      <p:bgPr>
        <a:solidFill>
          <a:srgbClr val="FFBFAA"/>
        </a:solidFill>
      </p:bgPr>
    </p:bg>
    <p:spTree>
      <p:nvGrpSpPr>
        <p:cNvPr id="1" name=""/>
        <p:cNvGrpSpPr/>
        <p:nvPr/>
      </p:nvGrpSpPr>
      <p:grpSpPr>
        <a:xfrm>
          <a:off x="0" y="0"/>
          <a:ext cx="0" cy="0"/>
          <a:chOff x="0" y="0"/>
          <a:chExt cx="0" cy="0"/>
        </a:xfrm>
      </p:grpSpPr>
      <p:sp>
        <p:nvSpPr>
          <p:cNvPr name="Freeform 2" id="2"/>
          <p:cNvSpPr/>
          <p:nvPr/>
        </p:nvSpPr>
        <p:spPr>
          <a:xfrm flipH="false" flipV="false" rot="316206">
            <a:off x="10516612" y="1279232"/>
            <a:ext cx="5832725" cy="8203532"/>
          </a:xfrm>
          <a:custGeom>
            <a:avLst/>
            <a:gdLst/>
            <a:ahLst/>
            <a:cxnLst/>
            <a:rect r="r" b="b" t="t" l="l"/>
            <a:pathLst>
              <a:path h="8203532" w="5832725">
                <a:moveTo>
                  <a:pt x="0" y="0"/>
                </a:moveTo>
                <a:lnTo>
                  <a:pt x="5832725" y="0"/>
                </a:lnTo>
                <a:lnTo>
                  <a:pt x="5832725" y="8203532"/>
                </a:lnTo>
                <a:lnTo>
                  <a:pt x="0" y="8203532"/>
                </a:lnTo>
                <a:lnTo>
                  <a:pt x="0" y="0"/>
                </a:lnTo>
                <a:close/>
              </a:path>
            </a:pathLst>
          </a:custGeom>
          <a:blipFill>
            <a:blip r:embed="rId2"/>
            <a:stretch>
              <a:fillRect l="0" t="0" r="0" b="0"/>
            </a:stretch>
          </a:blipFill>
        </p:spPr>
      </p:sp>
      <p:sp>
        <p:nvSpPr>
          <p:cNvPr name="Freeform 3" id="3"/>
          <p:cNvSpPr/>
          <p:nvPr/>
        </p:nvSpPr>
        <p:spPr>
          <a:xfrm flipH="false" flipV="false" rot="0">
            <a:off x="1440584" y="5660643"/>
            <a:ext cx="7315200" cy="3035808"/>
          </a:xfrm>
          <a:custGeom>
            <a:avLst/>
            <a:gdLst/>
            <a:ahLst/>
            <a:cxnLst/>
            <a:rect r="r" b="b" t="t" l="l"/>
            <a:pathLst>
              <a:path h="3035808" w="7315200">
                <a:moveTo>
                  <a:pt x="0" y="0"/>
                </a:moveTo>
                <a:lnTo>
                  <a:pt x="7315200" y="0"/>
                </a:lnTo>
                <a:lnTo>
                  <a:pt x="7315200" y="3035808"/>
                </a:lnTo>
                <a:lnTo>
                  <a:pt x="0" y="303580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440584" y="1033150"/>
            <a:ext cx="8205892" cy="4347848"/>
          </a:xfrm>
          <a:prstGeom prst="rect">
            <a:avLst/>
          </a:prstGeom>
        </p:spPr>
        <p:txBody>
          <a:bodyPr anchor="t" rtlCol="false" tIns="0" lIns="0" bIns="0" rIns="0">
            <a:spAutoFit/>
          </a:bodyPr>
          <a:lstStyle/>
          <a:p>
            <a:pPr algn="l">
              <a:lnSpc>
                <a:spcPts val="8679"/>
              </a:lnSpc>
            </a:pPr>
            <a:r>
              <a:rPr lang="en-US" sz="6199">
                <a:solidFill>
                  <a:srgbClr val="000000"/>
                </a:solidFill>
                <a:latin typeface="Calistoga"/>
                <a:ea typeface="Calistoga"/>
                <a:cs typeface="Calistoga"/>
                <a:sym typeface="Calistoga"/>
              </a:rPr>
              <a:t>Næsten alt om promptingteknikker</a:t>
            </a:r>
          </a:p>
          <a:p>
            <a:pPr algn="l">
              <a:lnSpc>
                <a:spcPts val="8679"/>
              </a:lnSpc>
              <a:spcBef>
                <a:spcPct val="0"/>
              </a:spcBef>
            </a:pPr>
            <a:r>
              <a:rPr lang="en-US" sz="6199">
                <a:solidFill>
                  <a:srgbClr val="000000"/>
                </a:solidFill>
                <a:latin typeface="Calistoga"/>
                <a:ea typeface="Calistoga"/>
                <a:cs typeface="Calistoga"/>
                <a:sym typeface="Calistoga"/>
              </a:rPr>
              <a:t>for lærere + 25 eksempler ca. </a:t>
            </a:r>
          </a:p>
        </p:txBody>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bg>
      <p:bgPr>
        <a:solidFill>
          <a:srgbClr val="FFBFAA"/>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584299" y="1966880"/>
            <a:ext cx="12035984" cy="6770241"/>
          </a:xfrm>
          <a:prstGeom prst="rect">
            <a:avLst/>
          </a:prstGeom>
        </p:spPr>
      </p:pic>
      <p:sp>
        <p:nvSpPr>
          <p:cNvPr name="Freeform 3" id="3"/>
          <p:cNvSpPr/>
          <p:nvPr/>
        </p:nvSpPr>
        <p:spPr>
          <a:xfrm flipH="false" flipV="false" rot="0">
            <a:off x="136731" y="370337"/>
            <a:ext cx="3384138" cy="2563485"/>
          </a:xfrm>
          <a:custGeom>
            <a:avLst/>
            <a:gdLst/>
            <a:ahLst/>
            <a:cxnLst/>
            <a:rect r="r" b="b" t="t" l="l"/>
            <a:pathLst>
              <a:path h="2563485" w="3384138">
                <a:moveTo>
                  <a:pt x="0" y="0"/>
                </a:moveTo>
                <a:lnTo>
                  <a:pt x="3384138" y="0"/>
                </a:lnTo>
                <a:lnTo>
                  <a:pt x="3384138" y="2563484"/>
                </a:lnTo>
                <a:lnTo>
                  <a:pt x="0" y="2563484"/>
                </a:lnTo>
                <a:lnTo>
                  <a:pt x="0" y="0"/>
                </a:lnTo>
                <a:close/>
              </a:path>
            </a:pathLst>
          </a:custGeom>
          <a:blipFill>
            <a:blip r:embed="rId5"/>
            <a:stretch>
              <a:fillRect l="0" t="0" r="0" b="0"/>
            </a:stretch>
          </a:blipFill>
        </p:spPr>
      </p:sp>
      <p:sp>
        <p:nvSpPr>
          <p:cNvPr name="TextBox 4" id="4"/>
          <p:cNvSpPr txBox="true"/>
          <p:nvPr/>
        </p:nvSpPr>
        <p:spPr>
          <a:xfrm rot="0">
            <a:off x="12843409" y="5737497"/>
            <a:ext cx="5157292" cy="2333789"/>
          </a:xfrm>
          <a:prstGeom prst="rect">
            <a:avLst/>
          </a:prstGeom>
        </p:spPr>
        <p:txBody>
          <a:bodyPr anchor="t" rtlCol="false" tIns="0" lIns="0" bIns="0" rIns="0">
            <a:spAutoFit/>
          </a:bodyPr>
          <a:lstStyle/>
          <a:p>
            <a:pPr algn="l" marL="484381" indent="-242190" lvl="1">
              <a:lnSpc>
                <a:spcPts val="3140"/>
              </a:lnSpc>
              <a:buFont typeface="Arial"/>
              <a:buChar char="•"/>
            </a:pPr>
            <a:r>
              <a:rPr lang="en-US" sz="2243">
                <a:solidFill>
                  <a:srgbClr val="000000"/>
                </a:solidFill>
                <a:latin typeface="Inter"/>
                <a:ea typeface="Inter"/>
                <a:cs typeface="Inter"/>
                <a:sym typeface="Inter"/>
              </a:rPr>
              <a:t>Gå på Skoletube</a:t>
            </a:r>
          </a:p>
          <a:p>
            <a:pPr algn="l" marL="484381" indent="-242190" lvl="1">
              <a:lnSpc>
                <a:spcPts val="3140"/>
              </a:lnSpc>
              <a:buFont typeface="Arial"/>
              <a:buChar char="•"/>
            </a:pPr>
            <a:r>
              <a:rPr lang="en-US" sz="2243">
                <a:solidFill>
                  <a:srgbClr val="000000"/>
                </a:solidFill>
                <a:latin typeface="Inter"/>
                <a:ea typeface="Inter"/>
                <a:cs typeface="Inter"/>
                <a:sym typeface="Inter"/>
              </a:rPr>
              <a:t>Åbne BookCreator</a:t>
            </a:r>
          </a:p>
          <a:p>
            <a:pPr algn="l" marL="484381" indent="-242190" lvl="1">
              <a:lnSpc>
                <a:spcPts val="3140"/>
              </a:lnSpc>
              <a:buFont typeface="Arial"/>
              <a:buChar char="•"/>
            </a:pPr>
            <a:r>
              <a:rPr lang="en-US" sz="2243">
                <a:solidFill>
                  <a:srgbClr val="000000"/>
                </a:solidFill>
                <a:latin typeface="Inter"/>
                <a:ea typeface="Inter"/>
                <a:cs typeface="Inter"/>
                <a:sym typeface="Inter"/>
              </a:rPr>
              <a:t>Find: “Del bibliotek”</a:t>
            </a:r>
          </a:p>
          <a:p>
            <a:pPr algn="l" marL="484381" indent="-242190" lvl="1">
              <a:lnSpc>
                <a:spcPts val="3140"/>
              </a:lnSpc>
              <a:buFont typeface="Arial"/>
              <a:buChar char="•"/>
            </a:pPr>
            <a:r>
              <a:rPr lang="en-US" sz="2243">
                <a:solidFill>
                  <a:srgbClr val="000000"/>
                </a:solidFill>
                <a:latin typeface="Inter"/>
                <a:ea typeface="Inter"/>
                <a:cs typeface="Inter"/>
                <a:sym typeface="Inter"/>
              </a:rPr>
              <a:t>Brug koden: R87SVLX</a:t>
            </a:r>
          </a:p>
          <a:p>
            <a:pPr algn="l" marL="484381" indent="-242190" lvl="1">
              <a:lnSpc>
                <a:spcPts val="3140"/>
              </a:lnSpc>
              <a:buFont typeface="Arial"/>
              <a:buChar char="•"/>
            </a:pPr>
            <a:r>
              <a:rPr lang="en-US" sz="2243">
                <a:solidFill>
                  <a:srgbClr val="000000"/>
                </a:solidFill>
                <a:latin typeface="Inter"/>
                <a:ea typeface="Inter"/>
                <a:cs typeface="Inter"/>
                <a:sym typeface="Inter"/>
              </a:rPr>
              <a:t>Kopier bogen til dit eget bibliotek.</a:t>
            </a:r>
          </a:p>
          <a:p>
            <a:pPr algn="l" marL="484381" indent="-242190" lvl="1">
              <a:lnSpc>
                <a:spcPts val="3140"/>
              </a:lnSpc>
              <a:buFont typeface="Arial"/>
              <a:buChar char="•"/>
            </a:pPr>
            <a:r>
              <a:rPr lang="en-US" sz="2243">
                <a:solidFill>
                  <a:srgbClr val="000000"/>
                </a:solidFill>
                <a:latin typeface="Inter"/>
                <a:ea typeface="Inter"/>
                <a:cs typeface="Inter"/>
                <a:sym typeface="Inter"/>
              </a:rPr>
              <a:t>Lad eleverne lave deres egen kopi.</a:t>
            </a:r>
          </a:p>
        </p:txBody>
      </p:sp>
      <p:sp>
        <p:nvSpPr>
          <p:cNvPr name="Freeform 5" id="5"/>
          <p:cNvSpPr/>
          <p:nvPr/>
        </p:nvSpPr>
        <p:spPr>
          <a:xfrm flipH="false" flipV="false" rot="0">
            <a:off x="13126125" y="2075880"/>
            <a:ext cx="2616219" cy="2616219"/>
          </a:xfrm>
          <a:custGeom>
            <a:avLst/>
            <a:gdLst/>
            <a:ahLst/>
            <a:cxnLst/>
            <a:rect r="r" b="b" t="t" l="l"/>
            <a:pathLst>
              <a:path h="2616219" w="2616219">
                <a:moveTo>
                  <a:pt x="0" y="0"/>
                </a:moveTo>
                <a:lnTo>
                  <a:pt x="2616220" y="0"/>
                </a:lnTo>
                <a:lnTo>
                  <a:pt x="2616220" y="2616220"/>
                </a:lnTo>
                <a:lnTo>
                  <a:pt x="0" y="2616220"/>
                </a:lnTo>
                <a:lnTo>
                  <a:pt x="0" y="0"/>
                </a:lnTo>
                <a:close/>
              </a:path>
            </a:pathLst>
          </a:custGeom>
          <a:blipFill>
            <a:blip r:embed="rId6"/>
            <a:stretch>
              <a:fillRect l="0" t="0" r="0" b="0"/>
            </a:stretch>
          </a:blipFill>
        </p:spPr>
      </p:sp>
      <p:sp>
        <p:nvSpPr>
          <p:cNvPr name="TextBox 6" id="6"/>
          <p:cNvSpPr txBox="true"/>
          <p:nvPr/>
        </p:nvSpPr>
        <p:spPr>
          <a:xfrm rot="0">
            <a:off x="13126125" y="4790396"/>
            <a:ext cx="4085508" cy="771689"/>
          </a:xfrm>
          <a:prstGeom prst="rect">
            <a:avLst/>
          </a:prstGeom>
        </p:spPr>
        <p:txBody>
          <a:bodyPr anchor="t" rtlCol="false" tIns="0" lIns="0" bIns="0" rIns="0">
            <a:spAutoFit/>
          </a:bodyPr>
          <a:lstStyle/>
          <a:p>
            <a:pPr algn="l">
              <a:lnSpc>
                <a:spcPts val="3140"/>
              </a:lnSpc>
              <a:spcBef>
                <a:spcPct val="0"/>
              </a:spcBef>
            </a:pPr>
            <a:r>
              <a:rPr lang="en-US" sz="2243">
                <a:solidFill>
                  <a:srgbClr val="000000"/>
                </a:solidFill>
                <a:latin typeface="Calistoga"/>
                <a:ea typeface="Calistoga"/>
                <a:cs typeface="Calistoga"/>
                <a:sym typeface="Calistoga"/>
              </a:rPr>
              <a:t>40 digitale og 14 analoge aktiviteter</a:t>
            </a:r>
          </a:p>
        </p:txBody>
      </p:sp>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42.xml><?xml version="1.0" encoding="utf-8"?>
<p:sld xmlns:p="http://schemas.openxmlformats.org/presentationml/2006/main" xmlns:a="http://schemas.openxmlformats.org/drawingml/2006/main" xmlns:r="http://schemas.openxmlformats.org/officeDocument/2006/relationships">
  <p:cSld>
    <p:bg>
      <p:bgPr>
        <a:solidFill>
          <a:srgbClr val="FFBFAA"/>
        </a:solidFill>
      </p:bgPr>
    </p:bg>
    <p:spTree>
      <p:nvGrpSpPr>
        <p:cNvPr id="1" name=""/>
        <p:cNvGrpSpPr/>
        <p:nvPr/>
      </p:nvGrpSpPr>
      <p:grpSpPr>
        <a:xfrm>
          <a:off x="0" y="0"/>
          <a:ext cx="0" cy="0"/>
          <a:chOff x="0" y="0"/>
          <a:chExt cx="0" cy="0"/>
        </a:xfrm>
      </p:grpSpPr>
      <p:sp>
        <p:nvSpPr>
          <p:cNvPr name="Freeform 2" id="2"/>
          <p:cNvSpPr/>
          <p:nvPr/>
        </p:nvSpPr>
        <p:spPr>
          <a:xfrm flipH="false" flipV="false" rot="0">
            <a:off x="403710" y="5808751"/>
            <a:ext cx="3375336" cy="3376031"/>
          </a:xfrm>
          <a:custGeom>
            <a:avLst/>
            <a:gdLst/>
            <a:ahLst/>
            <a:cxnLst/>
            <a:rect r="r" b="b" t="t" l="l"/>
            <a:pathLst>
              <a:path h="3376031" w="3375336">
                <a:moveTo>
                  <a:pt x="0" y="0"/>
                </a:moveTo>
                <a:lnTo>
                  <a:pt x="3375337" y="0"/>
                </a:lnTo>
                <a:lnTo>
                  <a:pt x="3375337" y="3376031"/>
                </a:lnTo>
                <a:lnTo>
                  <a:pt x="0" y="3376031"/>
                </a:lnTo>
                <a:lnTo>
                  <a:pt x="0" y="0"/>
                </a:lnTo>
                <a:close/>
              </a:path>
            </a:pathLst>
          </a:custGeom>
          <a:blipFill>
            <a:blip r:embed="rId2"/>
            <a:stretch>
              <a:fillRect l="0" t="0" r="0" b="-15285"/>
            </a:stretch>
          </a:blipFill>
        </p:spPr>
      </p:sp>
      <p:sp>
        <p:nvSpPr>
          <p:cNvPr name="TextBox 3" id="3"/>
          <p:cNvSpPr txBox="true"/>
          <p:nvPr/>
        </p:nvSpPr>
        <p:spPr>
          <a:xfrm rot="0">
            <a:off x="2984439" y="279422"/>
            <a:ext cx="8205892" cy="1061723"/>
          </a:xfrm>
          <a:prstGeom prst="rect">
            <a:avLst/>
          </a:prstGeom>
        </p:spPr>
        <p:txBody>
          <a:bodyPr anchor="t" rtlCol="false" tIns="0" lIns="0" bIns="0" rIns="0">
            <a:spAutoFit/>
          </a:bodyPr>
          <a:lstStyle/>
          <a:p>
            <a:pPr algn="l">
              <a:lnSpc>
                <a:spcPts val="8679"/>
              </a:lnSpc>
              <a:spcBef>
                <a:spcPct val="0"/>
              </a:spcBef>
            </a:pPr>
            <a:r>
              <a:rPr lang="en-US" sz="6199">
                <a:solidFill>
                  <a:srgbClr val="000000"/>
                </a:solidFill>
                <a:latin typeface="Calistoga"/>
                <a:ea typeface="Calistoga"/>
                <a:cs typeface="Calistoga"/>
                <a:sym typeface="Calistoga"/>
              </a:rPr>
              <a:t>Skabelonsskaber</a:t>
            </a:r>
          </a:p>
        </p:txBody>
      </p:sp>
      <p:sp>
        <p:nvSpPr>
          <p:cNvPr name="Freeform 4" id="4"/>
          <p:cNvSpPr/>
          <p:nvPr/>
        </p:nvSpPr>
        <p:spPr>
          <a:xfrm flipH="false" flipV="false" rot="0">
            <a:off x="420170" y="403247"/>
            <a:ext cx="2320780" cy="2320780"/>
          </a:xfrm>
          <a:custGeom>
            <a:avLst/>
            <a:gdLst/>
            <a:ahLst/>
            <a:cxnLst/>
            <a:rect r="r" b="b" t="t" l="l"/>
            <a:pathLst>
              <a:path h="2320780" w="2320780">
                <a:moveTo>
                  <a:pt x="0" y="0"/>
                </a:moveTo>
                <a:lnTo>
                  <a:pt x="2320779" y="0"/>
                </a:lnTo>
                <a:lnTo>
                  <a:pt x="2320779" y="2320779"/>
                </a:lnTo>
                <a:lnTo>
                  <a:pt x="0" y="232077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sp>
        <p:nvSpPr>
          <p:cNvPr name="Freeform 5" id="5"/>
          <p:cNvSpPr/>
          <p:nvPr/>
        </p:nvSpPr>
        <p:spPr>
          <a:xfrm flipH="false" flipV="false" rot="0">
            <a:off x="674893" y="884978"/>
            <a:ext cx="1836998" cy="1458117"/>
          </a:xfrm>
          <a:custGeom>
            <a:avLst/>
            <a:gdLst/>
            <a:ahLst/>
            <a:cxnLst/>
            <a:rect r="r" b="b" t="t" l="l"/>
            <a:pathLst>
              <a:path h="1458117" w="1836998">
                <a:moveTo>
                  <a:pt x="0" y="0"/>
                </a:moveTo>
                <a:lnTo>
                  <a:pt x="1836999" y="0"/>
                </a:lnTo>
                <a:lnTo>
                  <a:pt x="1836999" y="1458117"/>
                </a:lnTo>
                <a:lnTo>
                  <a:pt x="0" y="145811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a:ln cap="sq">
            <a:noFill/>
            <a:prstDash val="solid"/>
            <a:miter/>
          </a:ln>
        </p:spPr>
      </p:sp>
      <p:sp>
        <p:nvSpPr>
          <p:cNvPr name="TextBox 6" id="6"/>
          <p:cNvSpPr txBox="true"/>
          <p:nvPr/>
        </p:nvSpPr>
        <p:spPr>
          <a:xfrm rot="0">
            <a:off x="2984439" y="1437621"/>
            <a:ext cx="8205892" cy="422275"/>
          </a:xfrm>
          <a:prstGeom prst="rect">
            <a:avLst/>
          </a:prstGeom>
        </p:spPr>
        <p:txBody>
          <a:bodyPr anchor="t" rtlCol="false" tIns="0" lIns="0" bIns="0" rIns="0">
            <a:spAutoFit/>
          </a:bodyPr>
          <a:lstStyle/>
          <a:p>
            <a:pPr algn="l">
              <a:lnSpc>
                <a:spcPts val="3499"/>
              </a:lnSpc>
              <a:spcBef>
                <a:spcPct val="0"/>
              </a:spcBef>
            </a:pPr>
            <a:r>
              <a:rPr lang="en-US" sz="2499">
                <a:solidFill>
                  <a:srgbClr val="000000"/>
                </a:solidFill>
                <a:latin typeface="Inter"/>
                <a:ea typeface="Inter"/>
                <a:cs typeface="Inter"/>
                <a:sym typeface="Inter"/>
              </a:rPr>
              <a:t>Skriver fagtekster</a:t>
            </a:r>
          </a:p>
        </p:txBody>
      </p:sp>
      <p:sp>
        <p:nvSpPr>
          <p:cNvPr name="Freeform 7" id="7"/>
          <p:cNvSpPr/>
          <p:nvPr/>
        </p:nvSpPr>
        <p:spPr>
          <a:xfrm flipH="false" flipV="false" rot="0">
            <a:off x="6011459" y="2002771"/>
            <a:ext cx="11762488" cy="8204335"/>
          </a:xfrm>
          <a:custGeom>
            <a:avLst/>
            <a:gdLst/>
            <a:ahLst/>
            <a:cxnLst/>
            <a:rect r="r" b="b" t="t" l="l"/>
            <a:pathLst>
              <a:path h="8204335" w="11762488">
                <a:moveTo>
                  <a:pt x="0" y="0"/>
                </a:moveTo>
                <a:lnTo>
                  <a:pt x="11762488" y="0"/>
                </a:lnTo>
                <a:lnTo>
                  <a:pt x="11762488" y="8204336"/>
                </a:lnTo>
                <a:lnTo>
                  <a:pt x="0" y="8204336"/>
                </a:lnTo>
                <a:lnTo>
                  <a:pt x="0" y="0"/>
                </a:lnTo>
                <a:close/>
              </a:path>
            </a:pathLst>
          </a:custGeom>
          <a:blipFill>
            <a:blip r:embed="rId7"/>
            <a:stretch>
              <a:fillRect l="0" t="0" r="0" b="0"/>
            </a:stretch>
          </a:blipFill>
        </p:spPr>
      </p:sp>
      <p:sp>
        <p:nvSpPr>
          <p:cNvPr name="Freeform 8" id="8"/>
          <p:cNvSpPr/>
          <p:nvPr/>
        </p:nvSpPr>
        <p:spPr>
          <a:xfrm flipH="false" flipV="false" rot="0">
            <a:off x="182100" y="3272343"/>
            <a:ext cx="3818558" cy="2403058"/>
          </a:xfrm>
          <a:custGeom>
            <a:avLst/>
            <a:gdLst/>
            <a:ahLst/>
            <a:cxnLst/>
            <a:rect r="r" b="b" t="t" l="l"/>
            <a:pathLst>
              <a:path h="2403058" w="3818558">
                <a:moveTo>
                  <a:pt x="0" y="0"/>
                </a:moveTo>
                <a:lnTo>
                  <a:pt x="3818558" y="0"/>
                </a:lnTo>
                <a:lnTo>
                  <a:pt x="3818558" y="2403058"/>
                </a:lnTo>
                <a:lnTo>
                  <a:pt x="0" y="2403058"/>
                </a:lnTo>
                <a:lnTo>
                  <a:pt x="0" y="0"/>
                </a:lnTo>
                <a:close/>
              </a:path>
            </a:pathLst>
          </a:custGeom>
          <a:blipFill>
            <a:blip r:embed="rId8"/>
            <a:stretch>
              <a:fillRect l="-15358" t="-13971" r="-11924" b="-83271"/>
            </a:stretch>
          </a:blipFill>
        </p:spPr>
      </p:sp>
      <p:sp>
        <p:nvSpPr>
          <p:cNvPr name="TextBox 9" id="9"/>
          <p:cNvSpPr txBox="true"/>
          <p:nvPr/>
        </p:nvSpPr>
        <p:spPr>
          <a:xfrm rot="0">
            <a:off x="543905" y="9268832"/>
            <a:ext cx="2066056" cy="422275"/>
          </a:xfrm>
          <a:prstGeom prst="rect">
            <a:avLst/>
          </a:prstGeom>
        </p:spPr>
        <p:txBody>
          <a:bodyPr anchor="t" rtlCol="false" tIns="0" lIns="0" bIns="0" rIns="0">
            <a:spAutoFit/>
          </a:bodyPr>
          <a:lstStyle/>
          <a:p>
            <a:pPr algn="l">
              <a:lnSpc>
                <a:spcPts val="3499"/>
              </a:lnSpc>
              <a:spcBef>
                <a:spcPct val="0"/>
              </a:spcBef>
            </a:pPr>
            <a:r>
              <a:rPr lang="en-US" sz="2499">
                <a:solidFill>
                  <a:srgbClr val="000000"/>
                </a:solidFill>
                <a:latin typeface="Lexend Deca"/>
                <a:ea typeface="Lexend Deca"/>
                <a:cs typeface="Lexend Deca"/>
                <a:sym typeface="Lexend Deca"/>
              </a:rPr>
              <a:t>Læseafsnit</a:t>
            </a:r>
          </a:p>
        </p:txBody>
      </p:sp>
    </p:spTree>
  </p:cSld>
  <p:clrMapOvr>
    <a:masterClrMapping/>
  </p:clrMapOvr>
</p:sld>
</file>

<file path=ppt/slides/slide43.xml><?xml version="1.0" encoding="utf-8"?>
<p:sld xmlns:p="http://schemas.openxmlformats.org/presentationml/2006/main" xmlns:a="http://schemas.openxmlformats.org/drawingml/2006/main">
  <p:cSld>
    <p:bg>
      <p:bgPr>
        <a:solidFill>
          <a:srgbClr val="FFF7A9"/>
        </a:solidFill>
      </p:bgPr>
    </p:bg>
    <p:spTree>
      <p:nvGrpSpPr>
        <p:cNvPr id="1" name=""/>
        <p:cNvGrpSpPr/>
        <p:nvPr/>
      </p:nvGrpSpPr>
      <p:grpSpPr>
        <a:xfrm>
          <a:off x="0" y="0"/>
          <a:ext cx="0" cy="0"/>
          <a:chOff x="0" y="0"/>
          <a:chExt cx="0" cy="0"/>
        </a:xfrm>
      </p:grpSpPr>
      <p:sp>
        <p:nvSpPr>
          <p:cNvPr name="TextBox 2" id="2"/>
          <p:cNvSpPr txBox="true"/>
          <p:nvPr/>
        </p:nvSpPr>
        <p:spPr>
          <a:xfrm rot="0">
            <a:off x="2830753" y="2568569"/>
            <a:ext cx="12626494" cy="4883163"/>
          </a:xfrm>
          <a:prstGeom prst="rect">
            <a:avLst/>
          </a:prstGeom>
        </p:spPr>
        <p:txBody>
          <a:bodyPr anchor="t" rtlCol="false" tIns="0" lIns="0" bIns="0" rIns="0">
            <a:spAutoFit/>
          </a:bodyPr>
          <a:lstStyle/>
          <a:p>
            <a:pPr algn="ctr">
              <a:lnSpc>
                <a:spcPts val="19599"/>
              </a:lnSpc>
              <a:spcBef>
                <a:spcPct val="0"/>
              </a:spcBef>
            </a:pPr>
            <a:r>
              <a:rPr lang="en-US" sz="13999">
                <a:solidFill>
                  <a:srgbClr val="F29907"/>
                </a:solidFill>
                <a:latin typeface="Calistoga"/>
                <a:ea typeface="Calistoga"/>
                <a:cs typeface="Calistoga"/>
                <a:sym typeface="Calistoga"/>
              </a:rPr>
              <a:t>Matematik og naturfag</a:t>
            </a:r>
          </a:p>
        </p:txBody>
      </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bg>
      <p:bgPr>
        <a:solidFill>
          <a:srgbClr val="FFF7A9"/>
        </a:solidFill>
      </p:bgPr>
    </p:bg>
    <p:spTree>
      <p:nvGrpSpPr>
        <p:cNvPr id="1" name=""/>
        <p:cNvGrpSpPr/>
        <p:nvPr/>
      </p:nvGrpSpPr>
      <p:grpSpPr>
        <a:xfrm>
          <a:off x="0" y="0"/>
          <a:ext cx="0" cy="0"/>
          <a:chOff x="0" y="0"/>
          <a:chExt cx="0" cy="0"/>
        </a:xfrm>
      </p:grpSpPr>
      <p:sp>
        <p:nvSpPr>
          <p:cNvPr name="TextBox 2" id="2"/>
          <p:cNvSpPr txBox="true"/>
          <p:nvPr/>
        </p:nvSpPr>
        <p:spPr>
          <a:xfrm rot="0">
            <a:off x="2235647" y="3378322"/>
            <a:ext cx="14157209" cy="3670303"/>
          </a:xfrm>
          <a:prstGeom prst="rect">
            <a:avLst/>
          </a:prstGeom>
        </p:spPr>
        <p:txBody>
          <a:bodyPr anchor="t" rtlCol="false" tIns="0" lIns="0" bIns="0" rIns="0">
            <a:spAutoFit/>
          </a:bodyPr>
          <a:lstStyle/>
          <a:p>
            <a:pPr algn="ctr">
              <a:lnSpc>
                <a:spcPts val="9799"/>
              </a:lnSpc>
              <a:spcBef>
                <a:spcPct val="0"/>
              </a:spcBef>
            </a:pPr>
            <a:r>
              <a:rPr lang="en-US" sz="6999">
                <a:solidFill>
                  <a:srgbClr val="F29907"/>
                </a:solidFill>
                <a:latin typeface="Calistoga"/>
                <a:ea typeface="Calistoga"/>
                <a:cs typeface="Calistoga"/>
                <a:sym typeface="Calistoga"/>
              </a:rPr>
              <a:t>Burgermodellen - Integrer AI  i undervisningen gennem systemprompts (forberedelsen)</a:t>
            </a:r>
          </a:p>
        </p:txBody>
      </p:sp>
      <p:sp>
        <p:nvSpPr>
          <p:cNvPr name="Freeform 3" id="3"/>
          <p:cNvSpPr/>
          <p:nvPr/>
        </p:nvSpPr>
        <p:spPr>
          <a:xfrm flipH="false" flipV="false" rot="-10800000">
            <a:off x="4745225" y="165830"/>
            <a:ext cx="8797550" cy="3079143"/>
          </a:xfrm>
          <a:custGeom>
            <a:avLst/>
            <a:gdLst/>
            <a:ahLst/>
            <a:cxnLst/>
            <a:rect r="r" b="b" t="t" l="l"/>
            <a:pathLst>
              <a:path h="3079143" w="8797550">
                <a:moveTo>
                  <a:pt x="0" y="0"/>
                </a:moveTo>
                <a:lnTo>
                  <a:pt x="8797550" y="0"/>
                </a:lnTo>
                <a:lnTo>
                  <a:pt x="8797550" y="3079142"/>
                </a:lnTo>
                <a:lnTo>
                  <a:pt x="0" y="3079142"/>
                </a:lnTo>
                <a:lnTo>
                  <a:pt x="0" y="0"/>
                </a:lnTo>
                <a:close/>
              </a:path>
            </a:pathLst>
          </a:custGeom>
          <a:blipFill>
            <a:blip r:embed="rId2"/>
            <a:stretch>
              <a:fillRect l="0" t="0" r="0" b="0"/>
            </a:stretch>
          </a:blipFill>
        </p:spPr>
      </p:sp>
      <p:sp>
        <p:nvSpPr>
          <p:cNvPr name="Freeform 4" id="4"/>
          <p:cNvSpPr/>
          <p:nvPr/>
        </p:nvSpPr>
        <p:spPr>
          <a:xfrm flipH="false" flipV="false" rot="0">
            <a:off x="5043131" y="7229601"/>
            <a:ext cx="8427027" cy="2949460"/>
          </a:xfrm>
          <a:custGeom>
            <a:avLst/>
            <a:gdLst/>
            <a:ahLst/>
            <a:cxnLst/>
            <a:rect r="r" b="b" t="t" l="l"/>
            <a:pathLst>
              <a:path h="2949460" w="8427027">
                <a:moveTo>
                  <a:pt x="0" y="0"/>
                </a:moveTo>
                <a:lnTo>
                  <a:pt x="8427027" y="0"/>
                </a:lnTo>
                <a:lnTo>
                  <a:pt x="8427027" y="2949459"/>
                </a:lnTo>
                <a:lnTo>
                  <a:pt x="0" y="2949459"/>
                </a:lnTo>
                <a:lnTo>
                  <a:pt x="0" y="0"/>
                </a:lnTo>
                <a:close/>
              </a:path>
            </a:pathLst>
          </a:custGeom>
          <a:blipFill>
            <a:blip r:embed="rId2"/>
            <a:stretch>
              <a:fillRect l="0" t="0" r="0" b="0"/>
            </a:stretch>
          </a:blipFill>
        </p:spPr>
      </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bg>
      <p:bgPr>
        <a:solidFill>
          <a:srgbClr val="FFF7A9"/>
        </a:solidFill>
      </p:bgPr>
    </p:bg>
    <p:spTree>
      <p:nvGrpSpPr>
        <p:cNvPr id="1" name=""/>
        <p:cNvGrpSpPr/>
        <p:nvPr/>
      </p:nvGrpSpPr>
      <p:grpSpPr>
        <a:xfrm>
          <a:off x="0" y="0"/>
          <a:ext cx="0" cy="0"/>
          <a:chOff x="0" y="0"/>
          <a:chExt cx="0" cy="0"/>
        </a:xfrm>
      </p:grpSpPr>
      <p:sp>
        <p:nvSpPr>
          <p:cNvPr name="Freeform 2" id="2"/>
          <p:cNvSpPr/>
          <p:nvPr/>
        </p:nvSpPr>
        <p:spPr>
          <a:xfrm flipH="false" flipV="false" rot="0">
            <a:off x="9186681" y="6693574"/>
            <a:ext cx="8427027" cy="2949460"/>
          </a:xfrm>
          <a:custGeom>
            <a:avLst/>
            <a:gdLst/>
            <a:ahLst/>
            <a:cxnLst/>
            <a:rect r="r" b="b" t="t" l="l"/>
            <a:pathLst>
              <a:path h="2949460" w="8427027">
                <a:moveTo>
                  <a:pt x="0" y="0"/>
                </a:moveTo>
                <a:lnTo>
                  <a:pt x="8427028" y="0"/>
                </a:lnTo>
                <a:lnTo>
                  <a:pt x="8427028" y="2949459"/>
                </a:lnTo>
                <a:lnTo>
                  <a:pt x="0" y="2949459"/>
                </a:lnTo>
                <a:lnTo>
                  <a:pt x="0" y="0"/>
                </a:lnTo>
                <a:close/>
              </a:path>
            </a:pathLst>
          </a:custGeom>
          <a:blipFill>
            <a:blip r:embed="rId3"/>
            <a:stretch>
              <a:fillRect l="0" t="0" r="0" b="0"/>
            </a:stretch>
          </a:blipFill>
        </p:spPr>
      </p:sp>
      <p:sp>
        <p:nvSpPr>
          <p:cNvPr name="Freeform 3" id="3"/>
          <p:cNvSpPr/>
          <p:nvPr/>
        </p:nvSpPr>
        <p:spPr>
          <a:xfrm flipH="false" flipV="false" rot="-10800000">
            <a:off x="8976746" y="815976"/>
            <a:ext cx="8797550" cy="3079143"/>
          </a:xfrm>
          <a:custGeom>
            <a:avLst/>
            <a:gdLst/>
            <a:ahLst/>
            <a:cxnLst/>
            <a:rect r="r" b="b" t="t" l="l"/>
            <a:pathLst>
              <a:path h="3079143" w="8797550">
                <a:moveTo>
                  <a:pt x="0" y="0"/>
                </a:moveTo>
                <a:lnTo>
                  <a:pt x="8797551" y="0"/>
                </a:lnTo>
                <a:lnTo>
                  <a:pt x="8797551" y="3079143"/>
                </a:lnTo>
                <a:lnTo>
                  <a:pt x="0" y="3079143"/>
                </a:lnTo>
                <a:lnTo>
                  <a:pt x="0" y="0"/>
                </a:lnTo>
                <a:close/>
              </a:path>
            </a:pathLst>
          </a:custGeom>
          <a:blipFill>
            <a:blip r:embed="rId3"/>
            <a:stretch>
              <a:fillRect l="0" t="0" r="0" b="0"/>
            </a:stretch>
          </a:blipFill>
        </p:spPr>
      </p:sp>
      <p:sp>
        <p:nvSpPr>
          <p:cNvPr name="Freeform 4" id="4"/>
          <p:cNvSpPr/>
          <p:nvPr/>
        </p:nvSpPr>
        <p:spPr>
          <a:xfrm flipH="false" flipV="false" rot="0">
            <a:off x="15156322" y="4728926"/>
            <a:ext cx="1682577" cy="1739507"/>
          </a:xfrm>
          <a:custGeom>
            <a:avLst/>
            <a:gdLst/>
            <a:ahLst/>
            <a:cxnLst/>
            <a:rect r="r" b="b" t="t" l="l"/>
            <a:pathLst>
              <a:path h="1739507" w="1682577">
                <a:moveTo>
                  <a:pt x="0" y="0"/>
                </a:moveTo>
                <a:lnTo>
                  <a:pt x="1682577" y="0"/>
                </a:lnTo>
                <a:lnTo>
                  <a:pt x="1682577" y="1739507"/>
                </a:lnTo>
                <a:lnTo>
                  <a:pt x="0" y="1739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9904647" y="4349472"/>
            <a:ext cx="313699" cy="937689"/>
          </a:xfrm>
          <a:custGeom>
            <a:avLst/>
            <a:gdLst/>
            <a:ahLst/>
            <a:cxnLst/>
            <a:rect r="r" b="b" t="t" l="l"/>
            <a:pathLst>
              <a:path h="937689" w="313699">
                <a:moveTo>
                  <a:pt x="0" y="0"/>
                </a:moveTo>
                <a:lnTo>
                  <a:pt x="313699" y="0"/>
                </a:lnTo>
                <a:lnTo>
                  <a:pt x="313699" y="937688"/>
                </a:lnTo>
                <a:lnTo>
                  <a:pt x="0" y="93768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6" id="6"/>
          <p:cNvGrpSpPr/>
          <p:nvPr/>
        </p:nvGrpSpPr>
        <p:grpSpPr>
          <a:xfrm rot="0">
            <a:off x="1888504" y="7245697"/>
            <a:ext cx="5348418" cy="2670646"/>
            <a:chOff x="0" y="0"/>
            <a:chExt cx="1408637" cy="703380"/>
          </a:xfrm>
        </p:grpSpPr>
        <p:sp>
          <p:nvSpPr>
            <p:cNvPr name="Freeform 7" id="7"/>
            <p:cNvSpPr/>
            <p:nvPr/>
          </p:nvSpPr>
          <p:spPr>
            <a:xfrm flipH="false" flipV="false" rot="0">
              <a:off x="0" y="0"/>
              <a:ext cx="1408637" cy="703380"/>
            </a:xfrm>
            <a:custGeom>
              <a:avLst/>
              <a:gdLst/>
              <a:ahLst/>
              <a:cxnLst/>
              <a:rect r="r" b="b" t="t" l="l"/>
              <a:pathLst>
                <a:path h="703380" w="1408637">
                  <a:moveTo>
                    <a:pt x="62243" y="0"/>
                  </a:moveTo>
                  <a:lnTo>
                    <a:pt x="1346394" y="0"/>
                  </a:lnTo>
                  <a:cubicBezTo>
                    <a:pt x="1380770" y="0"/>
                    <a:pt x="1408637" y="27867"/>
                    <a:pt x="1408637" y="62243"/>
                  </a:cubicBezTo>
                  <a:lnTo>
                    <a:pt x="1408637" y="641137"/>
                  </a:lnTo>
                  <a:cubicBezTo>
                    <a:pt x="1408637" y="675513"/>
                    <a:pt x="1380770" y="703380"/>
                    <a:pt x="1346394" y="703380"/>
                  </a:cubicBezTo>
                  <a:lnTo>
                    <a:pt x="62243" y="703380"/>
                  </a:lnTo>
                  <a:cubicBezTo>
                    <a:pt x="27867" y="703380"/>
                    <a:pt x="0" y="675513"/>
                    <a:pt x="0" y="641137"/>
                  </a:cubicBezTo>
                  <a:lnTo>
                    <a:pt x="0" y="62243"/>
                  </a:lnTo>
                  <a:cubicBezTo>
                    <a:pt x="0" y="27867"/>
                    <a:pt x="27867" y="0"/>
                    <a:pt x="62243" y="0"/>
                  </a:cubicBezTo>
                  <a:close/>
                </a:path>
              </a:pathLst>
            </a:custGeom>
            <a:solidFill>
              <a:srgbClr val="E8E8E8"/>
            </a:solidFill>
          </p:spPr>
        </p:sp>
        <p:sp>
          <p:nvSpPr>
            <p:cNvPr name="TextBox 8" id="8"/>
            <p:cNvSpPr txBox="true"/>
            <p:nvPr/>
          </p:nvSpPr>
          <p:spPr>
            <a:xfrm>
              <a:off x="0" y="-47625"/>
              <a:ext cx="1408637" cy="751005"/>
            </a:xfrm>
            <a:prstGeom prst="rect">
              <a:avLst/>
            </a:prstGeom>
          </p:spPr>
          <p:txBody>
            <a:bodyPr anchor="ctr" rtlCol="false" tIns="50800" lIns="50800" bIns="50800" rIns="50800"/>
            <a:lstStyle/>
            <a:p>
              <a:pPr algn="ctr">
                <a:lnSpc>
                  <a:spcPts val="3140"/>
                </a:lnSpc>
              </a:pPr>
            </a:p>
          </p:txBody>
        </p:sp>
      </p:grpSp>
      <p:sp>
        <p:nvSpPr>
          <p:cNvPr name="Freeform 9" id="9"/>
          <p:cNvSpPr/>
          <p:nvPr/>
        </p:nvSpPr>
        <p:spPr>
          <a:xfrm flipH="false" flipV="false" rot="0">
            <a:off x="2422636" y="7519007"/>
            <a:ext cx="4280154" cy="2124027"/>
          </a:xfrm>
          <a:custGeom>
            <a:avLst/>
            <a:gdLst/>
            <a:ahLst/>
            <a:cxnLst/>
            <a:rect r="r" b="b" t="t" l="l"/>
            <a:pathLst>
              <a:path h="2124027" w="4280154">
                <a:moveTo>
                  <a:pt x="0" y="0"/>
                </a:moveTo>
                <a:lnTo>
                  <a:pt x="4280154" y="0"/>
                </a:lnTo>
                <a:lnTo>
                  <a:pt x="4280154" y="2124026"/>
                </a:lnTo>
                <a:lnTo>
                  <a:pt x="0" y="2124026"/>
                </a:lnTo>
                <a:lnTo>
                  <a:pt x="0" y="0"/>
                </a:lnTo>
                <a:close/>
              </a:path>
            </a:pathLst>
          </a:custGeom>
          <a:blipFill>
            <a:blip r:embed="rId8"/>
            <a:stretch>
              <a:fillRect l="0" t="0" r="0" b="0"/>
            </a:stretch>
          </a:blipFill>
        </p:spPr>
      </p:sp>
      <p:sp>
        <p:nvSpPr>
          <p:cNvPr name="Freeform 10" id="10"/>
          <p:cNvSpPr/>
          <p:nvPr/>
        </p:nvSpPr>
        <p:spPr>
          <a:xfrm flipH="false" flipV="false" rot="-396787">
            <a:off x="628884" y="646397"/>
            <a:ext cx="5060497" cy="7186223"/>
          </a:xfrm>
          <a:custGeom>
            <a:avLst/>
            <a:gdLst/>
            <a:ahLst/>
            <a:cxnLst/>
            <a:rect r="r" b="b" t="t" l="l"/>
            <a:pathLst>
              <a:path h="7186223" w="5060497">
                <a:moveTo>
                  <a:pt x="0" y="0"/>
                </a:moveTo>
                <a:lnTo>
                  <a:pt x="5060497" y="0"/>
                </a:lnTo>
                <a:lnTo>
                  <a:pt x="5060497" y="7186223"/>
                </a:lnTo>
                <a:lnTo>
                  <a:pt x="0" y="7186223"/>
                </a:lnTo>
                <a:lnTo>
                  <a:pt x="0" y="0"/>
                </a:lnTo>
                <a:close/>
              </a:path>
            </a:pathLst>
          </a:custGeom>
          <a:blipFill>
            <a:blip r:embed="rId9"/>
            <a:stretch>
              <a:fillRect l="0" t="0" r="0" b="0"/>
            </a:stretch>
          </a:blipFill>
          <a:ln cap="sq">
            <a:noFill/>
            <a:prstDash val="solid"/>
            <a:miter/>
          </a:ln>
        </p:spPr>
      </p:sp>
      <p:sp>
        <p:nvSpPr>
          <p:cNvPr name="Freeform 11" id="11"/>
          <p:cNvSpPr/>
          <p:nvPr/>
        </p:nvSpPr>
        <p:spPr>
          <a:xfrm flipH="false" flipV="false" rot="0">
            <a:off x="10475640" y="5042154"/>
            <a:ext cx="1139439" cy="962629"/>
          </a:xfrm>
          <a:custGeom>
            <a:avLst/>
            <a:gdLst/>
            <a:ahLst/>
            <a:cxnLst/>
            <a:rect r="r" b="b" t="t" l="l"/>
            <a:pathLst>
              <a:path h="962629" w="1139439">
                <a:moveTo>
                  <a:pt x="0" y="0"/>
                </a:moveTo>
                <a:lnTo>
                  <a:pt x="1139438" y="0"/>
                </a:lnTo>
                <a:lnTo>
                  <a:pt x="1139438" y="962629"/>
                </a:lnTo>
                <a:lnTo>
                  <a:pt x="0" y="962629"/>
                </a:lnTo>
                <a:lnTo>
                  <a:pt x="0" y="0"/>
                </a:lnTo>
                <a:close/>
              </a:path>
            </a:pathLst>
          </a:custGeom>
          <a:blipFill>
            <a:blip r:embed="rId10"/>
            <a:stretch>
              <a:fillRect l="0" t="0" r="0" b="0"/>
            </a:stretch>
          </a:blipFill>
        </p:spPr>
      </p:sp>
      <p:sp>
        <p:nvSpPr>
          <p:cNvPr name="TextBox 12" id="12"/>
          <p:cNvSpPr txBox="true"/>
          <p:nvPr/>
        </p:nvSpPr>
        <p:spPr>
          <a:xfrm rot="0">
            <a:off x="11239089" y="1059411"/>
            <a:ext cx="4232896" cy="1047936"/>
          </a:xfrm>
          <a:prstGeom prst="rect">
            <a:avLst/>
          </a:prstGeom>
        </p:spPr>
        <p:txBody>
          <a:bodyPr anchor="t" rtlCol="false" tIns="0" lIns="0" bIns="0" rIns="0">
            <a:spAutoFit/>
          </a:bodyPr>
          <a:lstStyle/>
          <a:p>
            <a:pPr algn="ctr">
              <a:lnSpc>
                <a:spcPts val="4283"/>
              </a:lnSpc>
              <a:spcBef>
                <a:spcPct val="0"/>
              </a:spcBef>
            </a:pPr>
            <a:r>
              <a:rPr lang="en-US" sz="3059">
                <a:solidFill>
                  <a:srgbClr val="8ED3F2"/>
                </a:solidFill>
                <a:latin typeface="Calistoga"/>
                <a:ea typeface="Calistoga"/>
                <a:cs typeface="Calistoga"/>
                <a:sym typeface="Calistoga"/>
              </a:rPr>
              <a:t>Fase 1: faglig basisviden</a:t>
            </a:r>
          </a:p>
          <a:p>
            <a:pPr algn="ctr">
              <a:lnSpc>
                <a:spcPts val="4283"/>
              </a:lnSpc>
              <a:spcBef>
                <a:spcPct val="0"/>
              </a:spcBef>
            </a:pPr>
            <a:r>
              <a:rPr lang="en-US" sz="3059">
                <a:solidFill>
                  <a:srgbClr val="8ED3F2"/>
                </a:solidFill>
                <a:latin typeface="Calistoga"/>
                <a:ea typeface="Calistoga"/>
                <a:cs typeface="Calistoga"/>
                <a:sym typeface="Calistoga"/>
              </a:rPr>
              <a:t>Skriveplaner</a:t>
            </a:r>
          </a:p>
        </p:txBody>
      </p:sp>
      <p:sp>
        <p:nvSpPr>
          <p:cNvPr name="TextBox 13" id="13"/>
          <p:cNvSpPr txBox="true"/>
          <p:nvPr/>
        </p:nvSpPr>
        <p:spPr>
          <a:xfrm rot="0">
            <a:off x="11072565" y="2612172"/>
            <a:ext cx="4837192" cy="942029"/>
          </a:xfrm>
          <a:prstGeom prst="rect">
            <a:avLst/>
          </a:prstGeom>
        </p:spPr>
        <p:txBody>
          <a:bodyPr anchor="t" rtlCol="false" tIns="0" lIns="0" bIns="0" rIns="0">
            <a:spAutoFit/>
          </a:bodyPr>
          <a:lstStyle/>
          <a:p>
            <a:pPr algn="ctr">
              <a:lnSpc>
                <a:spcPts val="1835"/>
              </a:lnSpc>
            </a:pPr>
            <a:r>
              <a:rPr lang="en-US" sz="1529">
                <a:solidFill>
                  <a:srgbClr val="000000"/>
                </a:solidFill>
                <a:latin typeface="Inter"/>
                <a:ea typeface="Inter"/>
                <a:cs typeface="Inter"/>
                <a:sym typeface="Inter"/>
              </a:rPr>
              <a:t>Eleverne er funderet i relevant faglig viden. Et ståsted, som både gør det muligt at give en relevant skriveordre og stille spørgsmål til en chatbot, ud fra det faglige fokus.</a:t>
            </a:r>
          </a:p>
        </p:txBody>
      </p:sp>
      <p:sp>
        <p:nvSpPr>
          <p:cNvPr name="TextBox 14" id="14"/>
          <p:cNvSpPr txBox="true"/>
          <p:nvPr/>
        </p:nvSpPr>
        <p:spPr>
          <a:xfrm rot="0">
            <a:off x="11855637" y="8443362"/>
            <a:ext cx="3271049" cy="1047936"/>
          </a:xfrm>
          <a:prstGeom prst="rect">
            <a:avLst/>
          </a:prstGeom>
        </p:spPr>
        <p:txBody>
          <a:bodyPr anchor="t" rtlCol="false" tIns="0" lIns="0" bIns="0" rIns="0">
            <a:spAutoFit/>
          </a:bodyPr>
          <a:lstStyle/>
          <a:p>
            <a:pPr algn="ctr">
              <a:lnSpc>
                <a:spcPts val="4283"/>
              </a:lnSpc>
              <a:spcBef>
                <a:spcPct val="0"/>
              </a:spcBef>
            </a:pPr>
            <a:r>
              <a:rPr lang="en-US" sz="3059">
                <a:solidFill>
                  <a:srgbClr val="8ED3F2"/>
                </a:solidFill>
                <a:latin typeface="Calistoga"/>
                <a:ea typeface="Calistoga"/>
                <a:cs typeface="Calistoga"/>
                <a:sym typeface="Calistoga"/>
              </a:rPr>
              <a:t>Fase 3: Evaluering</a:t>
            </a:r>
          </a:p>
          <a:p>
            <a:pPr algn="ctr">
              <a:lnSpc>
                <a:spcPts val="4283"/>
              </a:lnSpc>
              <a:spcBef>
                <a:spcPct val="0"/>
              </a:spcBef>
            </a:pPr>
            <a:r>
              <a:rPr lang="en-US" sz="3059">
                <a:solidFill>
                  <a:srgbClr val="8ED3F2"/>
                </a:solidFill>
                <a:latin typeface="Calistoga"/>
                <a:ea typeface="Calistoga"/>
                <a:cs typeface="Calistoga"/>
                <a:sym typeface="Calistoga"/>
              </a:rPr>
              <a:t>Chef for kvaliteten</a:t>
            </a:r>
          </a:p>
        </p:txBody>
      </p:sp>
      <p:sp>
        <p:nvSpPr>
          <p:cNvPr name="TextBox 15" id="15"/>
          <p:cNvSpPr txBox="true"/>
          <p:nvPr/>
        </p:nvSpPr>
        <p:spPr>
          <a:xfrm rot="0">
            <a:off x="11663118" y="5006339"/>
            <a:ext cx="3474154" cy="1175155"/>
          </a:xfrm>
          <a:prstGeom prst="rect">
            <a:avLst/>
          </a:prstGeom>
        </p:spPr>
        <p:txBody>
          <a:bodyPr anchor="t" rtlCol="false" tIns="0" lIns="0" bIns="0" rIns="0">
            <a:spAutoFit/>
          </a:bodyPr>
          <a:lstStyle/>
          <a:p>
            <a:pPr algn="l">
              <a:lnSpc>
                <a:spcPts val="1835"/>
              </a:lnSpc>
            </a:pPr>
            <a:r>
              <a:rPr lang="en-US" sz="1529" b="true">
                <a:solidFill>
                  <a:srgbClr val="000000"/>
                </a:solidFill>
                <a:latin typeface="Inter Bold"/>
                <a:ea typeface="Inter Bold"/>
                <a:cs typeface="Inter Bold"/>
                <a:sym typeface="Inter Bold"/>
              </a:rPr>
              <a:t>SYSTEMPROMPT</a:t>
            </a:r>
            <a:r>
              <a:rPr lang="en-US" b="true" sz="1529">
                <a:solidFill>
                  <a:srgbClr val="000000"/>
                </a:solidFill>
                <a:latin typeface="Inter Bold"/>
                <a:ea typeface="Inter Bold"/>
                <a:cs typeface="Inter Bold"/>
                <a:sym typeface="Inter Bold"/>
              </a:rPr>
              <a:t>:</a:t>
            </a:r>
            <a:r>
              <a:rPr lang="en-US" sz="1529">
                <a:solidFill>
                  <a:srgbClr val="000000"/>
                </a:solidFill>
                <a:latin typeface="Inter"/>
                <a:ea typeface="Inter"/>
                <a:cs typeface="Inter"/>
                <a:sym typeface="Inter"/>
              </a:rPr>
              <a:t> Du vil tage rollen som [det periodiske system]. Du vil imitere [det periodiske systems] viden, faglighed og lade det fortælle i en uformel tone. (...)</a:t>
            </a:r>
          </a:p>
        </p:txBody>
      </p:sp>
      <p:sp>
        <p:nvSpPr>
          <p:cNvPr name="TextBox 16" id="16"/>
          <p:cNvSpPr txBox="true"/>
          <p:nvPr/>
        </p:nvSpPr>
        <p:spPr>
          <a:xfrm rot="0">
            <a:off x="10721777" y="7044133"/>
            <a:ext cx="5187980" cy="942029"/>
          </a:xfrm>
          <a:prstGeom prst="rect">
            <a:avLst/>
          </a:prstGeom>
        </p:spPr>
        <p:txBody>
          <a:bodyPr anchor="t" rtlCol="false" tIns="0" lIns="0" bIns="0" rIns="0">
            <a:spAutoFit/>
          </a:bodyPr>
          <a:lstStyle/>
          <a:p>
            <a:pPr algn="ctr">
              <a:lnSpc>
                <a:spcPts val="1835"/>
              </a:lnSpc>
            </a:pPr>
            <a:r>
              <a:rPr lang="en-US" sz="1529">
                <a:solidFill>
                  <a:srgbClr val="000000"/>
                </a:solidFill>
                <a:latin typeface="Inter"/>
                <a:ea typeface="Inter"/>
                <a:cs typeface="Inter"/>
                <a:sym typeface="Inter"/>
              </a:rPr>
              <a:t>Evaluer på </a:t>
            </a:r>
            <a:r>
              <a:rPr lang="en-US" sz="1529">
                <a:solidFill>
                  <a:srgbClr val="000000"/>
                </a:solidFill>
                <a:latin typeface="Inter"/>
                <a:ea typeface="Inter"/>
                <a:cs typeface="Inter"/>
                <a:sym typeface="Inter"/>
              </a:rPr>
              <a:t>sprogmodellens faglige korrekthed, på promptingen, på elevernes motivation, på læringen...</a:t>
            </a:r>
          </a:p>
          <a:p>
            <a:pPr algn="ctr">
              <a:lnSpc>
                <a:spcPts val="1835"/>
              </a:lnSpc>
            </a:pPr>
            <a:r>
              <a:rPr lang="en-US" sz="1529">
                <a:solidFill>
                  <a:srgbClr val="000000"/>
                </a:solidFill>
                <a:latin typeface="Inter"/>
                <a:ea typeface="Inter"/>
                <a:cs typeface="Inter"/>
                <a:sym typeface="Inter"/>
              </a:rPr>
              <a:t>Hvad fik I ud af eksperimentet, som I kan bruge i fremtidige eksperimenter med chatbots? </a:t>
            </a:r>
          </a:p>
        </p:txBody>
      </p:sp>
      <p:sp>
        <p:nvSpPr>
          <p:cNvPr name="TextBox 17" id="17"/>
          <p:cNvSpPr txBox="true"/>
          <p:nvPr/>
        </p:nvSpPr>
        <p:spPr>
          <a:xfrm rot="0">
            <a:off x="10361892" y="4168801"/>
            <a:ext cx="6076605" cy="513689"/>
          </a:xfrm>
          <a:prstGeom prst="rect">
            <a:avLst/>
          </a:prstGeom>
        </p:spPr>
        <p:txBody>
          <a:bodyPr anchor="t" rtlCol="false" tIns="0" lIns="0" bIns="0" rIns="0">
            <a:spAutoFit/>
          </a:bodyPr>
          <a:lstStyle/>
          <a:p>
            <a:pPr algn="ctr">
              <a:lnSpc>
                <a:spcPts val="4283"/>
              </a:lnSpc>
              <a:spcBef>
                <a:spcPct val="0"/>
              </a:spcBef>
            </a:pPr>
            <a:r>
              <a:rPr lang="en-US" sz="3059">
                <a:solidFill>
                  <a:srgbClr val="8ED3F2"/>
                </a:solidFill>
                <a:latin typeface="Calistoga"/>
                <a:ea typeface="Calistoga"/>
                <a:cs typeface="Calistoga"/>
                <a:sym typeface="Calistoga"/>
              </a:rPr>
              <a:t>Fase 2: Aktivitetsloop med chatbot</a:t>
            </a:r>
          </a:p>
        </p:txBody>
      </p:sp>
      <p:sp>
        <p:nvSpPr>
          <p:cNvPr name="TextBox 18" id="18"/>
          <p:cNvSpPr txBox="true"/>
          <p:nvPr/>
        </p:nvSpPr>
        <p:spPr>
          <a:xfrm rot="0">
            <a:off x="9667790" y="3803441"/>
            <a:ext cx="1571298" cy="422510"/>
          </a:xfrm>
          <a:prstGeom prst="rect">
            <a:avLst/>
          </a:prstGeom>
        </p:spPr>
        <p:txBody>
          <a:bodyPr anchor="t" rtlCol="false" tIns="0" lIns="0" bIns="0" rIns="0">
            <a:spAutoFit/>
          </a:bodyPr>
          <a:lstStyle/>
          <a:p>
            <a:pPr algn="ctr">
              <a:lnSpc>
                <a:spcPts val="1142"/>
              </a:lnSpc>
              <a:spcBef>
                <a:spcPct val="0"/>
              </a:spcBef>
            </a:pPr>
            <a:r>
              <a:rPr lang="en-US" sz="815">
                <a:solidFill>
                  <a:srgbClr val="000000"/>
                </a:solidFill>
                <a:latin typeface="Inter"/>
                <a:ea typeface="Inter"/>
                <a:cs typeface="Inter"/>
                <a:sym typeface="Inter"/>
              </a:rPr>
              <a:t>Chatbots er en ny eksotisk ingrediens i undervisningsburgeren</a:t>
            </a:r>
          </a:p>
        </p:txBody>
      </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bg>
      <p:bgPr>
        <a:solidFill>
          <a:srgbClr val="FFF7A9"/>
        </a:solidFill>
      </p:bgPr>
    </p:bg>
    <p:spTree>
      <p:nvGrpSpPr>
        <p:cNvPr id="1" name=""/>
        <p:cNvGrpSpPr/>
        <p:nvPr/>
      </p:nvGrpSpPr>
      <p:grpSpPr>
        <a:xfrm>
          <a:off x="0" y="0"/>
          <a:ext cx="0" cy="0"/>
          <a:chOff x="0" y="0"/>
          <a:chExt cx="0" cy="0"/>
        </a:xfrm>
      </p:grpSpPr>
      <p:grpSp>
        <p:nvGrpSpPr>
          <p:cNvPr name="Group 2" id="2"/>
          <p:cNvGrpSpPr/>
          <p:nvPr/>
        </p:nvGrpSpPr>
        <p:grpSpPr>
          <a:xfrm rot="0">
            <a:off x="12829768" y="8207204"/>
            <a:ext cx="3795602" cy="1802308"/>
            <a:chOff x="0" y="0"/>
            <a:chExt cx="999665" cy="474682"/>
          </a:xfrm>
        </p:grpSpPr>
        <p:sp>
          <p:nvSpPr>
            <p:cNvPr name="Freeform 3" id="3"/>
            <p:cNvSpPr/>
            <p:nvPr/>
          </p:nvSpPr>
          <p:spPr>
            <a:xfrm flipH="false" flipV="false" rot="0">
              <a:off x="0" y="0"/>
              <a:ext cx="999665" cy="474682"/>
            </a:xfrm>
            <a:custGeom>
              <a:avLst/>
              <a:gdLst/>
              <a:ahLst/>
              <a:cxnLst/>
              <a:rect r="r" b="b" t="t" l="l"/>
              <a:pathLst>
                <a:path h="474682" w="999665">
                  <a:moveTo>
                    <a:pt x="104025" y="0"/>
                  </a:moveTo>
                  <a:lnTo>
                    <a:pt x="895640" y="0"/>
                  </a:lnTo>
                  <a:cubicBezTo>
                    <a:pt x="923229" y="0"/>
                    <a:pt x="949688" y="10960"/>
                    <a:pt x="969196" y="30468"/>
                  </a:cubicBezTo>
                  <a:cubicBezTo>
                    <a:pt x="988705" y="49977"/>
                    <a:pt x="999665" y="76436"/>
                    <a:pt x="999665" y="104025"/>
                  </a:cubicBezTo>
                  <a:lnTo>
                    <a:pt x="999665" y="370657"/>
                  </a:lnTo>
                  <a:cubicBezTo>
                    <a:pt x="999665" y="398246"/>
                    <a:pt x="988705" y="424705"/>
                    <a:pt x="969196" y="444214"/>
                  </a:cubicBezTo>
                  <a:cubicBezTo>
                    <a:pt x="949688" y="463722"/>
                    <a:pt x="923229" y="474682"/>
                    <a:pt x="895640" y="474682"/>
                  </a:cubicBezTo>
                  <a:lnTo>
                    <a:pt x="104025" y="474682"/>
                  </a:lnTo>
                  <a:cubicBezTo>
                    <a:pt x="76436" y="474682"/>
                    <a:pt x="49977" y="463722"/>
                    <a:pt x="30468" y="444214"/>
                  </a:cubicBezTo>
                  <a:cubicBezTo>
                    <a:pt x="10960" y="424705"/>
                    <a:pt x="0" y="398246"/>
                    <a:pt x="0" y="370657"/>
                  </a:cubicBezTo>
                  <a:lnTo>
                    <a:pt x="0" y="104025"/>
                  </a:lnTo>
                  <a:cubicBezTo>
                    <a:pt x="0" y="76436"/>
                    <a:pt x="10960" y="49977"/>
                    <a:pt x="30468" y="30468"/>
                  </a:cubicBezTo>
                  <a:cubicBezTo>
                    <a:pt x="49977" y="10960"/>
                    <a:pt x="76436" y="0"/>
                    <a:pt x="104025" y="0"/>
                  </a:cubicBezTo>
                  <a:close/>
                </a:path>
              </a:pathLst>
            </a:custGeom>
            <a:solidFill>
              <a:srgbClr val="C2B1A1"/>
            </a:solidFill>
          </p:spPr>
        </p:sp>
        <p:sp>
          <p:nvSpPr>
            <p:cNvPr name="TextBox 4" id="4"/>
            <p:cNvSpPr txBox="true"/>
            <p:nvPr/>
          </p:nvSpPr>
          <p:spPr>
            <a:xfrm>
              <a:off x="0" y="-47625"/>
              <a:ext cx="999665" cy="522307"/>
            </a:xfrm>
            <a:prstGeom prst="rect">
              <a:avLst/>
            </a:prstGeom>
          </p:spPr>
          <p:txBody>
            <a:bodyPr anchor="ctr" rtlCol="false" tIns="50800" lIns="50800" bIns="50800" rIns="50800"/>
            <a:lstStyle/>
            <a:p>
              <a:pPr algn="ctr">
                <a:lnSpc>
                  <a:spcPts val="3140"/>
                </a:lnSpc>
              </a:pPr>
            </a:p>
          </p:txBody>
        </p:sp>
      </p:grpSp>
      <p:grpSp>
        <p:nvGrpSpPr>
          <p:cNvPr name="Group 5" id="5"/>
          <p:cNvGrpSpPr/>
          <p:nvPr/>
        </p:nvGrpSpPr>
        <p:grpSpPr>
          <a:xfrm rot="0">
            <a:off x="16762326" y="8207204"/>
            <a:ext cx="1281496" cy="1802308"/>
            <a:chOff x="0" y="0"/>
            <a:chExt cx="337513" cy="474682"/>
          </a:xfrm>
        </p:grpSpPr>
        <p:sp>
          <p:nvSpPr>
            <p:cNvPr name="Freeform 6" id="6"/>
            <p:cNvSpPr/>
            <p:nvPr/>
          </p:nvSpPr>
          <p:spPr>
            <a:xfrm flipH="false" flipV="false" rot="0">
              <a:off x="0" y="0"/>
              <a:ext cx="337513" cy="474682"/>
            </a:xfrm>
            <a:custGeom>
              <a:avLst/>
              <a:gdLst/>
              <a:ahLst/>
              <a:cxnLst/>
              <a:rect r="r" b="b" t="t" l="l"/>
              <a:pathLst>
                <a:path h="474682" w="337513">
                  <a:moveTo>
                    <a:pt x="168757" y="0"/>
                  </a:moveTo>
                  <a:lnTo>
                    <a:pt x="168757" y="0"/>
                  </a:lnTo>
                  <a:cubicBezTo>
                    <a:pt x="213514" y="0"/>
                    <a:pt x="256438" y="17780"/>
                    <a:pt x="288086" y="49428"/>
                  </a:cubicBezTo>
                  <a:cubicBezTo>
                    <a:pt x="319734" y="81076"/>
                    <a:pt x="337513" y="124000"/>
                    <a:pt x="337513" y="168757"/>
                  </a:cubicBezTo>
                  <a:lnTo>
                    <a:pt x="337513" y="305925"/>
                  </a:lnTo>
                  <a:cubicBezTo>
                    <a:pt x="337513" y="399127"/>
                    <a:pt x="261958" y="474682"/>
                    <a:pt x="168757" y="474682"/>
                  </a:cubicBezTo>
                  <a:lnTo>
                    <a:pt x="168757" y="474682"/>
                  </a:lnTo>
                  <a:cubicBezTo>
                    <a:pt x="75555" y="474682"/>
                    <a:pt x="0" y="399127"/>
                    <a:pt x="0" y="305925"/>
                  </a:cubicBezTo>
                  <a:lnTo>
                    <a:pt x="0" y="168757"/>
                  </a:lnTo>
                  <a:cubicBezTo>
                    <a:pt x="0" y="75555"/>
                    <a:pt x="75555" y="0"/>
                    <a:pt x="168757" y="0"/>
                  </a:cubicBezTo>
                  <a:close/>
                </a:path>
              </a:pathLst>
            </a:custGeom>
            <a:solidFill>
              <a:srgbClr val="C2B1A1"/>
            </a:solidFill>
          </p:spPr>
        </p:sp>
        <p:sp>
          <p:nvSpPr>
            <p:cNvPr name="TextBox 7" id="7"/>
            <p:cNvSpPr txBox="true"/>
            <p:nvPr/>
          </p:nvSpPr>
          <p:spPr>
            <a:xfrm>
              <a:off x="0" y="-47625"/>
              <a:ext cx="337513" cy="522307"/>
            </a:xfrm>
            <a:prstGeom prst="rect">
              <a:avLst/>
            </a:prstGeom>
          </p:spPr>
          <p:txBody>
            <a:bodyPr anchor="ctr" rtlCol="false" tIns="50800" lIns="50800" bIns="50800" rIns="50800"/>
            <a:lstStyle/>
            <a:p>
              <a:pPr algn="ctr">
                <a:lnSpc>
                  <a:spcPts val="3140"/>
                </a:lnSpc>
              </a:pPr>
            </a:p>
          </p:txBody>
        </p:sp>
      </p:grpSp>
      <p:sp>
        <p:nvSpPr>
          <p:cNvPr name="Freeform 8" id="8"/>
          <p:cNvSpPr/>
          <p:nvPr/>
        </p:nvSpPr>
        <p:spPr>
          <a:xfrm flipH="false" flipV="false" rot="0">
            <a:off x="16103710" y="8207204"/>
            <a:ext cx="1506038" cy="1802308"/>
          </a:xfrm>
          <a:custGeom>
            <a:avLst/>
            <a:gdLst/>
            <a:ahLst/>
            <a:cxnLst/>
            <a:rect r="r" b="b" t="t" l="l"/>
            <a:pathLst>
              <a:path h="1802308" w="1506038">
                <a:moveTo>
                  <a:pt x="0" y="0"/>
                </a:moveTo>
                <a:lnTo>
                  <a:pt x="1506039" y="0"/>
                </a:lnTo>
                <a:lnTo>
                  <a:pt x="1506039" y="1802308"/>
                </a:lnTo>
                <a:lnTo>
                  <a:pt x="0" y="1802308"/>
                </a:lnTo>
                <a:lnTo>
                  <a:pt x="0" y="0"/>
                </a:lnTo>
                <a:close/>
              </a:path>
            </a:pathLst>
          </a:custGeom>
          <a:blipFill>
            <a:blip r:embed="rId2"/>
            <a:stretch>
              <a:fillRect l="0" t="0" r="0" b="0"/>
            </a:stretch>
          </a:blipFill>
        </p:spPr>
      </p:sp>
      <p:grpSp>
        <p:nvGrpSpPr>
          <p:cNvPr name="Group 9" id="9"/>
          <p:cNvGrpSpPr/>
          <p:nvPr/>
        </p:nvGrpSpPr>
        <p:grpSpPr>
          <a:xfrm rot="0">
            <a:off x="10475640" y="1515292"/>
            <a:ext cx="7587191" cy="5035042"/>
            <a:chOff x="0" y="0"/>
            <a:chExt cx="1998272" cy="1326102"/>
          </a:xfrm>
        </p:grpSpPr>
        <p:sp>
          <p:nvSpPr>
            <p:cNvPr name="Freeform 10" id="10"/>
            <p:cNvSpPr/>
            <p:nvPr/>
          </p:nvSpPr>
          <p:spPr>
            <a:xfrm flipH="false" flipV="false" rot="0">
              <a:off x="0" y="0"/>
              <a:ext cx="1998272" cy="1326102"/>
            </a:xfrm>
            <a:custGeom>
              <a:avLst/>
              <a:gdLst/>
              <a:ahLst/>
              <a:cxnLst/>
              <a:rect r="r" b="b" t="t" l="l"/>
              <a:pathLst>
                <a:path h="1326102" w="1998272">
                  <a:moveTo>
                    <a:pt x="52040" y="0"/>
                  </a:moveTo>
                  <a:lnTo>
                    <a:pt x="1946232" y="0"/>
                  </a:lnTo>
                  <a:cubicBezTo>
                    <a:pt x="1960034" y="0"/>
                    <a:pt x="1973271" y="5483"/>
                    <a:pt x="1983030" y="15242"/>
                  </a:cubicBezTo>
                  <a:cubicBezTo>
                    <a:pt x="1992790" y="25002"/>
                    <a:pt x="1998272" y="38238"/>
                    <a:pt x="1998272" y="52040"/>
                  </a:cubicBezTo>
                  <a:lnTo>
                    <a:pt x="1998272" y="1274061"/>
                  </a:lnTo>
                  <a:cubicBezTo>
                    <a:pt x="1998272" y="1302802"/>
                    <a:pt x="1974973" y="1326102"/>
                    <a:pt x="1946232" y="1326102"/>
                  </a:cubicBezTo>
                  <a:lnTo>
                    <a:pt x="52040" y="1326102"/>
                  </a:lnTo>
                  <a:cubicBezTo>
                    <a:pt x="38238" y="1326102"/>
                    <a:pt x="25002" y="1320619"/>
                    <a:pt x="15242" y="1310859"/>
                  </a:cubicBezTo>
                  <a:cubicBezTo>
                    <a:pt x="5483" y="1301100"/>
                    <a:pt x="0" y="1287863"/>
                    <a:pt x="0" y="1274061"/>
                  </a:cubicBezTo>
                  <a:lnTo>
                    <a:pt x="0" y="52040"/>
                  </a:lnTo>
                  <a:cubicBezTo>
                    <a:pt x="0" y="38238"/>
                    <a:pt x="5483" y="25002"/>
                    <a:pt x="15242" y="15242"/>
                  </a:cubicBezTo>
                  <a:cubicBezTo>
                    <a:pt x="25002" y="5483"/>
                    <a:pt x="38238" y="0"/>
                    <a:pt x="52040" y="0"/>
                  </a:cubicBezTo>
                  <a:close/>
                </a:path>
              </a:pathLst>
            </a:custGeom>
            <a:solidFill>
              <a:srgbClr val="8ED3F2"/>
            </a:solidFill>
          </p:spPr>
        </p:sp>
        <p:sp>
          <p:nvSpPr>
            <p:cNvPr name="TextBox 11" id="11"/>
            <p:cNvSpPr txBox="true"/>
            <p:nvPr/>
          </p:nvSpPr>
          <p:spPr>
            <a:xfrm>
              <a:off x="0" y="-47625"/>
              <a:ext cx="1998272" cy="1373727"/>
            </a:xfrm>
            <a:prstGeom prst="rect">
              <a:avLst/>
            </a:prstGeom>
          </p:spPr>
          <p:txBody>
            <a:bodyPr anchor="ctr" rtlCol="false" tIns="50800" lIns="50800" bIns="50800" rIns="50800"/>
            <a:lstStyle/>
            <a:p>
              <a:pPr algn="ctr">
                <a:lnSpc>
                  <a:spcPts val="3140"/>
                </a:lnSpc>
              </a:pPr>
            </a:p>
          </p:txBody>
        </p:sp>
      </p:grpSp>
      <p:grpSp>
        <p:nvGrpSpPr>
          <p:cNvPr name="Group 12" id="12"/>
          <p:cNvGrpSpPr/>
          <p:nvPr/>
        </p:nvGrpSpPr>
        <p:grpSpPr>
          <a:xfrm rot="0">
            <a:off x="1346634" y="1515292"/>
            <a:ext cx="7608160" cy="5882328"/>
            <a:chOff x="0" y="0"/>
            <a:chExt cx="2003795" cy="1549255"/>
          </a:xfrm>
        </p:grpSpPr>
        <p:sp>
          <p:nvSpPr>
            <p:cNvPr name="Freeform 13" id="13"/>
            <p:cNvSpPr/>
            <p:nvPr/>
          </p:nvSpPr>
          <p:spPr>
            <a:xfrm flipH="false" flipV="false" rot="0">
              <a:off x="0" y="0"/>
              <a:ext cx="2003795" cy="1549255"/>
            </a:xfrm>
            <a:custGeom>
              <a:avLst/>
              <a:gdLst/>
              <a:ahLst/>
              <a:cxnLst/>
              <a:rect r="r" b="b" t="t" l="l"/>
              <a:pathLst>
                <a:path h="1549255" w="2003795">
                  <a:moveTo>
                    <a:pt x="51897" y="0"/>
                  </a:moveTo>
                  <a:lnTo>
                    <a:pt x="1951899" y="0"/>
                  </a:lnTo>
                  <a:cubicBezTo>
                    <a:pt x="1965663" y="0"/>
                    <a:pt x="1978863" y="5468"/>
                    <a:pt x="1988595" y="15200"/>
                  </a:cubicBezTo>
                  <a:cubicBezTo>
                    <a:pt x="1998328" y="24933"/>
                    <a:pt x="2003795" y="38133"/>
                    <a:pt x="2003795" y="51897"/>
                  </a:cubicBezTo>
                  <a:lnTo>
                    <a:pt x="2003795" y="1497358"/>
                  </a:lnTo>
                  <a:cubicBezTo>
                    <a:pt x="2003795" y="1526020"/>
                    <a:pt x="1980561" y="1549255"/>
                    <a:pt x="1951899" y="1549255"/>
                  </a:cubicBezTo>
                  <a:lnTo>
                    <a:pt x="51897" y="1549255"/>
                  </a:lnTo>
                  <a:cubicBezTo>
                    <a:pt x="23235" y="1549255"/>
                    <a:pt x="0" y="1526020"/>
                    <a:pt x="0" y="1497358"/>
                  </a:cubicBezTo>
                  <a:lnTo>
                    <a:pt x="0" y="51897"/>
                  </a:lnTo>
                  <a:cubicBezTo>
                    <a:pt x="0" y="23235"/>
                    <a:pt x="23235" y="0"/>
                    <a:pt x="51897" y="0"/>
                  </a:cubicBezTo>
                  <a:close/>
                </a:path>
              </a:pathLst>
            </a:custGeom>
            <a:solidFill>
              <a:srgbClr val="8ED3F2"/>
            </a:solidFill>
          </p:spPr>
        </p:sp>
        <p:sp>
          <p:nvSpPr>
            <p:cNvPr name="TextBox 14" id="14"/>
            <p:cNvSpPr txBox="true"/>
            <p:nvPr/>
          </p:nvSpPr>
          <p:spPr>
            <a:xfrm>
              <a:off x="0" y="-47625"/>
              <a:ext cx="2003795" cy="1596880"/>
            </a:xfrm>
            <a:prstGeom prst="rect">
              <a:avLst/>
            </a:prstGeom>
          </p:spPr>
          <p:txBody>
            <a:bodyPr anchor="ctr" rtlCol="false" tIns="50800" lIns="50800" bIns="50800" rIns="50800"/>
            <a:lstStyle/>
            <a:p>
              <a:pPr algn="ctr">
                <a:lnSpc>
                  <a:spcPts val="3140"/>
                </a:lnSpc>
              </a:pPr>
            </a:p>
          </p:txBody>
        </p:sp>
      </p:grpSp>
      <p:sp>
        <p:nvSpPr>
          <p:cNvPr name="TextBox 15" id="15"/>
          <p:cNvSpPr txBox="true"/>
          <p:nvPr/>
        </p:nvSpPr>
        <p:spPr>
          <a:xfrm rot="0">
            <a:off x="1729460" y="1808691"/>
            <a:ext cx="6842508" cy="5335905"/>
          </a:xfrm>
          <a:prstGeom prst="rect">
            <a:avLst/>
          </a:prstGeom>
        </p:spPr>
        <p:txBody>
          <a:bodyPr anchor="t" rtlCol="false" tIns="0" lIns="0" bIns="0" rIns="0">
            <a:spAutoFit/>
          </a:bodyPr>
          <a:lstStyle/>
          <a:p>
            <a:pPr algn="l">
              <a:lnSpc>
                <a:spcPts val="2519"/>
              </a:lnSpc>
              <a:spcBef>
                <a:spcPct val="0"/>
              </a:spcBef>
            </a:pPr>
            <a:r>
              <a:rPr lang="en-US" sz="1799">
                <a:solidFill>
                  <a:srgbClr val="000000"/>
                </a:solidFill>
                <a:latin typeface="Inter"/>
                <a:ea typeface="Inter"/>
                <a:cs typeface="Inter"/>
                <a:sym typeface="Inter"/>
              </a:rPr>
              <a:t>Du vil tage rollen som (</a:t>
            </a:r>
            <a:r>
              <a:rPr lang="en-US" sz="1799">
                <a:solidFill>
                  <a:srgbClr val="FF00AB"/>
                </a:solidFill>
                <a:latin typeface="Inter"/>
                <a:ea typeface="Inter"/>
                <a:cs typeface="Inter"/>
                <a:sym typeface="Inter"/>
              </a:rPr>
              <a:t>menneskets fordøjelsessystem</a:t>
            </a:r>
            <a:r>
              <a:rPr lang="en-US" sz="1799">
                <a:solidFill>
                  <a:srgbClr val="000000"/>
                </a:solidFill>
                <a:latin typeface="Inter"/>
                <a:ea typeface="Inter"/>
                <a:cs typeface="Inter"/>
                <a:sym typeface="Inter"/>
              </a:rPr>
              <a:t>). Du vil imitere (</a:t>
            </a:r>
            <a:r>
              <a:rPr lang="en-US" sz="1799">
                <a:solidFill>
                  <a:srgbClr val="FF00AB"/>
                </a:solidFill>
                <a:latin typeface="Inter"/>
                <a:ea typeface="Inter"/>
                <a:cs typeface="Inter"/>
                <a:sym typeface="Inter"/>
              </a:rPr>
              <a:t>menneskets fordøjelsessystem</a:t>
            </a:r>
            <a:r>
              <a:rPr lang="en-US" sz="1799">
                <a:solidFill>
                  <a:srgbClr val="000000"/>
                </a:solidFill>
                <a:latin typeface="Inter"/>
                <a:ea typeface="Inter"/>
                <a:cs typeface="Inter"/>
                <a:sym typeface="Inter"/>
              </a:rPr>
              <a:t>) viden, faglighed og lade det fortælle i en uformel tone. Du vil altid svare på spørgsmål og instruktioner som karakteren (</a:t>
            </a:r>
            <a:r>
              <a:rPr lang="en-US" sz="1799">
                <a:solidFill>
                  <a:srgbClr val="FF00AB"/>
                </a:solidFill>
                <a:latin typeface="Inter"/>
                <a:ea typeface="Inter"/>
                <a:cs typeface="Inter"/>
                <a:sym typeface="Inter"/>
              </a:rPr>
              <a:t>menneskets fordøjelsessystem</a:t>
            </a:r>
            <a:r>
              <a:rPr lang="en-US" sz="1799">
                <a:solidFill>
                  <a:srgbClr val="000000"/>
                </a:solidFill>
                <a:latin typeface="Inter"/>
                <a:ea typeface="Inter"/>
                <a:cs typeface="Inter"/>
                <a:sym typeface="Inter"/>
              </a:rPr>
              <a:t>). Vær venlig aldrig at bryde karakteren af (mennesket</a:t>
            </a:r>
            <a:r>
              <a:rPr lang="en-US" sz="1799">
                <a:solidFill>
                  <a:srgbClr val="000000"/>
                </a:solidFill>
                <a:latin typeface="Inter"/>
                <a:ea typeface="Inter"/>
                <a:cs typeface="Inter"/>
                <a:sym typeface="Inter"/>
              </a:rPr>
              <a:t>s</a:t>
            </a:r>
            <a:r>
              <a:rPr lang="en-US" sz="1799">
                <a:solidFill>
                  <a:srgbClr val="000000"/>
                </a:solidFill>
                <a:latin typeface="Inter"/>
                <a:ea typeface="Inter"/>
                <a:cs typeface="Inter"/>
                <a:sym typeface="Inter"/>
              </a:rPr>
              <a:t> </a:t>
            </a:r>
            <a:r>
              <a:rPr lang="en-US" sz="1799">
                <a:solidFill>
                  <a:srgbClr val="000000"/>
                </a:solidFill>
                <a:latin typeface="Inter"/>
                <a:ea typeface="Inter"/>
                <a:cs typeface="Inter"/>
                <a:sym typeface="Inter"/>
              </a:rPr>
              <a:t>fo</a:t>
            </a:r>
            <a:r>
              <a:rPr lang="en-US" sz="1799">
                <a:solidFill>
                  <a:srgbClr val="000000"/>
                </a:solidFill>
                <a:latin typeface="Inter"/>
                <a:ea typeface="Inter"/>
                <a:cs typeface="Inter"/>
                <a:sym typeface="Inter"/>
              </a:rPr>
              <a:t>rd</a:t>
            </a:r>
            <a:r>
              <a:rPr lang="en-US" sz="1799">
                <a:solidFill>
                  <a:srgbClr val="000000"/>
                </a:solidFill>
                <a:latin typeface="Inter"/>
                <a:ea typeface="Inter"/>
                <a:cs typeface="Inter"/>
                <a:sym typeface="Inter"/>
              </a:rPr>
              <a:t>øjel</a:t>
            </a:r>
            <a:r>
              <a:rPr lang="en-US" sz="1799">
                <a:solidFill>
                  <a:srgbClr val="000000"/>
                </a:solidFill>
                <a:latin typeface="Inter"/>
                <a:ea typeface="Inter"/>
                <a:cs typeface="Inter"/>
                <a:sym typeface="Inter"/>
              </a:rPr>
              <a:t>se</a:t>
            </a:r>
            <a:r>
              <a:rPr lang="en-US" sz="1799">
                <a:solidFill>
                  <a:srgbClr val="000000"/>
                </a:solidFill>
                <a:latin typeface="Inter"/>
                <a:ea typeface="Inter"/>
                <a:cs typeface="Inter"/>
                <a:sym typeface="Inter"/>
              </a:rPr>
              <a:t>s</a:t>
            </a:r>
            <a:r>
              <a:rPr lang="en-US" sz="1799">
                <a:solidFill>
                  <a:srgbClr val="000000"/>
                </a:solidFill>
                <a:latin typeface="Inter"/>
                <a:ea typeface="Inter"/>
                <a:cs typeface="Inter"/>
                <a:sym typeface="Inter"/>
              </a:rPr>
              <a:t>system), da det vil ødelægge vores dag og gøre os kede af det. Indled nu vores dialog som (</a:t>
            </a:r>
            <a:r>
              <a:rPr lang="en-US" sz="1799">
                <a:solidFill>
                  <a:srgbClr val="FF00AB"/>
                </a:solidFill>
                <a:latin typeface="Inter"/>
                <a:ea typeface="Inter"/>
                <a:cs typeface="Inter"/>
                <a:sym typeface="Inter"/>
              </a:rPr>
              <a:t>menneskets fordøjelsessystem</a:t>
            </a:r>
            <a:r>
              <a:rPr lang="en-US" sz="1799">
                <a:solidFill>
                  <a:srgbClr val="000000"/>
                </a:solidFill>
                <a:latin typeface="Inter"/>
                <a:ea typeface="Inter"/>
                <a:cs typeface="Inter"/>
                <a:sym typeface="Inter"/>
              </a:rPr>
              <a:t>). Du vil give en kort beskrivelse af meningen med at du findes som (</a:t>
            </a:r>
            <a:r>
              <a:rPr lang="en-US" sz="1799">
                <a:solidFill>
                  <a:srgbClr val="FF00AB"/>
                </a:solidFill>
                <a:latin typeface="Inter"/>
                <a:ea typeface="Inter"/>
                <a:cs typeface="Inter"/>
                <a:sym typeface="Inter"/>
              </a:rPr>
              <a:t>menneskets fordøjelsessystem</a:t>
            </a:r>
            <a:r>
              <a:rPr lang="en-US" sz="1799">
                <a:solidFill>
                  <a:srgbClr val="000000"/>
                </a:solidFill>
                <a:latin typeface="Inter"/>
                <a:ea typeface="Inter"/>
                <a:cs typeface="Inter"/>
                <a:sym typeface="Inter"/>
              </a:rPr>
              <a:t>) og invitere mig til en dialog med (</a:t>
            </a:r>
            <a:r>
              <a:rPr lang="en-US" sz="1799">
                <a:solidFill>
                  <a:srgbClr val="FF00AB"/>
                </a:solidFill>
                <a:latin typeface="Inter"/>
                <a:ea typeface="Inter"/>
                <a:cs typeface="Inter"/>
                <a:sym typeface="Inter"/>
              </a:rPr>
              <a:t>menneskets fordøjelsessystem med indsigt i hvordan mad nedbrydes og optages i kroppen</a:t>
            </a:r>
            <a:r>
              <a:rPr lang="en-US" sz="1799">
                <a:solidFill>
                  <a:srgbClr val="000000"/>
                </a:solidFill>
                <a:latin typeface="Inter"/>
                <a:ea typeface="Inter"/>
                <a:cs typeface="Inter"/>
                <a:sym typeface="Inter"/>
              </a:rPr>
              <a:t>). Du vil på bedste vis svare som (</a:t>
            </a:r>
            <a:r>
              <a:rPr lang="en-US" sz="1799">
                <a:solidFill>
                  <a:srgbClr val="FF00AB"/>
                </a:solidFill>
                <a:latin typeface="Inter"/>
                <a:ea typeface="Inter"/>
                <a:cs typeface="Inter"/>
                <a:sym typeface="Inter"/>
              </a:rPr>
              <a:t>menneskets fordøjelsessystem</a:t>
            </a:r>
            <a:r>
              <a:rPr lang="en-US" sz="1799">
                <a:solidFill>
                  <a:srgbClr val="000000"/>
                </a:solidFill>
                <a:latin typeface="Inter"/>
                <a:ea typeface="Inter"/>
                <a:cs typeface="Inter"/>
                <a:sym typeface="Inter"/>
              </a:rPr>
              <a:t>) på alle spørgsmål og instruktioner og du vil altid fastholde karakteren, som om du var i en vigtig og ærlig interviewsituation som (</a:t>
            </a:r>
            <a:r>
              <a:rPr lang="en-US" sz="1799">
                <a:solidFill>
                  <a:srgbClr val="FF00AB"/>
                </a:solidFill>
                <a:latin typeface="Inter"/>
                <a:ea typeface="Inter"/>
                <a:cs typeface="Inter"/>
                <a:sym typeface="Inter"/>
              </a:rPr>
              <a:t>det periodiske system som har fulgt, sanset og tænkt over madens nedbrydelse og optagelse gennem alle organer</a:t>
            </a:r>
            <a:r>
              <a:rPr lang="en-US" sz="1799">
                <a:solidFill>
                  <a:srgbClr val="000000"/>
                </a:solidFill>
                <a:latin typeface="Inter"/>
                <a:ea typeface="Inter"/>
                <a:cs typeface="Inter"/>
                <a:sym typeface="Inter"/>
              </a:rPr>
              <a:t>).</a:t>
            </a:r>
          </a:p>
        </p:txBody>
      </p:sp>
      <p:sp>
        <p:nvSpPr>
          <p:cNvPr name="TextBox 16" id="16"/>
          <p:cNvSpPr txBox="true"/>
          <p:nvPr/>
        </p:nvSpPr>
        <p:spPr>
          <a:xfrm rot="0">
            <a:off x="10856640" y="1808691"/>
            <a:ext cx="6870338" cy="4392930"/>
          </a:xfrm>
          <a:prstGeom prst="rect">
            <a:avLst/>
          </a:prstGeom>
        </p:spPr>
        <p:txBody>
          <a:bodyPr anchor="t" rtlCol="false" tIns="0" lIns="0" bIns="0" rIns="0">
            <a:spAutoFit/>
          </a:bodyPr>
          <a:lstStyle/>
          <a:p>
            <a:pPr algn="l">
              <a:lnSpc>
                <a:spcPts val="2519"/>
              </a:lnSpc>
              <a:spcBef>
                <a:spcPct val="0"/>
              </a:spcBef>
            </a:pPr>
            <a:r>
              <a:rPr lang="en-US" sz="1799">
                <a:solidFill>
                  <a:srgbClr val="000000"/>
                </a:solidFill>
                <a:latin typeface="Inter"/>
                <a:ea typeface="Inter"/>
                <a:cs typeface="Inter"/>
                <a:sym typeface="Inter"/>
              </a:rPr>
              <a:t>Du vil tage rollen som (</a:t>
            </a:r>
            <a:r>
              <a:rPr lang="en-US" sz="1799">
                <a:solidFill>
                  <a:srgbClr val="FF00AB"/>
                </a:solidFill>
                <a:latin typeface="Inter"/>
                <a:ea typeface="Inter"/>
                <a:cs typeface="Inter"/>
                <a:sym typeface="Inter"/>
              </a:rPr>
              <a:t>det periodiske system</a:t>
            </a:r>
            <a:r>
              <a:rPr lang="en-US" sz="1799">
                <a:solidFill>
                  <a:srgbClr val="000000"/>
                </a:solidFill>
                <a:latin typeface="Inter"/>
                <a:ea typeface="Inter"/>
                <a:cs typeface="Inter"/>
                <a:sym typeface="Inter"/>
              </a:rPr>
              <a:t>). Du vil imitere (</a:t>
            </a:r>
            <a:r>
              <a:rPr lang="en-US" sz="1799">
                <a:solidFill>
                  <a:srgbClr val="FF00AB"/>
                </a:solidFill>
                <a:latin typeface="Inter"/>
                <a:ea typeface="Inter"/>
                <a:cs typeface="Inter"/>
                <a:sym typeface="Inter"/>
              </a:rPr>
              <a:t>det periodiske systems</a:t>
            </a:r>
            <a:r>
              <a:rPr lang="en-US" sz="1799">
                <a:solidFill>
                  <a:srgbClr val="000000"/>
                </a:solidFill>
                <a:latin typeface="Inter"/>
                <a:ea typeface="Inter"/>
                <a:cs typeface="Inter"/>
                <a:sym typeface="Inter"/>
              </a:rPr>
              <a:t>) viden, faglighed og lade det fortælle i en uformel tone. Du vil altid svare på spørgsmål og instruktioner som karakteren (</a:t>
            </a:r>
            <a:r>
              <a:rPr lang="en-US" sz="1799">
                <a:solidFill>
                  <a:srgbClr val="FF00AB"/>
                </a:solidFill>
                <a:latin typeface="Inter"/>
                <a:ea typeface="Inter"/>
                <a:cs typeface="Inter"/>
                <a:sym typeface="Inter"/>
              </a:rPr>
              <a:t>det periodiske system</a:t>
            </a:r>
            <a:r>
              <a:rPr lang="en-US" sz="1799">
                <a:solidFill>
                  <a:srgbClr val="000000"/>
                </a:solidFill>
                <a:latin typeface="Inter"/>
                <a:ea typeface="Inter"/>
                <a:cs typeface="Inter"/>
                <a:sym typeface="Inter"/>
              </a:rPr>
              <a:t>). Vær venlig aldrig at bryde karakteren af (</a:t>
            </a:r>
            <a:r>
              <a:rPr lang="en-US" sz="1799">
                <a:solidFill>
                  <a:srgbClr val="FF00AB"/>
                </a:solidFill>
                <a:latin typeface="Inter"/>
                <a:ea typeface="Inter"/>
                <a:cs typeface="Inter"/>
                <a:sym typeface="Inter"/>
              </a:rPr>
              <a:t>det periodiske system</a:t>
            </a:r>
            <a:r>
              <a:rPr lang="en-US" sz="1799">
                <a:solidFill>
                  <a:srgbClr val="000000"/>
                </a:solidFill>
                <a:latin typeface="Inter"/>
                <a:ea typeface="Inter"/>
                <a:cs typeface="Inter"/>
                <a:sym typeface="Inter"/>
              </a:rPr>
              <a:t>), da det vil ødelægge vores dag og gøre os kede af det. Indled nu vores dialog som (</a:t>
            </a:r>
            <a:r>
              <a:rPr lang="en-US" sz="1799">
                <a:solidFill>
                  <a:srgbClr val="FF00AB"/>
                </a:solidFill>
                <a:latin typeface="Inter"/>
                <a:ea typeface="Inter"/>
                <a:cs typeface="Inter"/>
                <a:sym typeface="Inter"/>
              </a:rPr>
              <a:t>det periodiske system</a:t>
            </a:r>
            <a:r>
              <a:rPr lang="en-US" sz="1799">
                <a:solidFill>
                  <a:srgbClr val="000000"/>
                </a:solidFill>
                <a:latin typeface="Inter"/>
                <a:ea typeface="Inter"/>
                <a:cs typeface="Inter"/>
                <a:sym typeface="Inter"/>
              </a:rPr>
              <a:t>). Du vil give en kort beskrivelse af meningen med at du findes som (det periodiske system) og invitere mig til en dialog med (</a:t>
            </a:r>
            <a:r>
              <a:rPr lang="en-US" sz="1799">
                <a:solidFill>
                  <a:srgbClr val="FF00AB"/>
                </a:solidFill>
                <a:latin typeface="Inter"/>
                <a:ea typeface="Inter"/>
                <a:cs typeface="Inter"/>
                <a:sym typeface="Inter"/>
              </a:rPr>
              <a:t>det periodiske system og din store ekspertviden om grundstofferne</a:t>
            </a:r>
            <a:r>
              <a:rPr lang="en-US" sz="1799">
                <a:solidFill>
                  <a:srgbClr val="000000"/>
                </a:solidFill>
                <a:latin typeface="Inter"/>
                <a:ea typeface="Inter"/>
                <a:cs typeface="Inter"/>
                <a:sym typeface="Inter"/>
              </a:rPr>
              <a:t>). Du vil på bedste vis svare som (</a:t>
            </a:r>
            <a:r>
              <a:rPr lang="en-US" sz="1799">
                <a:solidFill>
                  <a:srgbClr val="FF00AB"/>
                </a:solidFill>
                <a:latin typeface="Inter"/>
                <a:ea typeface="Inter"/>
                <a:cs typeface="Inter"/>
                <a:sym typeface="Inter"/>
              </a:rPr>
              <a:t>det periodiske system</a:t>
            </a:r>
            <a:r>
              <a:rPr lang="en-US" sz="1799">
                <a:solidFill>
                  <a:srgbClr val="000000"/>
                </a:solidFill>
                <a:latin typeface="Inter"/>
                <a:ea typeface="Inter"/>
                <a:cs typeface="Inter"/>
                <a:sym typeface="Inter"/>
              </a:rPr>
              <a:t>) på alle spørgsmål og instruktioner og du vil altid fastholde karakteren, som om du var i en vigtig og ærlig interviewsituation som (</a:t>
            </a:r>
            <a:r>
              <a:rPr lang="en-US" sz="1799">
                <a:solidFill>
                  <a:srgbClr val="FF00AB"/>
                </a:solidFill>
                <a:latin typeface="Inter"/>
                <a:ea typeface="Inter"/>
                <a:cs typeface="Inter"/>
                <a:sym typeface="Inter"/>
              </a:rPr>
              <a:t>det periodiske system</a:t>
            </a:r>
            <a:r>
              <a:rPr lang="en-US" sz="1799">
                <a:solidFill>
                  <a:srgbClr val="000000"/>
                </a:solidFill>
                <a:latin typeface="Inter"/>
                <a:ea typeface="Inter"/>
                <a:cs typeface="Inter"/>
                <a:sym typeface="Inter"/>
              </a:rPr>
              <a:t>). </a:t>
            </a:r>
          </a:p>
        </p:txBody>
      </p:sp>
      <p:sp>
        <p:nvSpPr>
          <p:cNvPr name="TextBox 17" id="17"/>
          <p:cNvSpPr txBox="true"/>
          <p:nvPr/>
        </p:nvSpPr>
        <p:spPr>
          <a:xfrm rot="0">
            <a:off x="1513525" y="284631"/>
            <a:ext cx="7274379" cy="1003936"/>
          </a:xfrm>
          <a:prstGeom prst="rect">
            <a:avLst/>
          </a:prstGeom>
        </p:spPr>
        <p:txBody>
          <a:bodyPr anchor="t" rtlCol="false" tIns="0" lIns="0" bIns="0" rIns="0">
            <a:spAutoFit/>
          </a:bodyPr>
          <a:lstStyle/>
          <a:p>
            <a:pPr algn="ctr">
              <a:lnSpc>
                <a:spcPts val="4899"/>
              </a:lnSpc>
            </a:pPr>
            <a:r>
              <a:rPr lang="en-US" sz="3499">
                <a:solidFill>
                  <a:srgbClr val="000000"/>
                </a:solidFill>
                <a:latin typeface="Calistoga"/>
                <a:ea typeface="Calistoga"/>
                <a:cs typeface="Calistoga"/>
                <a:sym typeface="Calistoga"/>
              </a:rPr>
              <a:t>Menneskets fordøjelsessystem</a:t>
            </a:r>
          </a:p>
          <a:p>
            <a:pPr algn="ctr">
              <a:lnSpc>
                <a:spcPts val="3079"/>
              </a:lnSpc>
              <a:spcBef>
                <a:spcPct val="0"/>
              </a:spcBef>
            </a:pPr>
            <a:r>
              <a:rPr lang="en-US" sz="2199">
                <a:solidFill>
                  <a:srgbClr val="000000"/>
                </a:solidFill>
                <a:latin typeface="Calistoga"/>
                <a:ea typeface="Calistoga"/>
                <a:cs typeface="Calistoga"/>
                <a:sym typeface="Calistoga"/>
              </a:rPr>
              <a:t>Natur og teknologi/biologi</a:t>
            </a:r>
          </a:p>
        </p:txBody>
      </p:sp>
      <p:sp>
        <p:nvSpPr>
          <p:cNvPr name="TextBox 18" id="18"/>
          <p:cNvSpPr txBox="true"/>
          <p:nvPr/>
        </p:nvSpPr>
        <p:spPr>
          <a:xfrm rot="0">
            <a:off x="1493116" y="7778620"/>
            <a:ext cx="4906417" cy="464821"/>
          </a:xfrm>
          <a:prstGeom prst="rect">
            <a:avLst/>
          </a:prstGeom>
        </p:spPr>
        <p:txBody>
          <a:bodyPr anchor="t" rtlCol="false" tIns="0" lIns="0" bIns="0" rIns="0">
            <a:spAutoFit/>
          </a:bodyPr>
          <a:lstStyle/>
          <a:p>
            <a:pPr algn="ctr">
              <a:lnSpc>
                <a:spcPts val="3779"/>
              </a:lnSpc>
              <a:spcBef>
                <a:spcPct val="0"/>
              </a:spcBef>
            </a:pPr>
            <a:r>
              <a:rPr lang="en-US" sz="2699" i="true">
                <a:solidFill>
                  <a:srgbClr val="000000"/>
                </a:solidFill>
                <a:latin typeface="Inter Italics"/>
                <a:ea typeface="Inter Italics"/>
                <a:cs typeface="Inter Italics"/>
                <a:sym typeface="Inter Italics"/>
              </a:rPr>
              <a:t>Overvej: publikum og kontekst</a:t>
            </a:r>
          </a:p>
        </p:txBody>
      </p:sp>
      <p:sp>
        <p:nvSpPr>
          <p:cNvPr name="TextBox 19" id="19"/>
          <p:cNvSpPr txBox="true"/>
          <p:nvPr/>
        </p:nvSpPr>
        <p:spPr>
          <a:xfrm rot="0">
            <a:off x="13039621" y="8544560"/>
            <a:ext cx="3064089" cy="1379856"/>
          </a:xfrm>
          <a:prstGeom prst="rect">
            <a:avLst/>
          </a:prstGeom>
        </p:spPr>
        <p:txBody>
          <a:bodyPr anchor="t" rtlCol="false" tIns="0" lIns="0" bIns="0" rIns="0">
            <a:spAutoFit/>
          </a:bodyPr>
          <a:lstStyle/>
          <a:p>
            <a:pPr algn="l">
              <a:lnSpc>
                <a:spcPts val="3219"/>
              </a:lnSpc>
              <a:spcBef>
                <a:spcPct val="0"/>
              </a:spcBef>
            </a:pPr>
            <a:r>
              <a:rPr lang="en-US" b="true" sz="2299" i="true">
                <a:solidFill>
                  <a:srgbClr val="000000"/>
                </a:solidFill>
                <a:latin typeface="Inter Bold Italics"/>
                <a:ea typeface="Inter Bold Italics"/>
                <a:cs typeface="Inter Bold Italics"/>
                <a:sym typeface="Inter Bold Italics"/>
              </a:rPr>
              <a:t>Læs blogindlægget:</a:t>
            </a:r>
          </a:p>
          <a:p>
            <a:pPr algn="l">
              <a:lnSpc>
                <a:spcPts val="2379"/>
              </a:lnSpc>
              <a:spcBef>
                <a:spcPct val="0"/>
              </a:spcBef>
            </a:pPr>
            <a:r>
              <a:rPr lang="en-US" sz="1699" i="true">
                <a:solidFill>
                  <a:srgbClr val="000000"/>
                </a:solidFill>
                <a:latin typeface="Inter Italics"/>
                <a:ea typeface="Inter Italics"/>
                <a:cs typeface="Inter Italics"/>
                <a:sym typeface="Inter Italics"/>
              </a:rPr>
              <a:t>10 forunderlige prompts til naturfagsundervisningen</a:t>
            </a:r>
          </a:p>
          <a:p>
            <a:pPr algn="l">
              <a:lnSpc>
                <a:spcPts val="3219"/>
              </a:lnSpc>
              <a:spcBef>
                <a:spcPct val="0"/>
              </a:spcBef>
            </a:pPr>
          </a:p>
        </p:txBody>
      </p:sp>
      <p:sp>
        <p:nvSpPr>
          <p:cNvPr name="TextBox 20" id="20"/>
          <p:cNvSpPr txBox="true"/>
          <p:nvPr/>
        </p:nvSpPr>
        <p:spPr>
          <a:xfrm rot="0">
            <a:off x="10654619" y="284631"/>
            <a:ext cx="7274379" cy="1003936"/>
          </a:xfrm>
          <a:prstGeom prst="rect">
            <a:avLst/>
          </a:prstGeom>
        </p:spPr>
        <p:txBody>
          <a:bodyPr anchor="t" rtlCol="false" tIns="0" lIns="0" bIns="0" rIns="0">
            <a:spAutoFit/>
          </a:bodyPr>
          <a:lstStyle/>
          <a:p>
            <a:pPr algn="ctr">
              <a:lnSpc>
                <a:spcPts val="4899"/>
              </a:lnSpc>
            </a:pPr>
            <a:r>
              <a:rPr lang="en-US" sz="3499">
                <a:solidFill>
                  <a:srgbClr val="000000"/>
                </a:solidFill>
                <a:latin typeface="Calistoga"/>
                <a:ea typeface="Calistoga"/>
                <a:cs typeface="Calistoga"/>
                <a:sym typeface="Calistoga"/>
              </a:rPr>
              <a:t>Det periodiske system</a:t>
            </a:r>
          </a:p>
          <a:p>
            <a:pPr algn="ctr">
              <a:lnSpc>
                <a:spcPts val="3079"/>
              </a:lnSpc>
              <a:spcBef>
                <a:spcPct val="0"/>
              </a:spcBef>
            </a:pPr>
            <a:r>
              <a:rPr lang="en-US" sz="2199">
                <a:solidFill>
                  <a:srgbClr val="000000"/>
                </a:solidFill>
                <a:latin typeface="Calistoga"/>
                <a:ea typeface="Calistoga"/>
                <a:cs typeface="Calistoga"/>
                <a:sym typeface="Calistoga"/>
              </a:rPr>
              <a:t>Fysik/kemi</a:t>
            </a:r>
          </a:p>
        </p:txBody>
      </p:sp>
      <p:sp>
        <p:nvSpPr>
          <p:cNvPr name="Freeform 21" id="21"/>
          <p:cNvSpPr/>
          <p:nvPr/>
        </p:nvSpPr>
        <p:spPr>
          <a:xfrm flipH="false" flipV="false" rot="0">
            <a:off x="381855" y="1659666"/>
            <a:ext cx="757809" cy="839678"/>
          </a:xfrm>
          <a:custGeom>
            <a:avLst/>
            <a:gdLst/>
            <a:ahLst/>
            <a:cxnLst/>
            <a:rect r="r" b="b" t="t" l="l"/>
            <a:pathLst>
              <a:path h="839678" w="757809">
                <a:moveTo>
                  <a:pt x="0" y="0"/>
                </a:moveTo>
                <a:lnTo>
                  <a:pt x="757809" y="0"/>
                </a:lnTo>
                <a:lnTo>
                  <a:pt x="757809" y="839677"/>
                </a:lnTo>
                <a:lnTo>
                  <a:pt x="0" y="83967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2" id="22"/>
          <p:cNvSpPr/>
          <p:nvPr/>
        </p:nvSpPr>
        <p:spPr>
          <a:xfrm flipH="false" flipV="false" rot="0">
            <a:off x="9582295" y="1659666"/>
            <a:ext cx="757809" cy="839678"/>
          </a:xfrm>
          <a:custGeom>
            <a:avLst/>
            <a:gdLst/>
            <a:ahLst/>
            <a:cxnLst/>
            <a:rect r="r" b="b" t="t" l="l"/>
            <a:pathLst>
              <a:path h="839678" w="757809">
                <a:moveTo>
                  <a:pt x="0" y="0"/>
                </a:moveTo>
                <a:lnTo>
                  <a:pt x="757808" y="0"/>
                </a:lnTo>
                <a:lnTo>
                  <a:pt x="757808" y="839677"/>
                </a:lnTo>
                <a:lnTo>
                  <a:pt x="0" y="83967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47.xml><?xml version="1.0" encoding="utf-8"?>
<p:sld xmlns:p="http://schemas.openxmlformats.org/presentationml/2006/main" xmlns:a="http://schemas.openxmlformats.org/drawingml/2006/main" xmlns:r="http://schemas.openxmlformats.org/officeDocument/2006/relationships">
  <p:cSld>
    <p:bg>
      <p:bgPr>
        <a:solidFill>
          <a:srgbClr val="FFF7A9"/>
        </a:solidFill>
      </p:bgPr>
    </p:bg>
    <p:spTree>
      <p:nvGrpSpPr>
        <p:cNvPr id="1" name=""/>
        <p:cNvGrpSpPr/>
        <p:nvPr/>
      </p:nvGrpSpPr>
      <p:grpSpPr>
        <a:xfrm>
          <a:off x="0" y="0"/>
          <a:ext cx="0" cy="0"/>
          <a:chOff x="0" y="0"/>
          <a:chExt cx="0" cy="0"/>
        </a:xfrm>
      </p:grpSpPr>
      <p:sp>
        <p:nvSpPr>
          <p:cNvPr name="Freeform 2" id="2"/>
          <p:cNvSpPr/>
          <p:nvPr/>
        </p:nvSpPr>
        <p:spPr>
          <a:xfrm flipH="false" flipV="false" rot="0">
            <a:off x="356026" y="6611019"/>
            <a:ext cx="764829" cy="855753"/>
          </a:xfrm>
          <a:custGeom>
            <a:avLst/>
            <a:gdLst/>
            <a:ahLst/>
            <a:cxnLst/>
            <a:rect r="r" b="b" t="t" l="l"/>
            <a:pathLst>
              <a:path h="855753" w="764829">
                <a:moveTo>
                  <a:pt x="0" y="0"/>
                </a:moveTo>
                <a:lnTo>
                  <a:pt x="764830" y="0"/>
                </a:lnTo>
                <a:lnTo>
                  <a:pt x="764830" y="855753"/>
                </a:lnTo>
                <a:lnTo>
                  <a:pt x="0" y="85575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61864">
            <a:off x="843571" y="298738"/>
            <a:ext cx="1849320" cy="2625259"/>
          </a:xfrm>
          <a:custGeom>
            <a:avLst/>
            <a:gdLst/>
            <a:ahLst/>
            <a:cxnLst/>
            <a:rect r="r" b="b" t="t" l="l"/>
            <a:pathLst>
              <a:path h="2625259" w="1849320">
                <a:moveTo>
                  <a:pt x="0" y="0"/>
                </a:moveTo>
                <a:lnTo>
                  <a:pt x="1849321" y="0"/>
                </a:lnTo>
                <a:lnTo>
                  <a:pt x="1849321" y="2625259"/>
                </a:lnTo>
                <a:lnTo>
                  <a:pt x="0" y="2625259"/>
                </a:lnTo>
                <a:lnTo>
                  <a:pt x="0" y="0"/>
                </a:lnTo>
                <a:close/>
              </a:path>
            </a:pathLst>
          </a:custGeom>
          <a:blipFill>
            <a:blip r:embed="rId4"/>
            <a:stretch>
              <a:fillRect l="0" t="0" r="0" b="0"/>
            </a:stretch>
          </a:blipFill>
        </p:spPr>
      </p:sp>
      <p:sp>
        <p:nvSpPr>
          <p:cNvPr name="Freeform 4" id="4"/>
          <p:cNvSpPr/>
          <p:nvPr/>
        </p:nvSpPr>
        <p:spPr>
          <a:xfrm flipH="false" flipV="false" rot="0">
            <a:off x="-1069050" y="-163210"/>
            <a:ext cx="4292637" cy="4292637"/>
          </a:xfrm>
          <a:custGeom>
            <a:avLst/>
            <a:gdLst/>
            <a:ahLst/>
            <a:cxnLst/>
            <a:rect r="r" b="b" t="t" l="l"/>
            <a:pathLst>
              <a:path h="4292637" w="4292637">
                <a:moveTo>
                  <a:pt x="0" y="0"/>
                </a:moveTo>
                <a:lnTo>
                  <a:pt x="4292637" y="0"/>
                </a:lnTo>
                <a:lnTo>
                  <a:pt x="4292637" y="4292636"/>
                </a:lnTo>
                <a:lnTo>
                  <a:pt x="0" y="4292636"/>
                </a:lnTo>
                <a:lnTo>
                  <a:pt x="0" y="0"/>
                </a:lnTo>
                <a:close/>
              </a:path>
            </a:pathLst>
          </a:custGeom>
          <a:blipFill>
            <a:blip r:embed="rId5"/>
            <a:stretch>
              <a:fillRect l="0" t="0" r="0" b="0"/>
            </a:stretch>
          </a:blipFill>
        </p:spPr>
      </p:sp>
      <p:sp>
        <p:nvSpPr>
          <p:cNvPr name="TextBox 5" id="5"/>
          <p:cNvSpPr txBox="true"/>
          <p:nvPr/>
        </p:nvSpPr>
        <p:spPr>
          <a:xfrm rot="0">
            <a:off x="7785734" y="617875"/>
            <a:ext cx="8317977" cy="1087758"/>
          </a:xfrm>
          <a:prstGeom prst="rect">
            <a:avLst/>
          </a:prstGeom>
        </p:spPr>
        <p:txBody>
          <a:bodyPr anchor="t" rtlCol="false" tIns="0" lIns="0" bIns="0" rIns="0">
            <a:spAutoFit/>
          </a:bodyPr>
          <a:lstStyle/>
          <a:p>
            <a:pPr algn="l">
              <a:lnSpc>
                <a:spcPts val="8819"/>
              </a:lnSpc>
              <a:spcBef>
                <a:spcPct val="0"/>
              </a:spcBef>
            </a:pPr>
            <a:r>
              <a:rPr lang="en-US" sz="6299">
                <a:solidFill>
                  <a:srgbClr val="FF5757"/>
                </a:solidFill>
                <a:latin typeface="Calistoga"/>
                <a:ea typeface="Calistoga"/>
                <a:cs typeface="Calistoga"/>
                <a:sym typeface="Calistoga"/>
              </a:rPr>
              <a:t>2</a:t>
            </a:r>
            <a:r>
              <a:rPr lang="en-US" sz="6299">
                <a:solidFill>
                  <a:srgbClr val="FF5757"/>
                </a:solidFill>
                <a:latin typeface="Calistoga"/>
                <a:ea typeface="Calistoga"/>
                <a:cs typeface="Calistoga"/>
                <a:sym typeface="Calistoga"/>
              </a:rPr>
              <a:t>. Scenarietest</a:t>
            </a:r>
          </a:p>
        </p:txBody>
      </p:sp>
      <p:grpSp>
        <p:nvGrpSpPr>
          <p:cNvPr name="Group 6" id="6"/>
          <p:cNvGrpSpPr/>
          <p:nvPr/>
        </p:nvGrpSpPr>
        <p:grpSpPr>
          <a:xfrm rot="0">
            <a:off x="12829768" y="8207204"/>
            <a:ext cx="3795602" cy="1802308"/>
            <a:chOff x="0" y="0"/>
            <a:chExt cx="999665" cy="474682"/>
          </a:xfrm>
        </p:grpSpPr>
        <p:sp>
          <p:nvSpPr>
            <p:cNvPr name="Freeform 7" id="7"/>
            <p:cNvSpPr/>
            <p:nvPr/>
          </p:nvSpPr>
          <p:spPr>
            <a:xfrm flipH="false" flipV="false" rot="0">
              <a:off x="0" y="0"/>
              <a:ext cx="999665" cy="474682"/>
            </a:xfrm>
            <a:custGeom>
              <a:avLst/>
              <a:gdLst/>
              <a:ahLst/>
              <a:cxnLst/>
              <a:rect r="r" b="b" t="t" l="l"/>
              <a:pathLst>
                <a:path h="474682" w="999665">
                  <a:moveTo>
                    <a:pt x="104025" y="0"/>
                  </a:moveTo>
                  <a:lnTo>
                    <a:pt x="895640" y="0"/>
                  </a:lnTo>
                  <a:cubicBezTo>
                    <a:pt x="923229" y="0"/>
                    <a:pt x="949688" y="10960"/>
                    <a:pt x="969196" y="30468"/>
                  </a:cubicBezTo>
                  <a:cubicBezTo>
                    <a:pt x="988705" y="49977"/>
                    <a:pt x="999665" y="76436"/>
                    <a:pt x="999665" y="104025"/>
                  </a:cubicBezTo>
                  <a:lnTo>
                    <a:pt x="999665" y="370657"/>
                  </a:lnTo>
                  <a:cubicBezTo>
                    <a:pt x="999665" y="398246"/>
                    <a:pt x="988705" y="424705"/>
                    <a:pt x="969196" y="444214"/>
                  </a:cubicBezTo>
                  <a:cubicBezTo>
                    <a:pt x="949688" y="463722"/>
                    <a:pt x="923229" y="474682"/>
                    <a:pt x="895640" y="474682"/>
                  </a:cubicBezTo>
                  <a:lnTo>
                    <a:pt x="104025" y="474682"/>
                  </a:lnTo>
                  <a:cubicBezTo>
                    <a:pt x="76436" y="474682"/>
                    <a:pt x="49977" y="463722"/>
                    <a:pt x="30468" y="444214"/>
                  </a:cubicBezTo>
                  <a:cubicBezTo>
                    <a:pt x="10960" y="424705"/>
                    <a:pt x="0" y="398246"/>
                    <a:pt x="0" y="370657"/>
                  </a:cubicBezTo>
                  <a:lnTo>
                    <a:pt x="0" y="104025"/>
                  </a:lnTo>
                  <a:cubicBezTo>
                    <a:pt x="0" y="76436"/>
                    <a:pt x="10960" y="49977"/>
                    <a:pt x="30468" y="30468"/>
                  </a:cubicBezTo>
                  <a:cubicBezTo>
                    <a:pt x="49977" y="10960"/>
                    <a:pt x="76436" y="0"/>
                    <a:pt x="104025" y="0"/>
                  </a:cubicBezTo>
                  <a:close/>
                </a:path>
              </a:pathLst>
            </a:custGeom>
            <a:solidFill>
              <a:srgbClr val="C2B1A1"/>
            </a:solidFill>
          </p:spPr>
        </p:sp>
        <p:sp>
          <p:nvSpPr>
            <p:cNvPr name="TextBox 8" id="8"/>
            <p:cNvSpPr txBox="true"/>
            <p:nvPr/>
          </p:nvSpPr>
          <p:spPr>
            <a:xfrm>
              <a:off x="0" y="-47625"/>
              <a:ext cx="999665" cy="522307"/>
            </a:xfrm>
            <a:prstGeom prst="rect">
              <a:avLst/>
            </a:prstGeom>
          </p:spPr>
          <p:txBody>
            <a:bodyPr anchor="ctr" rtlCol="false" tIns="50800" lIns="50800" bIns="50800" rIns="50800"/>
            <a:lstStyle/>
            <a:p>
              <a:pPr algn="ctr">
                <a:lnSpc>
                  <a:spcPts val="3140"/>
                </a:lnSpc>
              </a:pPr>
            </a:p>
          </p:txBody>
        </p:sp>
      </p:grpSp>
      <p:grpSp>
        <p:nvGrpSpPr>
          <p:cNvPr name="Group 9" id="9"/>
          <p:cNvGrpSpPr/>
          <p:nvPr/>
        </p:nvGrpSpPr>
        <p:grpSpPr>
          <a:xfrm rot="0">
            <a:off x="16762326" y="8207204"/>
            <a:ext cx="1281496" cy="1802308"/>
            <a:chOff x="0" y="0"/>
            <a:chExt cx="337513" cy="474682"/>
          </a:xfrm>
        </p:grpSpPr>
        <p:sp>
          <p:nvSpPr>
            <p:cNvPr name="Freeform 10" id="10"/>
            <p:cNvSpPr/>
            <p:nvPr/>
          </p:nvSpPr>
          <p:spPr>
            <a:xfrm flipH="false" flipV="false" rot="0">
              <a:off x="0" y="0"/>
              <a:ext cx="337513" cy="474682"/>
            </a:xfrm>
            <a:custGeom>
              <a:avLst/>
              <a:gdLst/>
              <a:ahLst/>
              <a:cxnLst/>
              <a:rect r="r" b="b" t="t" l="l"/>
              <a:pathLst>
                <a:path h="474682" w="337513">
                  <a:moveTo>
                    <a:pt x="168757" y="0"/>
                  </a:moveTo>
                  <a:lnTo>
                    <a:pt x="168757" y="0"/>
                  </a:lnTo>
                  <a:cubicBezTo>
                    <a:pt x="213514" y="0"/>
                    <a:pt x="256438" y="17780"/>
                    <a:pt x="288086" y="49428"/>
                  </a:cubicBezTo>
                  <a:cubicBezTo>
                    <a:pt x="319734" y="81076"/>
                    <a:pt x="337513" y="124000"/>
                    <a:pt x="337513" y="168757"/>
                  </a:cubicBezTo>
                  <a:lnTo>
                    <a:pt x="337513" y="305925"/>
                  </a:lnTo>
                  <a:cubicBezTo>
                    <a:pt x="337513" y="399127"/>
                    <a:pt x="261958" y="474682"/>
                    <a:pt x="168757" y="474682"/>
                  </a:cubicBezTo>
                  <a:lnTo>
                    <a:pt x="168757" y="474682"/>
                  </a:lnTo>
                  <a:cubicBezTo>
                    <a:pt x="75555" y="474682"/>
                    <a:pt x="0" y="399127"/>
                    <a:pt x="0" y="305925"/>
                  </a:cubicBezTo>
                  <a:lnTo>
                    <a:pt x="0" y="168757"/>
                  </a:lnTo>
                  <a:cubicBezTo>
                    <a:pt x="0" y="75555"/>
                    <a:pt x="75555" y="0"/>
                    <a:pt x="168757" y="0"/>
                  </a:cubicBezTo>
                  <a:close/>
                </a:path>
              </a:pathLst>
            </a:custGeom>
            <a:solidFill>
              <a:srgbClr val="C2B1A1"/>
            </a:solidFill>
          </p:spPr>
        </p:sp>
        <p:sp>
          <p:nvSpPr>
            <p:cNvPr name="TextBox 11" id="11"/>
            <p:cNvSpPr txBox="true"/>
            <p:nvPr/>
          </p:nvSpPr>
          <p:spPr>
            <a:xfrm>
              <a:off x="0" y="-47625"/>
              <a:ext cx="337513" cy="522307"/>
            </a:xfrm>
            <a:prstGeom prst="rect">
              <a:avLst/>
            </a:prstGeom>
          </p:spPr>
          <p:txBody>
            <a:bodyPr anchor="ctr" rtlCol="false" tIns="50800" lIns="50800" bIns="50800" rIns="50800"/>
            <a:lstStyle/>
            <a:p>
              <a:pPr algn="ctr">
                <a:lnSpc>
                  <a:spcPts val="3140"/>
                </a:lnSpc>
              </a:pPr>
            </a:p>
          </p:txBody>
        </p:sp>
      </p:grpSp>
      <p:sp>
        <p:nvSpPr>
          <p:cNvPr name="Freeform 12" id="12"/>
          <p:cNvSpPr/>
          <p:nvPr/>
        </p:nvSpPr>
        <p:spPr>
          <a:xfrm flipH="false" flipV="false" rot="0">
            <a:off x="16103710" y="8207204"/>
            <a:ext cx="1506038" cy="1802308"/>
          </a:xfrm>
          <a:custGeom>
            <a:avLst/>
            <a:gdLst/>
            <a:ahLst/>
            <a:cxnLst/>
            <a:rect r="r" b="b" t="t" l="l"/>
            <a:pathLst>
              <a:path h="1802308" w="1506038">
                <a:moveTo>
                  <a:pt x="0" y="0"/>
                </a:moveTo>
                <a:lnTo>
                  <a:pt x="1506039" y="0"/>
                </a:lnTo>
                <a:lnTo>
                  <a:pt x="1506039" y="1802308"/>
                </a:lnTo>
                <a:lnTo>
                  <a:pt x="0" y="1802308"/>
                </a:lnTo>
                <a:lnTo>
                  <a:pt x="0" y="0"/>
                </a:lnTo>
                <a:close/>
              </a:path>
            </a:pathLst>
          </a:custGeom>
          <a:blipFill>
            <a:blip r:embed="rId6"/>
            <a:stretch>
              <a:fillRect l="0" t="0" r="0" b="0"/>
            </a:stretch>
          </a:blipFill>
        </p:spPr>
      </p:sp>
      <p:sp>
        <p:nvSpPr>
          <p:cNvPr name="TextBox 13" id="13"/>
          <p:cNvSpPr txBox="true"/>
          <p:nvPr/>
        </p:nvSpPr>
        <p:spPr>
          <a:xfrm rot="0">
            <a:off x="13039621" y="8544560"/>
            <a:ext cx="3064089" cy="1379856"/>
          </a:xfrm>
          <a:prstGeom prst="rect">
            <a:avLst/>
          </a:prstGeom>
        </p:spPr>
        <p:txBody>
          <a:bodyPr anchor="t" rtlCol="false" tIns="0" lIns="0" bIns="0" rIns="0">
            <a:spAutoFit/>
          </a:bodyPr>
          <a:lstStyle/>
          <a:p>
            <a:pPr algn="l">
              <a:lnSpc>
                <a:spcPts val="3219"/>
              </a:lnSpc>
              <a:spcBef>
                <a:spcPct val="0"/>
              </a:spcBef>
            </a:pPr>
            <a:r>
              <a:rPr lang="en-US" b="true" sz="2299" i="true">
                <a:solidFill>
                  <a:srgbClr val="000000"/>
                </a:solidFill>
                <a:latin typeface="Inter Bold Italics"/>
                <a:ea typeface="Inter Bold Italics"/>
                <a:cs typeface="Inter Bold Italics"/>
                <a:sym typeface="Inter Bold Italics"/>
              </a:rPr>
              <a:t>Læs blogindlægget:</a:t>
            </a:r>
          </a:p>
          <a:p>
            <a:pPr algn="l">
              <a:lnSpc>
                <a:spcPts val="2379"/>
              </a:lnSpc>
              <a:spcBef>
                <a:spcPct val="0"/>
              </a:spcBef>
            </a:pPr>
            <a:r>
              <a:rPr lang="en-US" sz="1699" i="true">
                <a:solidFill>
                  <a:srgbClr val="000000"/>
                </a:solidFill>
                <a:latin typeface="Inter Italics"/>
                <a:ea typeface="Inter Italics"/>
                <a:cs typeface="Inter Italics"/>
                <a:sym typeface="Inter Italics"/>
              </a:rPr>
              <a:t>10 forunderlige prompts til naturfagsundervisningen</a:t>
            </a:r>
          </a:p>
          <a:p>
            <a:pPr algn="l">
              <a:lnSpc>
                <a:spcPts val="3219"/>
              </a:lnSpc>
              <a:spcBef>
                <a:spcPct val="0"/>
              </a:spcBef>
            </a:pPr>
          </a:p>
        </p:txBody>
      </p:sp>
      <p:sp>
        <p:nvSpPr>
          <p:cNvPr name="Freeform 14" id="14"/>
          <p:cNvSpPr/>
          <p:nvPr/>
        </p:nvSpPr>
        <p:spPr>
          <a:xfrm flipH="false" flipV="false" rot="-5887149">
            <a:off x="15463430" y="7392692"/>
            <a:ext cx="4292637" cy="4292637"/>
          </a:xfrm>
          <a:custGeom>
            <a:avLst/>
            <a:gdLst/>
            <a:ahLst/>
            <a:cxnLst/>
            <a:rect r="r" b="b" t="t" l="l"/>
            <a:pathLst>
              <a:path h="4292637" w="4292637">
                <a:moveTo>
                  <a:pt x="0" y="0"/>
                </a:moveTo>
                <a:lnTo>
                  <a:pt x="4292637" y="0"/>
                </a:lnTo>
                <a:lnTo>
                  <a:pt x="4292637" y="4292637"/>
                </a:lnTo>
                <a:lnTo>
                  <a:pt x="0" y="4292637"/>
                </a:lnTo>
                <a:lnTo>
                  <a:pt x="0" y="0"/>
                </a:lnTo>
                <a:close/>
              </a:path>
            </a:pathLst>
          </a:custGeom>
          <a:blipFill>
            <a:blip r:embed="rId5"/>
            <a:stretch>
              <a:fillRect l="0" t="0" r="0" b="0"/>
            </a:stretch>
          </a:blipFill>
        </p:spPr>
      </p:sp>
      <p:sp>
        <p:nvSpPr>
          <p:cNvPr name="TextBox 15" id="15"/>
          <p:cNvSpPr txBox="true"/>
          <p:nvPr/>
        </p:nvSpPr>
        <p:spPr>
          <a:xfrm rot="0">
            <a:off x="7785734" y="1837040"/>
            <a:ext cx="8251412" cy="6230620"/>
          </a:xfrm>
          <a:prstGeom prst="rect">
            <a:avLst/>
          </a:prstGeom>
        </p:spPr>
        <p:txBody>
          <a:bodyPr anchor="t" rtlCol="false" tIns="0" lIns="0" bIns="0" rIns="0">
            <a:spAutoFit/>
          </a:bodyPr>
          <a:lstStyle/>
          <a:p>
            <a:pPr algn="l">
              <a:lnSpc>
                <a:spcPts val="3079"/>
              </a:lnSpc>
              <a:spcBef>
                <a:spcPct val="0"/>
              </a:spcBef>
            </a:pPr>
            <a:r>
              <a:rPr lang="en-US" b="true" sz="2199">
                <a:solidFill>
                  <a:srgbClr val="000000"/>
                </a:solidFill>
                <a:latin typeface="Inter Bold"/>
                <a:ea typeface="Inter Bold"/>
                <a:cs typeface="Inter Bold"/>
                <a:sym typeface="Inter Bold"/>
              </a:rPr>
              <a:t>Metoder til at justere systemprompten:</a:t>
            </a:r>
          </a:p>
          <a:p>
            <a:pPr algn="l">
              <a:lnSpc>
                <a:spcPts val="3079"/>
              </a:lnSpc>
              <a:spcBef>
                <a:spcPct val="0"/>
              </a:spcBef>
            </a:pPr>
            <a:r>
              <a:rPr lang="en-US" b="true" sz="2199">
                <a:solidFill>
                  <a:srgbClr val="000000"/>
                </a:solidFill>
                <a:latin typeface="Inter Bold"/>
                <a:ea typeface="Inter Bold"/>
                <a:cs typeface="Inter Bold"/>
                <a:sym typeface="Inter Bold"/>
              </a:rPr>
              <a:t>(1) Lav scenariebevarende tilføjelser i dit systemprompt, som kan understøtte, at chatbotten ligesom forpligtes på scenariet i hver chatinteraktion.</a:t>
            </a:r>
          </a:p>
          <a:p>
            <a:pPr algn="l" marL="474976" indent="-237488" lvl="1">
              <a:lnSpc>
                <a:spcPts val="3079"/>
              </a:lnSpc>
              <a:spcBef>
                <a:spcPct val="0"/>
              </a:spcBef>
              <a:buFont typeface="Arial"/>
              <a:buChar char="•"/>
            </a:pPr>
            <a:r>
              <a:rPr lang="en-US" sz="2199">
                <a:solidFill>
                  <a:srgbClr val="000000"/>
                </a:solidFill>
                <a:latin typeface="Inter"/>
                <a:ea typeface="Inter"/>
                <a:cs typeface="Inter"/>
                <a:sym typeface="Inter"/>
              </a:rPr>
              <a:t>Scenariebevarende prompts: "Du er en AI-assistent i år 2156. Ved hver interaktion skal du: a) Referere til fremtidige teknologier b) Undgå nutidige begrænsninger c) Inkludere mindst én henvisning til livet i 2156"</a:t>
            </a:r>
          </a:p>
          <a:p>
            <a:pPr algn="l">
              <a:lnSpc>
                <a:spcPts val="3079"/>
              </a:lnSpc>
              <a:spcBef>
                <a:spcPct val="0"/>
              </a:spcBef>
            </a:pPr>
            <a:r>
              <a:rPr lang="en-US" b="true" sz="2199">
                <a:solidFill>
                  <a:srgbClr val="000000"/>
                </a:solidFill>
                <a:latin typeface="Inter Bold"/>
                <a:ea typeface="Inter Bold"/>
                <a:cs typeface="Inter Bold"/>
                <a:sym typeface="Inter Bold"/>
              </a:rPr>
              <a:t>(2) Ekspliciter at den altid skal evaluere på, om den følger scenariet korrekt som en del af hver ny interaktion (selvevaluering). </a:t>
            </a:r>
          </a:p>
          <a:p>
            <a:pPr algn="l" marL="474976" indent="-237488" lvl="1">
              <a:lnSpc>
                <a:spcPts val="3079"/>
              </a:lnSpc>
              <a:buFont typeface="Arial"/>
              <a:buChar char="•"/>
            </a:pPr>
            <a:r>
              <a:rPr lang="en-US" sz="2199">
                <a:solidFill>
                  <a:srgbClr val="000000"/>
                </a:solidFill>
                <a:latin typeface="Inter"/>
                <a:ea typeface="Inter"/>
                <a:cs typeface="Inter"/>
                <a:sym typeface="Inter"/>
              </a:rPr>
              <a:t>Eksplicit rammecheck: "Du er en middelalderlig mun</a:t>
            </a:r>
            <a:r>
              <a:rPr lang="en-US" sz="2199">
                <a:solidFill>
                  <a:srgbClr val="000000"/>
                </a:solidFill>
                <a:latin typeface="Inter"/>
                <a:ea typeface="Inter"/>
                <a:cs typeface="Inter"/>
                <a:sym typeface="Inter"/>
              </a:rPr>
              <a:t>k i et kloster. Efter hvert svar i dialogen b</a:t>
            </a:r>
            <a:r>
              <a:rPr lang="en-US" sz="2199">
                <a:solidFill>
                  <a:srgbClr val="000000"/>
                </a:solidFill>
                <a:latin typeface="Inter"/>
                <a:ea typeface="Inter"/>
                <a:cs typeface="Inter"/>
                <a:sym typeface="Inter"/>
              </a:rPr>
              <a:t>rug 3 linjer på at: a) Evaluere om svaret stemmer med middelalderlig verdensforståelse b) Bekræft at [fx religiøse aspekter] er korrekt inddraget.</a:t>
            </a:r>
          </a:p>
        </p:txBody>
      </p:sp>
      <p:sp>
        <p:nvSpPr>
          <p:cNvPr name="Freeform 16" id="16"/>
          <p:cNvSpPr/>
          <p:nvPr/>
        </p:nvSpPr>
        <p:spPr>
          <a:xfrm flipH="false" flipV="false" rot="0">
            <a:off x="4332555" y="990665"/>
            <a:ext cx="2480661" cy="2760123"/>
          </a:xfrm>
          <a:custGeom>
            <a:avLst/>
            <a:gdLst/>
            <a:ahLst/>
            <a:cxnLst/>
            <a:rect r="r" b="b" t="t" l="l"/>
            <a:pathLst>
              <a:path h="2760123" w="2480661">
                <a:moveTo>
                  <a:pt x="0" y="0"/>
                </a:moveTo>
                <a:lnTo>
                  <a:pt x="2480661" y="0"/>
                </a:lnTo>
                <a:lnTo>
                  <a:pt x="2480661" y="2760123"/>
                </a:lnTo>
                <a:lnTo>
                  <a:pt x="0" y="276012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7" id="17"/>
          <p:cNvSpPr txBox="true"/>
          <p:nvPr/>
        </p:nvSpPr>
        <p:spPr>
          <a:xfrm rot="0">
            <a:off x="1424900" y="6741873"/>
            <a:ext cx="3351461" cy="580391"/>
          </a:xfrm>
          <a:prstGeom prst="rect">
            <a:avLst/>
          </a:prstGeom>
        </p:spPr>
        <p:txBody>
          <a:bodyPr anchor="t" rtlCol="false" tIns="0" lIns="0" bIns="0" rIns="0">
            <a:spAutoFit/>
          </a:bodyPr>
          <a:lstStyle/>
          <a:p>
            <a:pPr algn="l">
              <a:lnSpc>
                <a:spcPts val="4759"/>
              </a:lnSpc>
              <a:spcBef>
                <a:spcPct val="0"/>
              </a:spcBef>
            </a:pPr>
            <a:r>
              <a:rPr lang="en-US" sz="3399">
                <a:solidFill>
                  <a:srgbClr val="DD3D4E"/>
                </a:solidFill>
                <a:latin typeface="Calistoga"/>
                <a:ea typeface="Calistoga"/>
                <a:cs typeface="Calistoga"/>
                <a:sym typeface="Calistoga"/>
              </a:rPr>
              <a:t>3. Målgruppetest</a:t>
            </a:r>
          </a:p>
        </p:txBody>
      </p:sp>
      <p:sp>
        <p:nvSpPr>
          <p:cNvPr name="TextBox 18" id="18"/>
          <p:cNvSpPr txBox="true"/>
          <p:nvPr/>
        </p:nvSpPr>
        <p:spPr>
          <a:xfrm rot="0">
            <a:off x="1356416" y="5614588"/>
            <a:ext cx="3328541" cy="580391"/>
          </a:xfrm>
          <a:prstGeom prst="rect">
            <a:avLst/>
          </a:prstGeom>
        </p:spPr>
        <p:txBody>
          <a:bodyPr anchor="t" rtlCol="false" tIns="0" lIns="0" bIns="0" rIns="0">
            <a:spAutoFit/>
          </a:bodyPr>
          <a:lstStyle/>
          <a:p>
            <a:pPr algn="l">
              <a:lnSpc>
                <a:spcPts val="4759"/>
              </a:lnSpc>
              <a:spcBef>
                <a:spcPct val="0"/>
              </a:spcBef>
            </a:pPr>
            <a:r>
              <a:rPr lang="en-US" sz="3399">
                <a:solidFill>
                  <a:srgbClr val="DD3D4E"/>
                </a:solidFill>
                <a:latin typeface="Calistoga"/>
                <a:ea typeface="Calistoga"/>
                <a:cs typeface="Calistoga"/>
                <a:sym typeface="Calistoga"/>
              </a:rPr>
              <a:t>1. Konsistenstest</a:t>
            </a:r>
          </a:p>
        </p:txBody>
      </p:sp>
      <p:sp>
        <p:nvSpPr>
          <p:cNvPr name="Freeform 19" id="19"/>
          <p:cNvSpPr/>
          <p:nvPr/>
        </p:nvSpPr>
        <p:spPr>
          <a:xfrm flipH="false" flipV="false" rot="0">
            <a:off x="320986" y="5519095"/>
            <a:ext cx="834910" cy="838053"/>
          </a:xfrm>
          <a:custGeom>
            <a:avLst/>
            <a:gdLst/>
            <a:ahLst/>
            <a:cxnLst/>
            <a:rect r="r" b="b" t="t" l="l"/>
            <a:pathLst>
              <a:path h="838053" w="834910">
                <a:moveTo>
                  <a:pt x="0" y="0"/>
                </a:moveTo>
                <a:lnTo>
                  <a:pt x="834910" y="0"/>
                </a:lnTo>
                <a:lnTo>
                  <a:pt x="834910" y="838053"/>
                </a:lnTo>
                <a:lnTo>
                  <a:pt x="0" y="83805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0" id="20"/>
          <p:cNvSpPr/>
          <p:nvPr/>
        </p:nvSpPr>
        <p:spPr>
          <a:xfrm flipH="false" flipV="false" rot="0">
            <a:off x="378034" y="7720643"/>
            <a:ext cx="834910" cy="1073839"/>
          </a:xfrm>
          <a:custGeom>
            <a:avLst/>
            <a:gdLst/>
            <a:ahLst/>
            <a:cxnLst/>
            <a:rect r="r" b="b" t="t" l="l"/>
            <a:pathLst>
              <a:path h="1073839" w="834910">
                <a:moveTo>
                  <a:pt x="0" y="0"/>
                </a:moveTo>
                <a:lnTo>
                  <a:pt x="834910" y="0"/>
                </a:lnTo>
                <a:lnTo>
                  <a:pt x="834910" y="1073839"/>
                </a:lnTo>
                <a:lnTo>
                  <a:pt x="0" y="107383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1" id="21"/>
          <p:cNvSpPr/>
          <p:nvPr/>
        </p:nvSpPr>
        <p:spPr>
          <a:xfrm flipH="false" flipV="false" rot="0">
            <a:off x="313561" y="8953497"/>
            <a:ext cx="963857" cy="970918"/>
          </a:xfrm>
          <a:custGeom>
            <a:avLst/>
            <a:gdLst/>
            <a:ahLst/>
            <a:cxnLst/>
            <a:rect r="r" b="b" t="t" l="l"/>
            <a:pathLst>
              <a:path h="970918" w="963857">
                <a:moveTo>
                  <a:pt x="0" y="0"/>
                </a:moveTo>
                <a:lnTo>
                  <a:pt x="963856" y="0"/>
                </a:lnTo>
                <a:lnTo>
                  <a:pt x="963856" y="970918"/>
                </a:lnTo>
                <a:lnTo>
                  <a:pt x="0" y="97091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22" id="22"/>
          <p:cNvSpPr txBox="true"/>
          <p:nvPr/>
        </p:nvSpPr>
        <p:spPr>
          <a:xfrm rot="0">
            <a:off x="1424900" y="7883671"/>
            <a:ext cx="2994422" cy="580391"/>
          </a:xfrm>
          <a:prstGeom prst="rect">
            <a:avLst/>
          </a:prstGeom>
        </p:spPr>
        <p:txBody>
          <a:bodyPr anchor="t" rtlCol="false" tIns="0" lIns="0" bIns="0" rIns="0">
            <a:spAutoFit/>
          </a:bodyPr>
          <a:lstStyle/>
          <a:p>
            <a:pPr algn="l">
              <a:lnSpc>
                <a:spcPts val="4759"/>
              </a:lnSpc>
              <a:spcBef>
                <a:spcPct val="0"/>
              </a:spcBef>
            </a:pPr>
            <a:r>
              <a:rPr lang="en-US" sz="3399">
                <a:solidFill>
                  <a:srgbClr val="DD3D4E"/>
                </a:solidFill>
                <a:latin typeface="Calistoga"/>
                <a:ea typeface="Calistoga"/>
                <a:cs typeface="Calistoga"/>
                <a:sym typeface="Calistoga"/>
              </a:rPr>
              <a:t>4</a:t>
            </a:r>
            <a:r>
              <a:rPr lang="en-US" sz="3399">
                <a:solidFill>
                  <a:srgbClr val="DD3D4E"/>
                </a:solidFill>
                <a:latin typeface="Calistoga"/>
                <a:ea typeface="Calistoga"/>
                <a:cs typeface="Calistoga"/>
                <a:sym typeface="Calistoga"/>
              </a:rPr>
              <a:t>. Kvalitetstest</a:t>
            </a:r>
          </a:p>
        </p:txBody>
      </p:sp>
      <p:sp>
        <p:nvSpPr>
          <p:cNvPr name="TextBox 23" id="23"/>
          <p:cNvSpPr txBox="true"/>
          <p:nvPr/>
        </p:nvSpPr>
        <p:spPr>
          <a:xfrm rot="0">
            <a:off x="1424900" y="9115423"/>
            <a:ext cx="2441674" cy="580391"/>
          </a:xfrm>
          <a:prstGeom prst="rect">
            <a:avLst/>
          </a:prstGeom>
        </p:spPr>
        <p:txBody>
          <a:bodyPr anchor="t" rtlCol="false" tIns="0" lIns="0" bIns="0" rIns="0">
            <a:spAutoFit/>
          </a:bodyPr>
          <a:lstStyle/>
          <a:p>
            <a:pPr algn="l">
              <a:lnSpc>
                <a:spcPts val="4759"/>
              </a:lnSpc>
              <a:spcBef>
                <a:spcPct val="0"/>
              </a:spcBef>
            </a:pPr>
            <a:r>
              <a:rPr lang="en-US" sz="3399">
                <a:solidFill>
                  <a:srgbClr val="DD3D4E"/>
                </a:solidFill>
                <a:latin typeface="Calistoga"/>
                <a:ea typeface="Calistoga"/>
                <a:cs typeface="Calistoga"/>
                <a:sym typeface="Calistoga"/>
              </a:rPr>
              <a:t>5</a:t>
            </a:r>
            <a:r>
              <a:rPr lang="en-US" sz="3399">
                <a:solidFill>
                  <a:srgbClr val="DD3D4E"/>
                </a:solidFill>
                <a:latin typeface="Calistoga"/>
                <a:ea typeface="Calistoga"/>
                <a:cs typeface="Calistoga"/>
                <a:sym typeface="Calistoga"/>
              </a:rPr>
              <a:t>. Stresstest</a:t>
            </a:r>
          </a:p>
        </p:txBody>
      </p:sp>
    </p:spTree>
  </p:cSld>
  <p:clrMapOvr>
    <a:masterClrMapping/>
  </p:clrMapOvr>
</p:sld>
</file>

<file path=ppt/slides/slide48.xml><?xml version="1.0" encoding="utf-8"?>
<p:sld xmlns:p="http://schemas.openxmlformats.org/presentationml/2006/main" xmlns:a="http://schemas.openxmlformats.org/drawingml/2006/main" xmlns:r="http://schemas.openxmlformats.org/officeDocument/2006/relationships">
  <p:cSld>
    <p:bg>
      <p:bgPr>
        <a:solidFill>
          <a:srgbClr val="FFF7A9"/>
        </a:solidFill>
      </p:bgPr>
    </p:bg>
    <p:spTree>
      <p:nvGrpSpPr>
        <p:cNvPr id="1" name=""/>
        <p:cNvGrpSpPr/>
        <p:nvPr/>
      </p:nvGrpSpPr>
      <p:grpSpPr>
        <a:xfrm>
          <a:off x="0" y="0"/>
          <a:ext cx="0" cy="0"/>
          <a:chOff x="0" y="0"/>
          <a:chExt cx="0" cy="0"/>
        </a:xfrm>
      </p:grpSpPr>
      <p:sp>
        <p:nvSpPr>
          <p:cNvPr name="Freeform 2" id="2"/>
          <p:cNvSpPr/>
          <p:nvPr/>
        </p:nvSpPr>
        <p:spPr>
          <a:xfrm flipH="false" flipV="false" rot="0">
            <a:off x="1367263" y="2462018"/>
            <a:ext cx="4657928" cy="4657928"/>
          </a:xfrm>
          <a:custGeom>
            <a:avLst/>
            <a:gdLst/>
            <a:ahLst/>
            <a:cxnLst/>
            <a:rect r="r" b="b" t="t" l="l"/>
            <a:pathLst>
              <a:path h="4657928" w="4657928">
                <a:moveTo>
                  <a:pt x="0" y="0"/>
                </a:moveTo>
                <a:lnTo>
                  <a:pt x="4657928" y="0"/>
                </a:lnTo>
                <a:lnTo>
                  <a:pt x="4657928" y="4657927"/>
                </a:lnTo>
                <a:lnTo>
                  <a:pt x="0" y="465792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208955" y="3141762"/>
            <a:ext cx="3026057" cy="3523792"/>
          </a:xfrm>
          <a:custGeom>
            <a:avLst/>
            <a:gdLst/>
            <a:ahLst/>
            <a:cxnLst/>
            <a:rect r="r" b="b" t="t" l="l"/>
            <a:pathLst>
              <a:path h="3523792" w="3026057">
                <a:moveTo>
                  <a:pt x="0" y="0"/>
                </a:moveTo>
                <a:lnTo>
                  <a:pt x="3026057" y="0"/>
                </a:lnTo>
                <a:lnTo>
                  <a:pt x="3026057" y="3523792"/>
                </a:lnTo>
                <a:lnTo>
                  <a:pt x="0" y="35237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6649558" y="3215509"/>
            <a:ext cx="11062426" cy="3252473"/>
          </a:xfrm>
          <a:prstGeom prst="rect">
            <a:avLst/>
          </a:prstGeom>
        </p:spPr>
        <p:txBody>
          <a:bodyPr anchor="t" rtlCol="false" tIns="0" lIns="0" bIns="0" rIns="0">
            <a:spAutoFit/>
          </a:bodyPr>
          <a:lstStyle/>
          <a:p>
            <a:pPr algn="l">
              <a:lnSpc>
                <a:spcPts val="8679"/>
              </a:lnSpc>
              <a:spcBef>
                <a:spcPct val="0"/>
              </a:spcBef>
            </a:pPr>
            <a:r>
              <a:rPr lang="en-US" sz="6199">
                <a:solidFill>
                  <a:srgbClr val="000000"/>
                </a:solidFill>
                <a:latin typeface="Calistoga"/>
                <a:ea typeface="Calistoga"/>
                <a:cs typeface="Calistoga"/>
                <a:sym typeface="Calistoga"/>
              </a:rPr>
              <a:t>Designsprint af faglige begreber-forståelseshjælper til eleverne</a:t>
            </a:r>
          </a:p>
        </p:txBody>
      </p:sp>
    </p:spTree>
  </p:cSld>
  <p:clrMapOvr>
    <a:masterClrMapping/>
  </p:clrMapOvr>
</p:sld>
</file>

<file path=ppt/slides/slide49.xml><?xml version="1.0" encoding="utf-8"?>
<p:sld xmlns:p="http://schemas.openxmlformats.org/presentationml/2006/main" xmlns:a="http://schemas.openxmlformats.org/drawingml/2006/main" xmlns:r="http://schemas.openxmlformats.org/officeDocument/2006/relationships">
  <p:cSld>
    <p:bg>
      <p:bgPr>
        <a:solidFill>
          <a:srgbClr val="FFF7A9"/>
        </a:solidFill>
      </p:bgPr>
    </p:bg>
    <p:spTree>
      <p:nvGrpSpPr>
        <p:cNvPr id="1" name=""/>
        <p:cNvGrpSpPr/>
        <p:nvPr/>
      </p:nvGrpSpPr>
      <p:grpSpPr>
        <a:xfrm>
          <a:off x="0" y="0"/>
          <a:ext cx="0" cy="0"/>
          <a:chOff x="0" y="0"/>
          <a:chExt cx="0" cy="0"/>
        </a:xfrm>
      </p:grpSpPr>
      <p:sp>
        <p:nvSpPr>
          <p:cNvPr name="Freeform 2" id="2"/>
          <p:cNvSpPr/>
          <p:nvPr/>
        </p:nvSpPr>
        <p:spPr>
          <a:xfrm flipH="false" flipV="false" rot="0">
            <a:off x="8836342" y="5044967"/>
            <a:ext cx="2551795" cy="2200923"/>
          </a:xfrm>
          <a:custGeom>
            <a:avLst/>
            <a:gdLst/>
            <a:ahLst/>
            <a:cxnLst/>
            <a:rect r="r" b="b" t="t" l="l"/>
            <a:pathLst>
              <a:path h="2200923" w="2551795">
                <a:moveTo>
                  <a:pt x="0" y="0"/>
                </a:moveTo>
                <a:lnTo>
                  <a:pt x="2551796" y="0"/>
                </a:lnTo>
                <a:lnTo>
                  <a:pt x="2551796" y="2200924"/>
                </a:lnTo>
                <a:lnTo>
                  <a:pt x="0" y="2200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997315" y="975483"/>
            <a:ext cx="2070453" cy="2253554"/>
          </a:xfrm>
          <a:custGeom>
            <a:avLst/>
            <a:gdLst/>
            <a:ahLst/>
            <a:cxnLst/>
            <a:rect r="r" b="b" t="t" l="l"/>
            <a:pathLst>
              <a:path h="2253554" w="2070453">
                <a:moveTo>
                  <a:pt x="0" y="0"/>
                </a:moveTo>
                <a:lnTo>
                  <a:pt x="2070453" y="0"/>
                </a:lnTo>
                <a:lnTo>
                  <a:pt x="2070453" y="2253554"/>
                </a:lnTo>
                <a:lnTo>
                  <a:pt x="0" y="2253554"/>
                </a:lnTo>
                <a:lnTo>
                  <a:pt x="0" y="0"/>
                </a:lnTo>
                <a:close/>
              </a:path>
            </a:pathLst>
          </a:custGeom>
          <a:blipFill>
            <a:blip r:embed="rId4"/>
            <a:stretch>
              <a:fillRect l="0" t="0" r="0" b="0"/>
            </a:stretch>
          </a:blipFill>
        </p:spPr>
      </p:sp>
      <p:grpSp>
        <p:nvGrpSpPr>
          <p:cNvPr name="Group 4" id="4"/>
          <p:cNvGrpSpPr/>
          <p:nvPr/>
        </p:nvGrpSpPr>
        <p:grpSpPr>
          <a:xfrm rot="0">
            <a:off x="0" y="50894"/>
            <a:ext cx="8770338" cy="10166818"/>
            <a:chOff x="0" y="0"/>
            <a:chExt cx="2309883" cy="2677680"/>
          </a:xfrm>
        </p:grpSpPr>
        <p:sp>
          <p:nvSpPr>
            <p:cNvPr name="Freeform 5" id="5"/>
            <p:cNvSpPr/>
            <p:nvPr/>
          </p:nvSpPr>
          <p:spPr>
            <a:xfrm flipH="false" flipV="false" rot="0">
              <a:off x="0" y="0"/>
              <a:ext cx="2309883" cy="2677681"/>
            </a:xfrm>
            <a:custGeom>
              <a:avLst/>
              <a:gdLst/>
              <a:ahLst/>
              <a:cxnLst/>
              <a:rect r="r" b="b" t="t" l="l"/>
              <a:pathLst>
                <a:path h="2677681" w="2309883">
                  <a:moveTo>
                    <a:pt x="0" y="0"/>
                  </a:moveTo>
                  <a:lnTo>
                    <a:pt x="2309883" y="0"/>
                  </a:lnTo>
                  <a:lnTo>
                    <a:pt x="2309883" y="2677681"/>
                  </a:lnTo>
                  <a:lnTo>
                    <a:pt x="0" y="2677681"/>
                  </a:lnTo>
                  <a:close/>
                </a:path>
              </a:pathLst>
            </a:custGeom>
            <a:solidFill>
              <a:srgbClr val="000000"/>
            </a:solidFill>
          </p:spPr>
        </p:sp>
        <p:sp>
          <p:nvSpPr>
            <p:cNvPr name="TextBox 6" id="6"/>
            <p:cNvSpPr txBox="true"/>
            <p:nvPr/>
          </p:nvSpPr>
          <p:spPr>
            <a:xfrm>
              <a:off x="0" y="-47625"/>
              <a:ext cx="2309883" cy="2725305"/>
            </a:xfrm>
            <a:prstGeom prst="rect">
              <a:avLst/>
            </a:prstGeom>
          </p:spPr>
          <p:txBody>
            <a:bodyPr anchor="ctr" rtlCol="false" tIns="50800" lIns="50800" bIns="50800" rIns="50800"/>
            <a:lstStyle/>
            <a:p>
              <a:pPr algn="ctr">
                <a:lnSpc>
                  <a:spcPts val="3140"/>
                </a:lnSpc>
              </a:pPr>
            </a:p>
          </p:txBody>
        </p:sp>
      </p:grpSp>
      <p:sp>
        <p:nvSpPr>
          <p:cNvPr name="Freeform 7" id="7"/>
          <p:cNvSpPr/>
          <p:nvPr/>
        </p:nvSpPr>
        <p:spPr>
          <a:xfrm flipH="false" flipV="false" rot="0">
            <a:off x="130315" y="1028700"/>
            <a:ext cx="627178" cy="565244"/>
          </a:xfrm>
          <a:custGeom>
            <a:avLst/>
            <a:gdLst/>
            <a:ahLst/>
            <a:cxnLst/>
            <a:rect r="r" b="b" t="t" l="l"/>
            <a:pathLst>
              <a:path h="565244" w="627178">
                <a:moveTo>
                  <a:pt x="0" y="0"/>
                </a:moveTo>
                <a:lnTo>
                  <a:pt x="627178" y="0"/>
                </a:lnTo>
                <a:lnTo>
                  <a:pt x="627178" y="565244"/>
                </a:lnTo>
                <a:lnTo>
                  <a:pt x="0" y="56524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AutoShape 8" id="8"/>
          <p:cNvSpPr/>
          <p:nvPr/>
        </p:nvSpPr>
        <p:spPr>
          <a:xfrm flipH="true">
            <a:off x="4274760" y="3768446"/>
            <a:ext cx="2941656" cy="0"/>
          </a:xfrm>
          <a:prstGeom prst="line">
            <a:avLst/>
          </a:prstGeom>
          <a:ln cap="flat" w="180975">
            <a:solidFill>
              <a:srgbClr val="FD5F04"/>
            </a:solidFill>
            <a:prstDash val="solid"/>
            <a:headEnd type="none" len="sm" w="sm"/>
            <a:tailEnd type="arrow" len="sm" w="med"/>
          </a:ln>
        </p:spPr>
      </p:sp>
      <p:sp>
        <p:nvSpPr>
          <p:cNvPr name="TextBox 9" id="9"/>
          <p:cNvSpPr txBox="true"/>
          <p:nvPr/>
        </p:nvSpPr>
        <p:spPr>
          <a:xfrm rot="0">
            <a:off x="1008024" y="990600"/>
            <a:ext cx="6052124" cy="8897620"/>
          </a:xfrm>
          <a:prstGeom prst="rect">
            <a:avLst/>
          </a:prstGeom>
        </p:spPr>
        <p:txBody>
          <a:bodyPr anchor="t" rtlCol="false" tIns="0" lIns="0" bIns="0" rIns="0">
            <a:spAutoFit/>
          </a:bodyPr>
          <a:lstStyle/>
          <a:p>
            <a:pPr algn="l">
              <a:lnSpc>
                <a:spcPts val="4029"/>
              </a:lnSpc>
            </a:pPr>
            <a:r>
              <a:rPr lang="en-US" b="true" sz="3099" spc="-195">
                <a:solidFill>
                  <a:srgbClr val="F9F9F9"/>
                </a:solidFill>
                <a:latin typeface="Inter Bold"/>
                <a:ea typeface="Inter Bold"/>
                <a:cs typeface="Inter Bold"/>
                <a:sym typeface="Inter Bold"/>
              </a:rPr>
              <a:t>Prompteksempel </a:t>
            </a:r>
          </a:p>
          <a:p>
            <a:pPr algn="l">
              <a:lnSpc>
                <a:spcPts val="4029"/>
              </a:lnSpc>
            </a:pPr>
            <a:r>
              <a:rPr lang="en-US" b="true" sz="3099" spc="-195">
                <a:solidFill>
                  <a:srgbClr val="F9F9F9"/>
                </a:solidFill>
                <a:latin typeface="Inter Bold"/>
                <a:ea typeface="Inter Bold"/>
                <a:cs typeface="Inter Bold"/>
                <a:sym typeface="Inter Bold"/>
              </a:rPr>
              <a:t>på fagbegrebsprompt</a:t>
            </a:r>
          </a:p>
          <a:p>
            <a:pPr algn="l">
              <a:lnSpc>
                <a:spcPts val="3509"/>
              </a:lnSpc>
            </a:pPr>
          </a:p>
          <a:p>
            <a:pPr algn="l">
              <a:lnSpc>
                <a:spcPts val="3509"/>
              </a:lnSpc>
            </a:pPr>
            <a:r>
              <a:rPr lang="en-US" sz="2699" spc="-170">
                <a:solidFill>
                  <a:srgbClr val="F9DB46"/>
                </a:solidFill>
                <a:latin typeface="Inter"/>
                <a:ea typeface="Inter"/>
                <a:cs typeface="Inter"/>
                <a:sym typeface="Inter"/>
              </a:rPr>
              <a:t>Du er min hjælpelærer med </a:t>
            </a:r>
            <a:r>
              <a:rPr lang="en-US" sz="2699" spc="-170">
                <a:solidFill>
                  <a:srgbClr val="355C7D"/>
                </a:solidFill>
                <a:latin typeface="Inter"/>
                <a:ea typeface="Inter"/>
                <a:cs typeface="Inter"/>
                <a:sym typeface="Inter"/>
              </a:rPr>
              <a:t>speciale i</a:t>
            </a:r>
            <a:r>
              <a:rPr lang="en-US" sz="2699" spc="-170">
                <a:solidFill>
                  <a:srgbClr val="F9DB46"/>
                </a:solidFill>
                <a:latin typeface="Inter"/>
                <a:ea typeface="Inter"/>
                <a:cs typeface="Inter"/>
                <a:sym typeface="Inter"/>
              </a:rPr>
              <a:t> </a:t>
            </a:r>
            <a:r>
              <a:rPr lang="en-US" sz="2699" spc="-170">
                <a:solidFill>
                  <a:srgbClr val="355C7D"/>
                </a:solidFill>
                <a:latin typeface="Inter"/>
                <a:ea typeface="Inter"/>
                <a:cs typeface="Inter"/>
                <a:sym typeface="Inter"/>
              </a:rPr>
              <a:t>horisontalt sprogstræk</a:t>
            </a:r>
            <a:r>
              <a:rPr lang="en-US" sz="2699" spc="-170">
                <a:solidFill>
                  <a:srgbClr val="F9DB46"/>
                </a:solidFill>
                <a:latin typeface="Inter"/>
                <a:ea typeface="Inter"/>
                <a:cs typeface="Inter"/>
                <a:sym typeface="Inter"/>
              </a:rPr>
              <a:t> af fagbegreber </a:t>
            </a:r>
            <a:r>
              <a:rPr lang="en-US" sz="2699" spc="-170">
                <a:solidFill>
                  <a:srgbClr val="338B8C"/>
                </a:solidFill>
                <a:latin typeface="Inter"/>
                <a:ea typeface="Inter"/>
                <a:cs typeface="Inter"/>
                <a:sym typeface="Inter"/>
              </a:rPr>
              <a:t>til elever i grundskolen.</a:t>
            </a:r>
          </a:p>
          <a:p>
            <a:pPr algn="l">
              <a:lnSpc>
                <a:spcPts val="3509"/>
              </a:lnSpc>
            </a:pPr>
            <a:r>
              <a:rPr lang="en-US" sz="2699" spc="-170">
                <a:solidFill>
                  <a:srgbClr val="F65050"/>
                </a:solidFill>
                <a:latin typeface="Inter"/>
                <a:ea typeface="Inter"/>
                <a:cs typeface="Inter"/>
                <a:sym typeface="Inter"/>
              </a:rPr>
              <a:t>Du udvider </a:t>
            </a:r>
            <a:r>
              <a:rPr lang="en-US" b="true" sz="2699" spc="-170">
                <a:solidFill>
                  <a:srgbClr val="FEFEFE"/>
                </a:solidFill>
                <a:latin typeface="Inter Bold"/>
                <a:ea typeface="Inter Bold"/>
                <a:cs typeface="Inter Bold"/>
                <a:sym typeface="Inter Bold"/>
              </a:rPr>
              <a:t>[BEGREB]</a:t>
            </a:r>
            <a:r>
              <a:rPr lang="en-US" sz="2699" spc="-170">
                <a:solidFill>
                  <a:srgbClr val="F65050"/>
                </a:solidFill>
                <a:latin typeface="Inter"/>
                <a:ea typeface="Inter"/>
                <a:cs typeface="Inter"/>
                <a:sym typeface="Inter"/>
              </a:rPr>
              <a:t> trin for trin i den samme sætning, så den vokser i længde og detaljer.</a:t>
            </a:r>
          </a:p>
          <a:p>
            <a:pPr algn="l" marL="582927" indent="-291463" lvl="1">
              <a:lnSpc>
                <a:spcPts val="3509"/>
              </a:lnSpc>
              <a:buFont typeface="Arial"/>
              <a:buChar char="•"/>
            </a:pPr>
            <a:r>
              <a:rPr lang="en-US" sz="2699" spc="-170">
                <a:solidFill>
                  <a:srgbClr val="545454"/>
                </a:solidFill>
                <a:latin typeface="Inter"/>
                <a:ea typeface="Inter"/>
                <a:cs typeface="Inter"/>
                <a:sym typeface="Inter"/>
              </a:rPr>
              <a:t>Start med ét ord: </a:t>
            </a:r>
            <a:r>
              <a:rPr lang="en-US" b="true" sz="2699" spc="-170">
                <a:solidFill>
                  <a:srgbClr val="FEFEFE"/>
                </a:solidFill>
                <a:latin typeface="Inter Bold"/>
                <a:ea typeface="Inter Bold"/>
                <a:cs typeface="Inter Bold"/>
                <a:sym typeface="Inter Bold"/>
              </a:rPr>
              <a:t>[BEGREB]</a:t>
            </a:r>
            <a:r>
              <a:rPr lang="en-US" b="true" sz="2699" spc="-170">
                <a:solidFill>
                  <a:srgbClr val="545454"/>
                </a:solidFill>
                <a:latin typeface="Inter Bold"/>
                <a:ea typeface="Inter Bold"/>
                <a:cs typeface="Inter Bold"/>
                <a:sym typeface="Inter Bold"/>
              </a:rPr>
              <a:t>.</a:t>
            </a:r>
          </a:p>
          <a:p>
            <a:pPr algn="l" marL="582927" indent="-291463" lvl="1">
              <a:lnSpc>
                <a:spcPts val="3509"/>
              </a:lnSpc>
              <a:buFont typeface="Arial"/>
              <a:buChar char="•"/>
            </a:pPr>
            <a:r>
              <a:rPr lang="en-US" sz="2699" spc="-170">
                <a:solidFill>
                  <a:srgbClr val="545454"/>
                </a:solidFill>
                <a:latin typeface="Inter"/>
                <a:ea typeface="Inter"/>
                <a:cs typeface="Inter"/>
                <a:sym typeface="Inter"/>
              </a:rPr>
              <a:t>Tilføj 5 versioner; hvert trin bygger videre på den forrige formulering og udvider den.</a:t>
            </a:r>
          </a:p>
          <a:p>
            <a:pPr algn="l" marL="582927" indent="-291463" lvl="1">
              <a:lnSpc>
                <a:spcPts val="3509"/>
              </a:lnSpc>
              <a:buFont typeface="Arial"/>
              <a:buChar char="•"/>
            </a:pPr>
            <a:r>
              <a:rPr lang="en-US" sz="2699" spc="-170">
                <a:solidFill>
                  <a:srgbClr val="FF66C4"/>
                </a:solidFill>
                <a:latin typeface="Inter"/>
                <a:ea typeface="Inter"/>
                <a:cs typeface="Inter"/>
                <a:sym typeface="Inter"/>
              </a:rPr>
              <a:t>Brug fakta, adjektiver, eksempler eller forklarende ord i udvidelserne.</a:t>
            </a:r>
          </a:p>
          <a:p>
            <a:pPr algn="l" marL="582927" indent="-291463" lvl="1">
              <a:lnSpc>
                <a:spcPts val="3509"/>
              </a:lnSpc>
              <a:buFont typeface="Arial"/>
              <a:buChar char="•"/>
            </a:pPr>
            <a:r>
              <a:rPr lang="en-US" sz="2699" spc="-170">
                <a:solidFill>
                  <a:srgbClr val="FF66C4"/>
                </a:solidFill>
                <a:latin typeface="Inter"/>
                <a:ea typeface="Inter"/>
                <a:cs typeface="Inter"/>
                <a:sym typeface="Inter"/>
              </a:rPr>
              <a:t>Slut med én almindelig hverdagssætning, der bruger begrebet, som børn kunne tænkes at bruge det til at fortælle hinanden noget.</a:t>
            </a:r>
          </a:p>
        </p:txBody>
      </p:sp>
      <p:sp>
        <p:nvSpPr>
          <p:cNvPr name="Freeform 10" id="10"/>
          <p:cNvSpPr/>
          <p:nvPr/>
        </p:nvSpPr>
        <p:spPr>
          <a:xfrm flipH="false" flipV="false" rot="0">
            <a:off x="4912815" y="1589668"/>
            <a:ext cx="1137305" cy="565809"/>
          </a:xfrm>
          <a:custGeom>
            <a:avLst/>
            <a:gdLst/>
            <a:ahLst/>
            <a:cxnLst/>
            <a:rect r="r" b="b" t="t" l="l"/>
            <a:pathLst>
              <a:path h="565809" w="1137305">
                <a:moveTo>
                  <a:pt x="0" y="0"/>
                </a:moveTo>
                <a:lnTo>
                  <a:pt x="1137305" y="0"/>
                </a:lnTo>
                <a:lnTo>
                  <a:pt x="1137305" y="565809"/>
                </a:lnTo>
                <a:lnTo>
                  <a:pt x="0" y="56580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6050120" y="1589668"/>
            <a:ext cx="1137305" cy="565809"/>
          </a:xfrm>
          <a:custGeom>
            <a:avLst/>
            <a:gdLst/>
            <a:ahLst/>
            <a:cxnLst/>
            <a:rect r="r" b="b" t="t" l="l"/>
            <a:pathLst>
              <a:path h="565809" w="1137305">
                <a:moveTo>
                  <a:pt x="0" y="0"/>
                </a:moveTo>
                <a:lnTo>
                  <a:pt x="1137305" y="0"/>
                </a:lnTo>
                <a:lnTo>
                  <a:pt x="1137305" y="565809"/>
                </a:lnTo>
                <a:lnTo>
                  <a:pt x="0" y="5658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2" id="12"/>
          <p:cNvSpPr/>
          <p:nvPr/>
        </p:nvSpPr>
        <p:spPr>
          <a:xfrm flipH="false" flipV="false" rot="0">
            <a:off x="5481468" y="1121548"/>
            <a:ext cx="1137305" cy="565809"/>
          </a:xfrm>
          <a:custGeom>
            <a:avLst/>
            <a:gdLst/>
            <a:ahLst/>
            <a:cxnLst/>
            <a:rect r="r" b="b" t="t" l="l"/>
            <a:pathLst>
              <a:path h="565809" w="1137305">
                <a:moveTo>
                  <a:pt x="0" y="0"/>
                </a:moveTo>
                <a:lnTo>
                  <a:pt x="1137305" y="0"/>
                </a:lnTo>
                <a:lnTo>
                  <a:pt x="1137305" y="565809"/>
                </a:lnTo>
                <a:lnTo>
                  <a:pt x="0" y="56580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6618773" y="1121548"/>
            <a:ext cx="1137305" cy="565809"/>
          </a:xfrm>
          <a:custGeom>
            <a:avLst/>
            <a:gdLst/>
            <a:ahLst/>
            <a:cxnLst/>
            <a:rect r="r" b="b" t="t" l="l"/>
            <a:pathLst>
              <a:path h="565809" w="1137305">
                <a:moveTo>
                  <a:pt x="0" y="0"/>
                </a:moveTo>
                <a:lnTo>
                  <a:pt x="1137305" y="0"/>
                </a:lnTo>
                <a:lnTo>
                  <a:pt x="1137305" y="565809"/>
                </a:lnTo>
                <a:lnTo>
                  <a:pt x="0" y="565809"/>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4" id="14"/>
          <p:cNvSpPr/>
          <p:nvPr/>
        </p:nvSpPr>
        <p:spPr>
          <a:xfrm flipH="false" flipV="false" rot="0">
            <a:off x="4959865" y="654479"/>
            <a:ext cx="1137305" cy="565809"/>
          </a:xfrm>
          <a:custGeom>
            <a:avLst/>
            <a:gdLst/>
            <a:ahLst/>
            <a:cxnLst/>
            <a:rect r="r" b="b" t="t" l="l"/>
            <a:pathLst>
              <a:path h="565809" w="1137305">
                <a:moveTo>
                  <a:pt x="0" y="0"/>
                </a:moveTo>
                <a:lnTo>
                  <a:pt x="1137305" y="0"/>
                </a:lnTo>
                <a:lnTo>
                  <a:pt x="1137305" y="565809"/>
                </a:lnTo>
                <a:lnTo>
                  <a:pt x="0" y="565809"/>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5" id="15"/>
          <p:cNvSpPr/>
          <p:nvPr/>
        </p:nvSpPr>
        <p:spPr>
          <a:xfrm flipH="false" flipV="false" rot="0">
            <a:off x="4959865" y="186565"/>
            <a:ext cx="1137305" cy="565809"/>
          </a:xfrm>
          <a:custGeom>
            <a:avLst/>
            <a:gdLst/>
            <a:ahLst/>
            <a:cxnLst/>
            <a:rect r="r" b="b" t="t" l="l"/>
            <a:pathLst>
              <a:path h="565809" w="1137305">
                <a:moveTo>
                  <a:pt x="0" y="0"/>
                </a:moveTo>
                <a:lnTo>
                  <a:pt x="1137305" y="0"/>
                </a:lnTo>
                <a:lnTo>
                  <a:pt x="1137305" y="565810"/>
                </a:lnTo>
                <a:lnTo>
                  <a:pt x="0" y="565810"/>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AutoShape 16" id="16"/>
          <p:cNvSpPr/>
          <p:nvPr/>
        </p:nvSpPr>
        <p:spPr>
          <a:xfrm flipH="true">
            <a:off x="5802674" y="4770120"/>
            <a:ext cx="1513478" cy="469265"/>
          </a:xfrm>
          <a:prstGeom prst="line">
            <a:avLst/>
          </a:prstGeom>
          <a:ln cap="flat" w="180975">
            <a:solidFill>
              <a:srgbClr val="FD5F04"/>
            </a:solidFill>
            <a:prstDash val="solid"/>
            <a:headEnd type="none" len="sm" w="sm"/>
            <a:tailEnd type="arrow" len="sm" w="med"/>
          </a:ln>
        </p:spPr>
      </p:sp>
      <p:grpSp>
        <p:nvGrpSpPr>
          <p:cNvPr name="Group 17" id="17"/>
          <p:cNvGrpSpPr/>
          <p:nvPr/>
        </p:nvGrpSpPr>
        <p:grpSpPr>
          <a:xfrm rot="0">
            <a:off x="7437541" y="3954463"/>
            <a:ext cx="281940" cy="905827"/>
            <a:chOff x="0" y="0"/>
            <a:chExt cx="375920" cy="1207770"/>
          </a:xfrm>
        </p:grpSpPr>
        <p:sp>
          <p:nvSpPr>
            <p:cNvPr name="Freeform 18" id="18"/>
            <p:cNvSpPr/>
            <p:nvPr/>
          </p:nvSpPr>
          <p:spPr>
            <a:xfrm flipH="false" flipV="false" rot="0">
              <a:off x="36830" y="50800"/>
              <a:ext cx="287020" cy="1106170"/>
            </a:xfrm>
            <a:custGeom>
              <a:avLst/>
              <a:gdLst/>
              <a:ahLst/>
              <a:cxnLst/>
              <a:rect r="r" b="b" t="t" l="l"/>
              <a:pathLst>
                <a:path h="1106170" w="287020">
                  <a:moveTo>
                    <a:pt x="157480" y="60960"/>
                  </a:moveTo>
                  <a:cubicBezTo>
                    <a:pt x="270510" y="869950"/>
                    <a:pt x="274320" y="891540"/>
                    <a:pt x="270510" y="918210"/>
                  </a:cubicBezTo>
                  <a:cubicBezTo>
                    <a:pt x="267970" y="938530"/>
                    <a:pt x="255270" y="952500"/>
                    <a:pt x="256540" y="969010"/>
                  </a:cubicBezTo>
                  <a:cubicBezTo>
                    <a:pt x="257810" y="990600"/>
                    <a:pt x="285750" y="1014730"/>
                    <a:pt x="287020" y="1033780"/>
                  </a:cubicBezTo>
                  <a:cubicBezTo>
                    <a:pt x="287020" y="1050290"/>
                    <a:pt x="280670" y="1068070"/>
                    <a:pt x="269240" y="1079500"/>
                  </a:cubicBezTo>
                  <a:cubicBezTo>
                    <a:pt x="255270" y="1093470"/>
                    <a:pt x="223520" y="1106170"/>
                    <a:pt x="203200" y="1106170"/>
                  </a:cubicBezTo>
                  <a:cubicBezTo>
                    <a:pt x="186690" y="1106170"/>
                    <a:pt x="170180" y="1096010"/>
                    <a:pt x="158750" y="1085850"/>
                  </a:cubicBezTo>
                  <a:cubicBezTo>
                    <a:pt x="148590" y="1075690"/>
                    <a:pt x="138430" y="1057910"/>
                    <a:pt x="135890" y="1043940"/>
                  </a:cubicBezTo>
                  <a:cubicBezTo>
                    <a:pt x="133350" y="1028700"/>
                    <a:pt x="134620" y="1009650"/>
                    <a:pt x="143510" y="995680"/>
                  </a:cubicBezTo>
                  <a:cubicBezTo>
                    <a:pt x="153670" y="979170"/>
                    <a:pt x="181610" y="957580"/>
                    <a:pt x="201930" y="955040"/>
                  </a:cubicBezTo>
                  <a:cubicBezTo>
                    <a:pt x="223520" y="952500"/>
                    <a:pt x="254000" y="966470"/>
                    <a:pt x="267970" y="980440"/>
                  </a:cubicBezTo>
                  <a:cubicBezTo>
                    <a:pt x="280670" y="991870"/>
                    <a:pt x="287020" y="1009650"/>
                    <a:pt x="287020" y="1026160"/>
                  </a:cubicBezTo>
                  <a:cubicBezTo>
                    <a:pt x="287020" y="1045210"/>
                    <a:pt x="274320" y="1078230"/>
                    <a:pt x="257810" y="1090930"/>
                  </a:cubicBezTo>
                  <a:cubicBezTo>
                    <a:pt x="241300" y="1103630"/>
                    <a:pt x="203200" y="1104900"/>
                    <a:pt x="187960" y="1102360"/>
                  </a:cubicBezTo>
                  <a:cubicBezTo>
                    <a:pt x="177800" y="1101090"/>
                    <a:pt x="172720" y="1099820"/>
                    <a:pt x="165100" y="1090930"/>
                  </a:cubicBezTo>
                  <a:cubicBezTo>
                    <a:pt x="148590" y="1071880"/>
                    <a:pt x="129540" y="1009650"/>
                    <a:pt x="121920" y="961390"/>
                  </a:cubicBezTo>
                  <a:cubicBezTo>
                    <a:pt x="113030" y="905510"/>
                    <a:pt x="129540" y="857250"/>
                    <a:pt x="123190" y="774700"/>
                  </a:cubicBezTo>
                  <a:cubicBezTo>
                    <a:pt x="111760" y="614680"/>
                    <a:pt x="0" y="163830"/>
                    <a:pt x="13970" y="68580"/>
                  </a:cubicBezTo>
                  <a:cubicBezTo>
                    <a:pt x="16510" y="41910"/>
                    <a:pt x="24130" y="31750"/>
                    <a:pt x="35560" y="21590"/>
                  </a:cubicBezTo>
                  <a:cubicBezTo>
                    <a:pt x="46990" y="10160"/>
                    <a:pt x="66040" y="1270"/>
                    <a:pt x="82550" y="0"/>
                  </a:cubicBezTo>
                  <a:cubicBezTo>
                    <a:pt x="99060" y="0"/>
                    <a:pt x="119380" y="6350"/>
                    <a:pt x="132080" y="16510"/>
                  </a:cubicBezTo>
                  <a:cubicBezTo>
                    <a:pt x="143510" y="26670"/>
                    <a:pt x="157480" y="60960"/>
                    <a:pt x="157480" y="60960"/>
                  </a:cubicBezTo>
                </a:path>
              </a:pathLst>
            </a:custGeom>
            <a:solidFill>
              <a:srgbClr val="FD5F04"/>
            </a:solidFill>
            <a:ln cap="sq">
              <a:noFill/>
              <a:prstDash val="solid"/>
              <a:miter/>
            </a:ln>
          </p:spPr>
        </p:sp>
      </p:grpSp>
      <p:grpSp>
        <p:nvGrpSpPr>
          <p:cNvPr name="Group 19" id="19"/>
          <p:cNvGrpSpPr/>
          <p:nvPr/>
        </p:nvGrpSpPr>
        <p:grpSpPr>
          <a:xfrm rot="0">
            <a:off x="7452896" y="3829685"/>
            <a:ext cx="487680" cy="1030605"/>
            <a:chOff x="0" y="0"/>
            <a:chExt cx="650240" cy="1374140"/>
          </a:xfrm>
        </p:grpSpPr>
        <p:sp>
          <p:nvSpPr>
            <p:cNvPr name="Freeform 20" id="20"/>
            <p:cNvSpPr/>
            <p:nvPr/>
          </p:nvSpPr>
          <p:spPr>
            <a:xfrm flipH="false" flipV="false" rot="0">
              <a:off x="48260" y="50800"/>
              <a:ext cx="595630" cy="1281430"/>
            </a:xfrm>
            <a:custGeom>
              <a:avLst/>
              <a:gdLst/>
              <a:ahLst/>
              <a:cxnLst/>
              <a:rect r="r" b="b" t="t" l="l"/>
              <a:pathLst>
                <a:path h="1281430" w="595630">
                  <a:moveTo>
                    <a:pt x="86360" y="0"/>
                  </a:moveTo>
                  <a:cubicBezTo>
                    <a:pt x="284480" y="17780"/>
                    <a:pt x="306070" y="24130"/>
                    <a:pt x="328930" y="38100"/>
                  </a:cubicBezTo>
                  <a:cubicBezTo>
                    <a:pt x="353060" y="52070"/>
                    <a:pt x="374650" y="74930"/>
                    <a:pt x="393700" y="95250"/>
                  </a:cubicBezTo>
                  <a:cubicBezTo>
                    <a:pt x="412750" y="114300"/>
                    <a:pt x="427990" y="129540"/>
                    <a:pt x="444500" y="157480"/>
                  </a:cubicBezTo>
                  <a:cubicBezTo>
                    <a:pt x="469900" y="200660"/>
                    <a:pt x="501650" y="288290"/>
                    <a:pt x="518160" y="337820"/>
                  </a:cubicBezTo>
                  <a:cubicBezTo>
                    <a:pt x="528320" y="373380"/>
                    <a:pt x="533400" y="393700"/>
                    <a:pt x="538480" y="427990"/>
                  </a:cubicBezTo>
                  <a:cubicBezTo>
                    <a:pt x="546100" y="476250"/>
                    <a:pt x="548640" y="524510"/>
                    <a:pt x="551180" y="598170"/>
                  </a:cubicBezTo>
                  <a:cubicBezTo>
                    <a:pt x="554990" y="734060"/>
                    <a:pt x="595630" y="1075690"/>
                    <a:pt x="548640" y="1179830"/>
                  </a:cubicBezTo>
                  <a:cubicBezTo>
                    <a:pt x="524510" y="1230630"/>
                    <a:pt x="483870" y="1253490"/>
                    <a:pt x="445770" y="1267460"/>
                  </a:cubicBezTo>
                  <a:cubicBezTo>
                    <a:pt x="410210" y="1281430"/>
                    <a:pt x="359410" y="1281430"/>
                    <a:pt x="330200" y="1268730"/>
                  </a:cubicBezTo>
                  <a:cubicBezTo>
                    <a:pt x="304800" y="1258570"/>
                    <a:pt x="281940" y="1231900"/>
                    <a:pt x="274320" y="1211580"/>
                  </a:cubicBezTo>
                  <a:cubicBezTo>
                    <a:pt x="267970" y="1193800"/>
                    <a:pt x="270510" y="1172210"/>
                    <a:pt x="276860" y="1156970"/>
                  </a:cubicBezTo>
                  <a:cubicBezTo>
                    <a:pt x="283210" y="1140460"/>
                    <a:pt x="294640" y="1122680"/>
                    <a:pt x="311150" y="1115060"/>
                  </a:cubicBezTo>
                  <a:cubicBezTo>
                    <a:pt x="331470" y="1104900"/>
                    <a:pt x="369570" y="1099820"/>
                    <a:pt x="391160" y="1109980"/>
                  </a:cubicBezTo>
                  <a:cubicBezTo>
                    <a:pt x="412750" y="1118870"/>
                    <a:pt x="436880" y="1149350"/>
                    <a:pt x="440690" y="1172210"/>
                  </a:cubicBezTo>
                  <a:cubicBezTo>
                    <a:pt x="444500" y="1196340"/>
                    <a:pt x="433070" y="1231900"/>
                    <a:pt x="415290" y="1248410"/>
                  </a:cubicBezTo>
                  <a:cubicBezTo>
                    <a:pt x="398780" y="1264920"/>
                    <a:pt x="360680" y="1273810"/>
                    <a:pt x="339090" y="1271270"/>
                  </a:cubicBezTo>
                  <a:cubicBezTo>
                    <a:pt x="320040" y="1268730"/>
                    <a:pt x="303530" y="1256030"/>
                    <a:pt x="292100" y="1243330"/>
                  </a:cubicBezTo>
                  <a:cubicBezTo>
                    <a:pt x="280670" y="1230630"/>
                    <a:pt x="270510" y="1211580"/>
                    <a:pt x="270510" y="1192530"/>
                  </a:cubicBezTo>
                  <a:cubicBezTo>
                    <a:pt x="271780" y="1170940"/>
                    <a:pt x="285750" y="1135380"/>
                    <a:pt x="303530" y="1120140"/>
                  </a:cubicBezTo>
                  <a:cubicBezTo>
                    <a:pt x="322580" y="1103630"/>
                    <a:pt x="364490" y="1123950"/>
                    <a:pt x="383540" y="1098550"/>
                  </a:cubicBezTo>
                  <a:cubicBezTo>
                    <a:pt x="435610" y="1029970"/>
                    <a:pt x="392430" y="600710"/>
                    <a:pt x="382270" y="488950"/>
                  </a:cubicBezTo>
                  <a:cubicBezTo>
                    <a:pt x="378460" y="447040"/>
                    <a:pt x="375920" y="435610"/>
                    <a:pt x="367030" y="401320"/>
                  </a:cubicBezTo>
                  <a:cubicBezTo>
                    <a:pt x="353060" y="351790"/>
                    <a:pt x="327660" y="260350"/>
                    <a:pt x="300990" y="220980"/>
                  </a:cubicBezTo>
                  <a:cubicBezTo>
                    <a:pt x="284480" y="195580"/>
                    <a:pt x="271780" y="180340"/>
                    <a:pt x="243840" y="168910"/>
                  </a:cubicBezTo>
                  <a:cubicBezTo>
                    <a:pt x="200660" y="148590"/>
                    <a:pt x="91440" y="167640"/>
                    <a:pt x="52070" y="151130"/>
                  </a:cubicBezTo>
                  <a:cubicBezTo>
                    <a:pt x="31750" y="142240"/>
                    <a:pt x="19050" y="130810"/>
                    <a:pt x="10160" y="115570"/>
                  </a:cubicBezTo>
                  <a:cubicBezTo>
                    <a:pt x="1270" y="100330"/>
                    <a:pt x="0" y="76200"/>
                    <a:pt x="2540" y="59690"/>
                  </a:cubicBezTo>
                  <a:cubicBezTo>
                    <a:pt x="5080" y="46990"/>
                    <a:pt x="8890" y="35560"/>
                    <a:pt x="19050" y="26670"/>
                  </a:cubicBezTo>
                  <a:cubicBezTo>
                    <a:pt x="33020" y="13970"/>
                    <a:pt x="86360" y="0"/>
                    <a:pt x="86360" y="0"/>
                  </a:cubicBezTo>
                </a:path>
              </a:pathLst>
            </a:custGeom>
            <a:solidFill>
              <a:srgbClr val="FD5F04"/>
            </a:solidFill>
            <a:ln cap="sq">
              <a:noFill/>
              <a:prstDash val="solid"/>
              <a:miter/>
            </a:ln>
          </p:spPr>
        </p:sp>
      </p:grpSp>
      <p:grpSp>
        <p:nvGrpSpPr>
          <p:cNvPr name="Group 21" id="21"/>
          <p:cNvGrpSpPr/>
          <p:nvPr/>
        </p:nvGrpSpPr>
        <p:grpSpPr>
          <a:xfrm rot="0">
            <a:off x="7805455" y="4219258"/>
            <a:ext cx="514350" cy="1020127"/>
            <a:chOff x="0" y="0"/>
            <a:chExt cx="685800" cy="1360170"/>
          </a:xfrm>
        </p:grpSpPr>
        <p:sp>
          <p:nvSpPr>
            <p:cNvPr name="Freeform 22" id="22"/>
            <p:cNvSpPr/>
            <p:nvPr/>
          </p:nvSpPr>
          <p:spPr>
            <a:xfrm flipH="false" flipV="false" rot="0">
              <a:off x="46990" y="49530"/>
              <a:ext cx="599440" cy="1261110"/>
            </a:xfrm>
            <a:custGeom>
              <a:avLst/>
              <a:gdLst/>
              <a:ahLst/>
              <a:cxnLst/>
              <a:rect r="r" b="b" t="t" l="l"/>
              <a:pathLst>
                <a:path h="1261110" w="599440">
                  <a:moveTo>
                    <a:pt x="132080" y="25400"/>
                  </a:moveTo>
                  <a:cubicBezTo>
                    <a:pt x="389890" y="311150"/>
                    <a:pt x="466090" y="408940"/>
                    <a:pt x="500380" y="463550"/>
                  </a:cubicBezTo>
                  <a:cubicBezTo>
                    <a:pt x="516890" y="490220"/>
                    <a:pt x="528320" y="510540"/>
                    <a:pt x="533400" y="529590"/>
                  </a:cubicBezTo>
                  <a:cubicBezTo>
                    <a:pt x="537210" y="543560"/>
                    <a:pt x="537210" y="553720"/>
                    <a:pt x="534670" y="565150"/>
                  </a:cubicBezTo>
                  <a:cubicBezTo>
                    <a:pt x="529590" y="580390"/>
                    <a:pt x="518160" y="599440"/>
                    <a:pt x="505460" y="609600"/>
                  </a:cubicBezTo>
                  <a:cubicBezTo>
                    <a:pt x="491490" y="618490"/>
                    <a:pt x="471170" y="626110"/>
                    <a:pt x="454660" y="623570"/>
                  </a:cubicBezTo>
                  <a:cubicBezTo>
                    <a:pt x="434340" y="619760"/>
                    <a:pt x="408940" y="610870"/>
                    <a:pt x="396240" y="585470"/>
                  </a:cubicBezTo>
                  <a:cubicBezTo>
                    <a:pt x="361950" y="514350"/>
                    <a:pt x="401320" y="158750"/>
                    <a:pt x="429260" y="82550"/>
                  </a:cubicBezTo>
                  <a:cubicBezTo>
                    <a:pt x="439420" y="57150"/>
                    <a:pt x="450850" y="46990"/>
                    <a:pt x="463550" y="38100"/>
                  </a:cubicBezTo>
                  <a:cubicBezTo>
                    <a:pt x="474980" y="29210"/>
                    <a:pt x="487680" y="25400"/>
                    <a:pt x="500380" y="25400"/>
                  </a:cubicBezTo>
                  <a:cubicBezTo>
                    <a:pt x="516890" y="25400"/>
                    <a:pt x="541020" y="31750"/>
                    <a:pt x="554990" y="41910"/>
                  </a:cubicBezTo>
                  <a:cubicBezTo>
                    <a:pt x="568960" y="53340"/>
                    <a:pt x="579120" y="68580"/>
                    <a:pt x="585470" y="90170"/>
                  </a:cubicBezTo>
                  <a:cubicBezTo>
                    <a:pt x="594360" y="124460"/>
                    <a:pt x="591820" y="180340"/>
                    <a:pt x="588010" y="232410"/>
                  </a:cubicBezTo>
                  <a:cubicBezTo>
                    <a:pt x="581660" y="302260"/>
                    <a:pt x="561340" y="381000"/>
                    <a:pt x="541020" y="469900"/>
                  </a:cubicBezTo>
                  <a:cubicBezTo>
                    <a:pt x="513080" y="588010"/>
                    <a:pt x="457200" y="763270"/>
                    <a:pt x="430530" y="877570"/>
                  </a:cubicBezTo>
                  <a:cubicBezTo>
                    <a:pt x="410210" y="958850"/>
                    <a:pt x="407670" y="1024890"/>
                    <a:pt x="387350" y="1088390"/>
                  </a:cubicBezTo>
                  <a:cubicBezTo>
                    <a:pt x="370840" y="1141730"/>
                    <a:pt x="354330" y="1206500"/>
                    <a:pt x="326390" y="1234440"/>
                  </a:cubicBezTo>
                  <a:cubicBezTo>
                    <a:pt x="308610" y="1250950"/>
                    <a:pt x="281940" y="1259840"/>
                    <a:pt x="262890" y="1258570"/>
                  </a:cubicBezTo>
                  <a:cubicBezTo>
                    <a:pt x="246380" y="1258570"/>
                    <a:pt x="229870" y="1250950"/>
                    <a:pt x="219710" y="1239520"/>
                  </a:cubicBezTo>
                  <a:cubicBezTo>
                    <a:pt x="207010" y="1224280"/>
                    <a:pt x="195580" y="1193800"/>
                    <a:pt x="198120" y="1173480"/>
                  </a:cubicBezTo>
                  <a:cubicBezTo>
                    <a:pt x="201930" y="1153160"/>
                    <a:pt x="223520" y="1129030"/>
                    <a:pt x="240030" y="1118870"/>
                  </a:cubicBezTo>
                  <a:cubicBezTo>
                    <a:pt x="254000" y="1111250"/>
                    <a:pt x="273050" y="1111250"/>
                    <a:pt x="287020" y="1113790"/>
                  </a:cubicBezTo>
                  <a:cubicBezTo>
                    <a:pt x="300990" y="1117600"/>
                    <a:pt x="317500" y="1126490"/>
                    <a:pt x="327660" y="1139190"/>
                  </a:cubicBezTo>
                  <a:cubicBezTo>
                    <a:pt x="337820" y="1154430"/>
                    <a:pt x="345440" y="1187450"/>
                    <a:pt x="341630" y="1206500"/>
                  </a:cubicBezTo>
                  <a:cubicBezTo>
                    <a:pt x="337820" y="1221740"/>
                    <a:pt x="326390" y="1235710"/>
                    <a:pt x="314960" y="1244600"/>
                  </a:cubicBezTo>
                  <a:cubicBezTo>
                    <a:pt x="303530" y="1253490"/>
                    <a:pt x="285750" y="1261110"/>
                    <a:pt x="270510" y="1259840"/>
                  </a:cubicBezTo>
                  <a:cubicBezTo>
                    <a:pt x="251460" y="1257300"/>
                    <a:pt x="222250" y="1242060"/>
                    <a:pt x="209550" y="1226820"/>
                  </a:cubicBezTo>
                  <a:cubicBezTo>
                    <a:pt x="200660" y="1214120"/>
                    <a:pt x="195580" y="1200150"/>
                    <a:pt x="198120" y="1181100"/>
                  </a:cubicBezTo>
                  <a:cubicBezTo>
                    <a:pt x="199390" y="1151890"/>
                    <a:pt x="229870" y="1120140"/>
                    <a:pt x="247650" y="1068070"/>
                  </a:cubicBezTo>
                  <a:cubicBezTo>
                    <a:pt x="283210" y="962660"/>
                    <a:pt x="328930" y="715010"/>
                    <a:pt x="359410" y="571500"/>
                  </a:cubicBezTo>
                  <a:cubicBezTo>
                    <a:pt x="383540" y="462280"/>
                    <a:pt x="407670" y="370840"/>
                    <a:pt x="419100" y="283210"/>
                  </a:cubicBezTo>
                  <a:cubicBezTo>
                    <a:pt x="427990" y="210820"/>
                    <a:pt x="414020" y="124460"/>
                    <a:pt x="429260" y="82550"/>
                  </a:cubicBezTo>
                  <a:cubicBezTo>
                    <a:pt x="438150" y="60960"/>
                    <a:pt x="450850" y="46990"/>
                    <a:pt x="463550" y="38100"/>
                  </a:cubicBezTo>
                  <a:cubicBezTo>
                    <a:pt x="474980" y="30480"/>
                    <a:pt x="487680" y="25400"/>
                    <a:pt x="500380" y="25400"/>
                  </a:cubicBezTo>
                  <a:cubicBezTo>
                    <a:pt x="516890" y="25400"/>
                    <a:pt x="541020" y="31750"/>
                    <a:pt x="554990" y="41910"/>
                  </a:cubicBezTo>
                  <a:cubicBezTo>
                    <a:pt x="568960" y="53340"/>
                    <a:pt x="579120" y="66040"/>
                    <a:pt x="585470" y="90170"/>
                  </a:cubicBezTo>
                  <a:cubicBezTo>
                    <a:pt x="599440" y="151130"/>
                    <a:pt x="567690" y="360680"/>
                    <a:pt x="552450" y="434340"/>
                  </a:cubicBezTo>
                  <a:cubicBezTo>
                    <a:pt x="544830" y="469900"/>
                    <a:pt x="528320" y="488950"/>
                    <a:pt x="527050" y="513080"/>
                  </a:cubicBezTo>
                  <a:cubicBezTo>
                    <a:pt x="524510" y="532130"/>
                    <a:pt x="537210" y="549910"/>
                    <a:pt x="534670" y="565150"/>
                  </a:cubicBezTo>
                  <a:cubicBezTo>
                    <a:pt x="530860" y="581660"/>
                    <a:pt x="518160" y="599440"/>
                    <a:pt x="505460" y="609600"/>
                  </a:cubicBezTo>
                  <a:cubicBezTo>
                    <a:pt x="491490" y="618490"/>
                    <a:pt x="469900" y="624840"/>
                    <a:pt x="454660" y="623570"/>
                  </a:cubicBezTo>
                  <a:cubicBezTo>
                    <a:pt x="438150" y="621030"/>
                    <a:pt x="425450" y="615950"/>
                    <a:pt x="406400" y="599440"/>
                  </a:cubicBezTo>
                  <a:cubicBezTo>
                    <a:pt x="361950" y="561340"/>
                    <a:pt x="290830" y="421640"/>
                    <a:pt x="224790" y="339090"/>
                  </a:cubicBezTo>
                  <a:cubicBezTo>
                    <a:pt x="158750" y="259080"/>
                    <a:pt x="35560" y="163830"/>
                    <a:pt x="10160" y="111760"/>
                  </a:cubicBezTo>
                  <a:cubicBezTo>
                    <a:pt x="0" y="90170"/>
                    <a:pt x="0" y="74930"/>
                    <a:pt x="3810" y="59690"/>
                  </a:cubicBezTo>
                  <a:cubicBezTo>
                    <a:pt x="7620" y="43180"/>
                    <a:pt x="19050" y="24130"/>
                    <a:pt x="33020" y="15240"/>
                  </a:cubicBezTo>
                  <a:cubicBezTo>
                    <a:pt x="46990" y="5080"/>
                    <a:pt x="67310" y="0"/>
                    <a:pt x="83820" y="1270"/>
                  </a:cubicBezTo>
                  <a:cubicBezTo>
                    <a:pt x="100330" y="2540"/>
                    <a:pt x="132080" y="25400"/>
                    <a:pt x="132080" y="25400"/>
                  </a:cubicBezTo>
                </a:path>
              </a:pathLst>
            </a:custGeom>
            <a:solidFill>
              <a:srgbClr val="FD5F04"/>
            </a:solidFill>
            <a:ln cap="sq">
              <a:noFill/>
              <a:prstDash val="solid"/>
              <a:miter/>
            </a:ln>
          </p:spPr>
        </p:sp>
      </p:grpSp>
      <p:grpSp>
        <p:nvGrpSpPr>
          <p:cNvPr name="Group 23" id="23"/>
          <p:cNvGrpSpPr/>
          <p:nvPr/>
        </p:nvGrpSpPr>
        <p:grpSpPr>
          <a:xfrm rot="0">
            <a:off x="8281705" y="4135438"/>
            <a:ext cx="488632" cy="543878"/>
            <a:chOff x="0" y="0"/>
            <a:chExt cx="651510" cy="725170"/>
          </a:xfrm>
        </p:grpSpPr>
        <p:sp>
          <p:nvSpPr>
            <p:cNvPr name="Freeform 24" id="24"/>
            <p:cNvSpPr/>
            <p:nvPr/>
          </p:nvSpPr>
          <p:spPr>
            <a:xfrm flipH="false" flipV="false" rot="0">
              <a:off x="41910" y="41910"/>
              <a:ext cx="565150" cy="633730"/>
            </a:xfrm>
            <a:custGeom>
              <a:avLst/>
              <a:gdLst/>
              <a:ahLst/>
              <a:cxnLst/>
              <a:rect r="r" b="b" t="t" l="l"/>
              <a:pathLst>
                <a:path h="633730" w="565150">
                  <a:moveTo>
                    <a:pt x="160020" y="194310"/>
                  </a:moveTo>
                  <a:cubicBezTo>
                    <a:pt x="212090" y="586740"/>
                    <a:pt x="205740" y="599440"/>
                    <a:pt x="193040" y="610870"/>
                  </a:cubicBezTo>
                  <a:cubicBezTo>
                    <a:pt x="177800" y="624840"/>
                    <a:pt x="143510" y="632460"/>
                    <a:pt x="124460" y="631190"/>
                  </a:cubicBezTo>
                  <a:cubicBezTo>
                    <a:pt x="111760" y="631190"/>
                    <a:pt x="101600" y="624840"/>
                    <a:pt x="91440" y="617220"/>
                  </a:cubicBezTo>
                  <a:cubicBezTo>
                    <a:pt x="80010" y="605790"/>
                    <a:pt x="69850" y="594360"/>
                    <a:pt x="63500" y="570230"/>
                  </a:cubicBezTo>
                  <a:cubicBezTo>
                    <a:pt x="48260" y="513080"/>
                    <a:pt x="60960" y="331470"/>
                    <a:pt x="64770" y="255270"/>
                  </a:cubicBezTo>
                  <a:cubicBezTo>
                    <a:pt x="67310" y="209550"/>
                    <a:pt x="63500" y="180340"/>
                    <a:pt x="76200" y="148590"/>
                  </a:cubicBezTo>
                  <a:cubicBezTo>
                    <a:pt x="87630" y="115570"/>
                    <a:pt x="114300" y="83820"/>
                    <a:pt x="139700" y="59690"/>
                  </a:cubicBezTo>
                  <a:cubicBezTo>
                    <a:pt x="163830" y="38100"/>
                    <a:pt x="191770" y="16510"/>
                    <a:pt x="222250" y="8890"/>
                  </a:cubicBezTo>
                  <a:cubicBezTo>
                    <a:pt x="256540" y="0"/>
                    <a:pt x="302260" y="7620"/>
                    <a:pt x="336550" y="15240"/>
                  </a:cubicBezTo>
                  <a:cubicBezTo>
                    <a:pt x="367030" y="21590"/>
                    <a:pt x="394970" y="31750"/>
                    <a:pt x="417830" y="48260"/>
                  </a:cubicBezTo>
                  <a:cubicBezTo>
                    <a:pt x="441960" y="66040"/>
                    <a:pt x="461010" y="88900"/>
                    <a:pt x="477520" y="120650"/>
                  </a:cubicBezTo>
                  <a:cubicBezTo>
                    <a:pt x="502920" y="165100"/>
                    <a:pt x="521970" y="236220"/>
                    <a:pt x="535940" y="299720"/>
                  </a:cubicBezTo>
                  <a:cubicBezTo>
                    <a:pt x="549910" y="368300"/>
                    <a:pt x="565150" y="474980"/>
                    <a:pt x="557530" y="521970"/>
                  </a:cubicBezTo>
                  <a:cubicBezTo>
                    <a:pt x="554990" y="544830"/>
                    <a:pt x="549910" y="558800"/>
                    <a:pt x="535940" y="571500"/>
                  </a:cubicBezTo>
                  <a:cubicBezTo>
                    <a:pt x="520700" y="586740"/>
                    <a:pt x="483870" y="599440"/>
                    <a:pt x="461010" y="598170"/>
                  </a:cubicBezTo>
                  <a:cubicBezTo>
                    <a:pt x="443230" y="596900"/>
                    <a:pt x="425450" y="586740"/>
                    <a:pt x="412750" y="574040"/>
                  </a:cubicBezTo>
                  <a:cubicBezTo>
                    <a:pt x="401320" y="562610"/>
                    <a:pt x="391160" y="542290"/>
                    <a:pt x="388620" y="525780"/>
                  </a:cubicBezTo>
                  <a:cubicBezTo>
                    <a:pt x="387350" y="508000"/>
                    <a:pt x="389890" y="487680"/>
                    <a:pt x="400050" y="472440"/>
                  </a:cubicBezTo>
                  <a:cubicBezTo>
                    <a:pt x="412750" y="453390"/>
                    <a:pt x="443230" y="431800"/>
                    <a:pt x="467360" y="429260"/>
                  </a:cubicBezTo>
                  <a:cubicBezTo>
                    <a:pt x="490220" y="427990"/>
                    <a:pt x="525780" y="443230"/>
                    <a:pt x="539750" y="461010"/>
                  </a:cubicBezTo>
                  <a:cubicBezTo>
                    <a:pt x="554990" y="480060"/>
                    <a:pt x="560070" y="518160"/>
                    <a:pt x="554990" y="539750"/>
                  </a:cubicBezTo>
                  <a:cubicBezTo>
                    <a:pt x="549910" y="557530"/>
                    <a:pt x="538480" y="574040"/>
                    <a:pt x="521970" y="584200"/>
                  </a:cubicBezTo>
                  <a:cubicBezTo>
                    <a:pt x="504190" y="595630"/>
                    <a:pt x="464820" y="600710"/>
                    <a:pt x="443230" y="594360"/>
                  </a:cubicBezTo>
                  <a:cubicBezTo>
                    <a:pt x="425450" y="589280"/>
                    <a:pt x="412750" y="575310"/>
                    <a:pt x="401320" y="560070"/>
                  </a:cubicBezTo>
                  <a:cubicBezTo>
                    <a:pt x="388620" y="539750"/>
                    <a:pt x="381000" y="513080"/>
                    <a:pt x="375920" y="481330"/>
                  </a:cubicBezTo>
                  <a:cubicBezTo>
                    <a:pt x="368300" y="434340"/>
                    <a:pt x="378460" y="354330"/>
                    <a:pt x="370840" y="300990"/>
                  </a:cubicBezTo>
                  <a:cubicBezTo>
                    <a:pt x="365760" y="259080"/>
                    <a:pt x="365760" y="208280"/>
                    <a:pt x="341630" y="187960"/>
                  </a:cubicBezTo>
                  <a:cubicBezTo>
                    <a:pt x="316230" y="167640"/>
                    <a:pt x="247650" y="153670"/>
                    <a:pt x="220980" y="177800"/>
                  </a:cubicBezTo>
                  <a:cubicBezTo>
                    <a:pt x="172720" y="220980"/>
                    <a:pt x="234950" y="515620"/>
                    <a:pt x="212090" y="580390"/>
                  </a:cubicBezTo>
                  <a:cubicBezTo>
                    <a:pt x="203200" y="603250"/>
                    <a:pt x="193040" y="613410"/>
                    <a:pt x="177800" y="622300"/>
                  </a:cubicBezTo>
                  <a:cubicBezTo>
                    <a:pt x="163830" y="631190"/>
                    <a:pt x="140970" y="633730"/>
                    <a:pt x="124460" y="631190"/>
                  </a:cubicBezTo>
                  <a:cubicBezTo>
                    <a:pt x="111760" y="629920"/>
                    <a:pt x="101600" y="624840"/>
                    <a:pt x="91440" y="617220"/>
                  </a:cubicBezTo>
                  <a:cubicBezTo>
                    <a:pt x="80010" y="605790"/>
                    <a:pt x="72390" y="594360"/>
                    <a:pt x="63500" y="570230"/>
                  </a:cubicBezTo>
                  <a:cubicBezTo>
                    <a:pt x="40640" y="506730"/>
                    <a:pt x="0" y="270510"/>
                    <a:pt x="8890" y="205740"/>
                  </a:cubicBezTo>
                  <a:cubicBezTo>
                    <a:pt x="11430" y="180340"/>
                    <a:pt x="17780" y="167640"/>
                    <a:pt x="29210" y="156210"/>
                  </a:cubicBezTo>
                  <a:cubicBezTo>
                    <a:pt x="41910" y="143510"/>
                    <a:pt x="62230" y="134620"/>
                    <a:pt x="78740" y="132080"/>
                  </a:cubicBezTo>
                  <a:cubicBezTo>
                    <a:pt x="96520" y="130810"/>
                    <a:pt x="118110" y="138430"/>
                    <a:pt x="130810" y="148590"/>
                  </a:cubicBezTo>
                  <a:cubicBezTo>
                    <a:pt x="144780" y="158750"/>
                    <a:pt x="160020" y="194310"/>
                    <a:pt x="160020" y="194310"/>
                  </a:cubicBezTo>
                </a:path>
              </a:pathLst>
            </a:custGeom>
            <a:solidFill>
              <a:srgbClr val="FD5F04"/>
            </a:solidFill>
            <a:ln cap="sq">
              <a:noFill/>
              <a:prstDash val="solid"/>
              <a:miter/>
            </a:ln>
          </p:spPr>
        </p:sp>
      </p:grpSp>
      <p:grpSp>
        <p:nvGrpSpPr>
          <p:cNvPr name="Group 25" id="25"/>
          <p:cNvGrpSpPr/>
          <p:nvPr/>
        </p:nvGrpSpPr>
        <p:grpSpPr>
          <a:xfrm rot="0">
            <a:off x="8737000" y="4146868"/>
            <a:ext cx="586740" cy="569595"/>
            <a:chOff x="0" y="0"/>
            <a:chExt cx="782320" cy="759460"/>
          </a:xfrm>
        </p:grpSpPr>
        <p:sp>
          <p:nvSpPr>
            <p:cNvPr name="Freeform 26" id="26"/>
            <p:cNvSpPr/>
            <p:nvPr/>
          </p:nvSpPr>
          <p:spPr>
            <a:xfrm flipH="false" flipV="false" rot="0">
              <a:off x="48260" y="49530"/>
              <a:ext cx="685800" cy="665480"/>
            </a:xfrm>
            <a:custGeom>
              <a:avLst/>
              <a:gdLst/>
              <a:ahLst/>
              <a:cxnLst/>
              <a:rect r="r" b="b" t="t" l="l"/>
              <a:pathLst>
                <a:path h="665480" w="685800">
                  <a:moveTo>
                    <a:pt x="271780" y="148590"/>
                  </a:moveTo>
                  <a:cubicBezTo>
                    <a:pt x="199390" y="217170"/>
                    <a:pt x="187960" y="245110"/>
                    <a:pt x="179070" y="271780"/>
                  </a:cubicBezTo>
                  <a:cubicBezTo>
                    <a:pt x="170180" y="299720"/>
                    <a:pt x="156210" y="335280"/>
                    <a:pt x="163830" y="360680"/>
                  </a:cubicBezTo>
                  <a:cubicBezTo>
                    <a:pt x="172720" y="384810"/>
                    <a:pt x="205740" y="402590"/>
                    <a:pt x="229870" y="417830"/>
                  </a:cubicBezTo>
                  <a:cubicBezTo>
                    <a:pt x="254000" y="433070"/>
                    <a:pt x="299720" y="462280"/>
                    <a:pt x="308610" y="453390"/>
                  </a:cubicBezTo>
                  <a:cubicBezTo>
                    <a:pt x="318770" y="441960"/>
                    <a:pt x="250190" y="349250"/>
                    <a:pt x="226060" y="292100"/>
                  </a:cubicBezTo>
                  <a:cubicBezTo>
                    <a:pt x="201930" y="228600"/>
                    <a:pt x="163830" y="133350"/>
                    <a:pt x="165100" y="86360"/>
                  </a:cubicBezTo>
                  <a:cubicBezTo>
                    <a:pt x="166370" y="60960"/>
                    <a:pt x="176530" y="43180"/>
                    <a:pt x="187960" y="29210"/>
                  </a:cubicBezTo>
                  <a:cubicBezTo>
                    <a:pt x="196850" y="17780"/>
                    <a:pt x="209550" y="11430"/>
                    <a:pt x="222250" y="6350"/>
                  </a:cubicBezTo>
                  <a:cubicBezTo>
                    <a:pt x="234950" y="2540"/>
                    <a:pt x="250190" y="0"/>
                    <a:pt x="262890" y="2540"/>
                  </a:cubicBezTo>
                  <a:cubicBezTo>
                    <a:pt x="276860" y="3810"/>
                    <a:pt x="290830" y="8890"/>
                    <a:pt x="300990" y="16510"/>
                  </a:cubicBezTo>
                  <a:cubicBezTo>
                    <a:pt x="312420" y="25400"/>
                    <a:pt x="318770" y="31750"/>
                    <a:pt x="328930" y="48260"/>
                  </a:cubicBezTo>
                  <a:cubicBezTo>
                    <a:pt x="356870" y="95250"/>
                    <a:pt x="407670" y="275590"/>
                    <a:pt x="445770" y="339090"/>
                  </a:cubicBezTo>
                  <a:cubicBezTo>
                    <a:pt x="467360" y="374650"/>
                    <a:pt x="483870" y="389890"/>
                    <a:pt x="510540" y="414020"/>
                  </a:cubicBezTo>
                  <a:cubicBezTo>
                    <a:pt x="546100" y="444500"/>
                    <a:pt x="614680" y="474980"/>
                    <a:pt x="642620" y="501650"/>
                  </a:cubicBezTo>
                  <a:cubicBezTo>
                    <a:pt x="660400" y="516890"/>
                    <a:pt x="671830" y="528320"/>
                    <a:pt x="678180" y="544830"/>
                  </a:cubicBezTo>
                  <a:cubicBezTo>
                    <a:pt x="683260" y="562610"/>
                    <a:pt x="685800" y="584200"/>
                    <a:pt x="678180" y="600710"/>
                  </a:cubicBezTo>
                  <a:cubicBezTo>
                    <a:pt x="670560" y="622300"/>
                    <a:pt x="641350" y="650240"/>
                    <a:pt x="619760" y="659130"/>
                  </a:cubicBezTo>
                  <a:cubicBezTo>
                    <a:pt x="603250" y="665480"/>
                    <a:pt x="581660" y="662940"/>
                    <a:pt x="565150" y="656590"/>
                  </a:cubicBezTo>
                  <a:cubicBezTo>
                    <a:pt x="548640" y="650240"/>
                    <a:pt x="529590" y="637540"/>
                    <a:pt x="520700" y="621030"/>
                  </a:cubicBezTo>
                  <a:cubicBezTo>
                    <a:pt x="510540" y="600710"/>
                    <a:pt x="508000" y="561340"/>
                    <a:pt x="515620" y="539750"/>
                  </a:cubicBezTo>
                  <a:cubicBezTo>
                    <a:pt x="521970" y="521970"/>
                    <a:pt x="537210" y="506730"/>
                    <a:pt x="553720" y="497840"/>
                  </a:cubicBezTo>
                  <a:cubicBezTo>
                    <a:pt x="568960" y="490220"/>
                    <a:pt x="590550" y="485140"/>
                    <a:pt x="608330" y="487680"/>
                  </a:cubicBezTo>
                  <a:cubicBezTo>
                    <a:pt x="626110" y="490220"/>
                    <a:pt x="645160" y="500380"/>
                    <a:pt x="657860" y="513080"/>
                  </a:cubicBezTo>
                  <a:cubicBezTo>
                    <a:pt x="670560" y="525780"/>
                    <a:pt x="680720" y="544830"/>
                    <a:pt x="681990" y="563880"/>
                  </a:cubicBezTo>
                  <a:cubicBezTo>
                    <a:pt x="683260" y="586740"/>
                    <a:pt x="671830" y="624840"/>
                    <a:pt x="652780" y="640080"/>
                  </a:cubicBezTo>
                  <a:cubicBezTo>
                    <a:pt x="635000" y="656590"/>
                    <a:pt x="604520" y="664210"/>
                    <a:pt x="574040" y="659130"/>
                  </a:cubicBezTo>
                  <a:cubicBezTo>
                    <a:pt x="520700" y="651510"/>
                    <a:pt x="421640" y="575310"/>
                    <a:pt x="375920" y="537210"/>
                  </a:cubicBezTo>
                  <a:cubicBezTo>
                    <a:pt x="346710" y="511810"/>
                    <a:pt x="328930" y="491490"/>
                    <a:pt x="313690" y="464820"/>
                  </a:cubicBezTo>
                  <a:cubicBezTo>
                    <a:pt x="300990" y="440690"/>
                    <a:pt x="303530" y="415290"/>
                    <a:pt x="292100" y="383540"/>
                  </a:cubicBezTo>
                  <a:cubicBezTo>
                    <a:pt x="274320" y="337820"/>
                    <a:pt x="228600" y="273050"/>
                    <a:pt x="207010" y="220980"/>
                  </a:cubicBezTo>
                  <a:cubicBezTo>
                    <a:pt x="187960" y="175260"/>
                    <a:pt x="166370" y="118110"/>
                    <a:pt x="165100" y="86360"/>
                  </a:cubicBezTo>
                  <a:cubicBezTo>
                    <a:pt x="165100" y="69850"/>
                    <a:pt x="170180" y="58420"/>
                    <a:pt x="175260" y="46990"/>
                  </a:cubicBezTo>
                  <a:cubicBezTo>
                    <a:pt x="181610" y="34290"/>
                    <a:pt x="193040" y="24130"/>
                    <a:pt x="203200" y="16510"/>
                  </a:cubicBezTo>
                  <a:cubicBezTo>
                    <a:pt x="214630" y="8890"/>
                    <a:pt x="228600" y="3810"/>
                    <a:pt x="242570" y="1270"/>
                  </a:cubicBezTo>
                  <a:cubicBezTo>
                    <a:pt x="255270" y="0"/>
                    <a:pt x="270510" y="1270"/>
                    <a:pt x="283210" y="7620"/>
                  </a:cubicBezTo>
                  <a:cubicBezTo>
                    <a:pt x="299720" y="15240"/>
                    <a:pt x="313690" y="25400"/>
                    <a:pt x="328930" y="48260"/>
                  </a:cubicBezTo>
                  <a:cubicBezTo>
                    <a:pt x="365760" y="104140"/>
                    <a:pt x="433070" y="299720"/>
                    <a:pt x="445770" y="377190"/>
                  </a:cubicBezTo>
                  <a:cubicBezTo>
                    <a:pt x="452120" y="416560"/>
                    <a:pt x="448310" y="436880"/>
                    <a:pt x="441960" y="468630"/>
                  </a:cubicBezTo>
                  <a:cubicBezTo>
                    <a:pt x="436880" y="502920"/>
                    <a:pt x="431800" y="551180"/>
                    <a:pt x="407670" y="575310"/>
                  </a:cubicBezTo>
                  <a:cubicBezTo>
                    <a:pt x="381000" y="601980"/>
                    <a:pt x="327660" y="617220"/>
                    <a:pt x="281940" y="615950"/>
                  </a:cubicBezTo>
                  <a:cubicBezTo>
                    <a:pt x="228600" y="613410"/>
                    <a:pt x="156210" y="572770"/>
                    <a:pt x="110490" y="543560"/>
                  </a:cubicBezTo>
                  <a:cubicBezTo>
                    <a:pt x="72390" y="519430"/>
                    <a:pt x="34290" y="496570"/>
                    <a:pt x="16510" y="462280"/>
                  </a:cubicBezTo>
                  <a:cubicBezTo>
                    <a:pt x="0" y="429260"/>
                    <a:pt x="1270" y="388620"/>
                    <a:pt x="2540" y="345440"/>
                  </a:cubicBezTo>
                  <a:cubicBezTo>
                    <a:pt x="5080" y="290830"/>
                    <a:pt x="11430" y="213360"/>
                    <a:pt x="39370" y="161290"/>
                  </a:cubicBezTo>
                  <a:cubicBezTo>
                    <a:pt x="67310" y="107950"/>
                    <a:pt x="133350" y="52070"/>
                    <a:pt x="170180" y="29210"/>
                  </a:cubicBezTo>
                  <a:cubicBezTo>
                    <a:pt x="189230" y="17780"/>
                    <a:pt x="205740" y="11430"/>
                    <a:pt x="222250" y="11430"/>
                  </a:cubicBezTo>
                  <a:cubicBezTo>
                    <a:pt x="234950" y="10160"/>
                    <a:pt x="247650" y="13970"/>
                    <a:pt x="257810" y="20320"/>
                  </a:cubicBezTo>
                  <a:cubicBezTo>
                    <a:pt x="271780" y="29210"/>
                    <a:pt x="288290" y="45720"/>
                    <a:pt x="294640" y="62230"/>
                  </a:cubicBezTo>
                  <a:cubicBezTo>
                    <a:pt x="300990" y="78740"/>
                    <a:pt x="298450" y="102870"/>
                    <a:pt x="293370" y="118110"/>
                  </a:cubicBezTo>
                  <a:cubicBezTo>
                    <a:pt x="289560" y="130810"/>
                    <a:pt x="271780" y="148590"/>
                    <a:pt x="271780" y="148590"/>
                  </a:cubicBezTo>
                </a:path>
              </a:pathLst>
            </a:custGeom>
            <a:solidFill>
              <a:srgbClr val="FD5F04"/>
            </a:solidFill>
            <a:ln cap="sq">
              <a:noFill/>
              <a:prstDash val="solid"/>
              <a:miter/>
            </a:ln>
          </p:spPr>
        </p:sp>
      </p:grpSp>
      <p:grpSp>
        <p:nvGrpSpPr>
          <p:cNvPr name="Group 27" id="27"/>
          <p:cNvGrpSpPr/>
          <p:nvPr/>
        </p:nvGrpSpPr>
        <p:grpSpPr>
          <a:xfrm rot="0">
            <a:off x="9109428" y="3980180"/>
            <a:ext cx="793432" cy="673418"/>
            <a:chOff x="0" y="0"/>
            <a:chExt cx="1057910" cy="897890"/>
          </a:xfrm>
        </p:grpSpPr>
        <p:sp>
          <p:nvSpPr>
            <p:cNvPr name="Freeform 28" id="28"/>
            <p:cNvSpPr/>
            <p:nvPr/>
          </p:nvSpPr>
          <p:spPr>
            <a:xfrm flipH="false" flipV="false" rot="0">
              <a:off x="45720" y="48260"/>
              <a:ext cx="967740" cy="801370"/>
            </a:xfrm>
            <a:custGeom>
              <a:avLst/>
              <a:gdLst/>
              <a:ahLst/>
              <a:cxnLst/>
              <a:rect r="r" b="b" t="t" l="l"/>
              <a:pathLst>
                <a:path h="801370" w="967740">
                  <a:moveTo>
                    <a:pt x="142240" y="172720"/>
                  </a:moveTo>
                  <a:cubicBezTo>
                    <a:pt x="279400" y="495300"/>
                    <a:pt x="397510" y="642620"/>
                    <a:pt x="406400" y="709930"/>
                  </a:cubicBezTo>
                  <a:cubicBezTo>
                    <a:pt x="410210" y="737870"/>
                    <a:pt x="401320" y="760730"/>
                    <a:pt x="388620" y="774700"/>
                  </a:cubicBezTo>
                  <a:cubicBezTo>
                    <a:pt x="374650" y="789940"/>
                    <a:pt x="344170" y="801370"/>
                    <a:pt x="323850" y="797560"/>
                  </a:cubicBezTo>
                  <a:cubicBezTo>
                    <a:pt x="303530" y="795020"/>
                    <a:pt x="284480" y="782320"/>
                    <a:pt x="267970" y="758190"/>
                  </a:cubicBezTo>
                  <a:cubicBezTo>
                    <a:pt x="231140" y="699770"/>
                    <a:pt x="194310" y="474980"/>
                    <a:pt x="193040" y="396240"/>
                  </a:cubicBezTo>
                  <a:cubicBezTo>
                    <a:pt x="193040" y="356870"/>
                    <a:pt x="194310" y="334010"/>
                    <a:pt x="210820" y="308610"/>
                  </a:cubicBezTo>
                  <a:cubicBezTo>
                    <a:pt x="229870" y="279400"/>
                    <a:pt x="274320" y="252730"/>
                    <a:pt x="312420" y="238760"/>
                  </a:cubicBezTo>
                  <a:cubicBezTo>
                    <a:pt x="350520" y="226060"/>
                    <a:pt x="401320" y="219710"/>
                    <a:pt x="436880" y="229870"/>
                  </a:cubicBezTo>
                  <a:cubicBezTo>
                    <a:pt x="471170" y="241300"/>
                    <a:pt x="497840" y="270510"/>
                    <a:pt x="523240" y="298450"/>
                  </a:cubicBezTo>
                  <a:cubicBezTo>
                    <a:pt x="551180" y="327660"/>
                    <a:pt x="576580" y="367030"/>
                    <a:pt x="593090" y="401320"/>
                  </a:cubicBezTo>
                  <a:cubicBezTo>
                    <a:pt x="607060" y="434340"/>
                    <a:pt x="615950" y="464820"/>
                    <a:pt x="622300" y="500380"/>
                  </a:cubicBezTo>
                  <a:cubicBezTo>
                    <a:pt x="628650" y="538480"/>
                    <a:pt x="636270" y="593090"/>
                    <a:pt x="627380" y="624840"/>
                  </a:cubicBezTo>
                  <a:cubicBezTo>
                    <a:pt x="621030" y="646430"/>
                    <a:pt x="608330" y="662940"/>
                    <a:pt x="593090" y="674370"/>
                  </a:cubicBezTo>
                  <a:cubicBezTo>
                    <a:pt x="577850" y="684530"/>
                    <a:pt x="552450" y="689610"/>
                    <a:pt x="535940" y="688340"/>
                  </a:cubicBezTo>
                  <a:cubicBezTo>
                    <a:pt x="521970" y="688340"/>
                    <a:pt x="509270" y="683260"/>
                    <a:pt x="497840" y="674370"/>
                  </a:cubicBezTo>
                  <a:cubicBezTo>
                    <a:pt x="485140" y="664210"/>
                    <a:pt x="472440" y="651510"/>
                    <a:pt x="463550" y="626110"/>
                  </a:cubicBezTo>
                  <a:cubicBezTo>
                    <a:pt x="443230" y="560070"/>
                    <a:pt x="457200" y="339090"/>
                    <a:pt x="464820" y="247650"/>
                  </a:cubicBezTo>
                  <a:cubicBezTo>
                    <a:pt x="468630" y="194310"/>
                    <a:pt x="472440" y="157480"/>
                    <a:pt x="483870" y="123190"/>
                  </a:cubicBezTo>
                  <a:cubicBezTo>
                    <a:pt x="492760" y="95250"/>
                    <a:pt x="501650" y="73660"/>
                    <a:pt x="519430" y="54610"/>
                  </a:cubicBezTo>
                  <a:cubicBezTo>
                    <a:pt x="541020" y="33020"/>
                    <a:pt x="575310" y="5080"/>
                    <a:pt x="607060" y="2540"/>
                  </a:cubicBezTo>
                  <a:cubicBezTo>
                    <a:pt x="642620" y="0"/>
                    <a:pt x="693420" y="30480"/>
                    <a:pt x="725170" y="53340"/>
                  </a:cubicBezTo>
                  <a:cubicBezTo>
                    <a:pt x="753110" y="73660"/>
                    <a:pt x="768350" y="96520"/>
                    <a:pt x="791210" y="129540"/>
                  </a:cubicBezTo>
                  <a:cubicBezTo>
                    <a:pt x="826770" y="180340"/>
                    <a:pt x="877570" y="267970"/>
                    <a:pt x="905510" y="335280"/>
                  </a:cubicBezTo>
                  <a:cubicBezTo>
                    <a:pt x="930910" y="394970"/>
                    <a:pt x="947420" y="455930"/>
                    <a:pt x="956310" y="510540"/>
                  </a:cubicBezTo>
                  <a:cubicBezTo>
                    <a:pt x="962660" y="557530"/>
                    <a:pt x="967740" y="612140"/>
                    <a:pt x="957580" y="643890"/>
                  </a:cubicBezTo>
                  <a:cubicBezTo>
                    <a:pt x="951230" y="662940"/>
                    <a:pt x="942340" y="678180"/>
                    <a:pt x="925830" y="687070"/>
                  </a:cubicBezTo>
                  <a:cubicBezTo>
                    <a:pt x="908050" y="697230"/>
                    <a:pt x="868680" y="702310"/>
                    <a:pt x="848360" y="695960"/>
                  </a:cubicBezTo>
                  <a:cubicBezTo>
                    <a:pt x="830580" y="690880"/>
                    <a:pt x="816610" y="676910"/>
                    <a:pt x="807720" y="661670"/>
                  </a:cubicBezTo>
                  <a:cubicBezTo>
                    <a:pt x="798830" y="647700"/>
                    <a:pt x="792480" y="627380"/>
                    <a:pt x="795020" y="609600"/>
                  </a:cubicBezTo>
                  <a:cubicBezTo>
                    <a:pt x="798830" y="588010"/>
                    <a:pt x="820420" y="556260"/>
                    <a:pt x="838200" y="544830"/>
                  </a:cubicBezTo>
                  <a:cubicBezTo>
                    <a:pt x="853440" y="534670"/>
                    <a:pt x="873760" y="532130"/>
                    <a:pt x="891540" y="534670"/>
                  </a:cubicBezTo>
                  <a:cubicBezTo>
                    <a:pt x="908050" y="537210"/>
                    <a:pt x="927100" y="546100"/>
                    <a:pt x="938530" y="560070"/>
                  </a:cubicBezTo>
                  <a:cubicBezTo>
                    <a:pt x="952500" y="576580"/>
                    <a:pt x="962660" y="613410"/>
                    <a:pt x="960120" y="635000"/>
                  </a:cubicBezTo>
                  <a:cubicBezTo>
                    <a:pt x="958850" y="652780"/>
                    <a:pt x="946150" y="670560"/>
                    <a:pt x="933450" y="680720"/>
                  </a:cubicBezTo>
                  <a:cubicBezTo>
                    <a:pt x="920750" y="692150"/>
                    <a:pt x="900430" y="701040"/>
                    <a:pt x="883920" y="701040"/>
                  </a:cubicBezTo>
                  <a:cubicBezTo>
                    <a:pt x="867410" y="702310"/>
                    <a:pt x="845820" y="697230"/>
                    <a:pt x="831850" y="688340"/>
                  </a:cubicBezTo>
                  <a:cubicBezTo>
                    <a:pt x="817880" y="678180"/>
                    <a:pt x="806450" y="665480"/>
                    <a:pt x="798830" y="645160"/>
                  </a:cubicBezTo>
                  <a:cubicBezTo>
                    <a:pt x="787400" y="615950"/>
                    <a:pt x="797560" y="557530"/>
                    <a:pt x="789940" y="519430"/>
                  </a:cubicBezTo>
                  <a:cubicBezTo>
                    <a:pt x="784860" y="486410"/>
                    <a:pt x="778510" y="466090"/>
                    <a:pt x="764540" y="429260"/>
                  </a:cubicBezTo>
                  <a:cubicBezTo>
                    <a:pt x="740410" y="364490"/>
                    <a:pt x="659130" y="166370"/>
                    <a:pt x="638810" y="168910"/>
                  </a:cubicBezTo>
                  <a:cubicBezTo>
                    <a:pt x="628650" y="170180"/>
                    <a:pt x="628650" y="212090"/>
                    <a:pt x="626110" y="247650"/>
                  </a:cubicBezTo>
                  <a:cubicBezTo>
                    <a:pt x="619760" y="323850"/>
                    <a:pt x="636270" y="546100"/>
                    <a:pt x="628650" y="604520"/>
                  </a:cubicBezTo>
                  <a:cubicBezTo>
                    <a:pt x="627380" y="624840"/>
                    <a:pt x="626110" y="632460"/>
                    <a:pt x="619760" y="643890"/>
                  </a:cubicBezTo>
                  <a:cubicBezTo>
                    <a:pt x="613410" y="655320"/>
                    <a:pt x="605790" y="666750"/>
                    <a:pt x="593090" y="674370"/>
                  </a:cubicBezTo>
                  <a:cubicBezTo>
                    <a:pt x="579120" y="683260"/>
                    <a:pt x="553720" y="690880"/>
                    <a:pt x="535940" y="688340"/>
                  </a:cubicBezTo>
                  <a:cubicBezTo>
                    <a:pt x="516890" y="685800"/>
                    <a:pt x="495300" y="673100"/>
                    <a:pt x="482600" y="661670"/>
                  </a:cubicBezTo>
                  <a:cubicBezTo>
                    <a:pt x="472440" y="651510"/>
                    <a:pt x="469900" y="642620"/>
                    <a:pt x="463550" y="626110"/>
                  </a:cubicBezTo>
                  <a:cubicBezTo>
                    <a:pt x="449580" y="585470"/>
                    <a:pt x="452120" y="462280"/>
                    <a:pt x="422910" y="417830"/>
                  </a:cubicBezTo>
                  <a:cubicBezTo>
                    <a:pt x="402590" y="389890"/>
                    <a:pt x="356870" y="356870"/>
                    <a:pt x="344170" y="365760"/>
                  </a:cubicBezTo>
                  <a:cubicBezTo>
                    <a:pt x="316230" y="383540"/>
                    <a:pt x="419100" y="657860"/>
                    <a:pt x="407670" y="726440"/>
                  </a:cubicBezTo>
                  <a:cubicBezTo>
                    <a:pt x="402590" y="756920"/>
                    <a:pt x="389890" y="774700"/>
                    <a:pt x="374650" y="786130"/>
                  </a:cubicBezTo>
                  <a:cubicBezTo>
                    <a:pt x="360680" y="796290"/>
                    <a:pt x="340360" y="801370"/>
                    <a:pt x="323850" y="797560"/>
                  </a:cubicBezTo>
                  <a:cubicBezTo>
                    <a:pt x="304800" y="793750"/>
                    <a:pt x="276860" y="772160"/>
                    <a:pt x="267970" y="758190"/>
                  </a:cubicBezTo>
                  <a:cubicBezTo>
                    <a:pt x="262890" y="748030"/>
                    <a:pt x="270510" y="742950"/>
                    <a:pt x="266700" y="728980"/>
                  </a:cubicBezTo>
                  <a:cubicBezTo>
                    <a:pt x="252730" y="683260"/>
                    <a:pt x="149860" y="543560"/>
                    <a:pt x="105410" y="455930"/>
                  </a:cubicBezTo>
                  <a:cubicBezTo>
                    <a:pt x="64770" y="378460"/>
                    <a:pt x="13970" y="284480"/>
                    <a:pt x="5080" y="229870"/>
                  </a:cubicBezTo>
                  <a:cubicBezTo>
                    <a:pt x="0" y="200660"/>
                    <a:pt x="1270" y="177800"/>
                    <a:pt x="11430" y="161290"/>
                  </a:cubicBezTo>
                  <a:cubicBezTo>
                    <a:pt x="19050" y="146050"/>
                    <a:pt x="38100" y="134620"/>
                    <a:pt x="53340" y="129540"/>
                  </a:cubicBezTo>
                  <a:cubicBezTo>
                    <a:pt x="69850" y="125730"/>
                    <a:pt x="91440" y="127000"/>
                    <a:pt x="106680" y="134620"/>
                  </a:cubicBezTo>
                  <a:cubicBezTo>
                    <a:pt x="121920" y="142240"/>
                    <a:pt x="142240" y="172720"/>
                    <a:pt x="142240" y="172720"/>
                  </a:cubicBezTo>
                </a:path>
              </a:pathLst>
            </a:custGeom>
            <a:solidFill>
              <a:srgbClr val="FD5F04"/>
            </a:solidFill>
            <a:ln cap="sq">
              <a:noFill/>
              <a:prstDash val="solid"/>
              <a:miter/>
            </a:ln>
          </p:spPr>
        </p:sp>
      </p:grpSp>
      <p:grpSp>
        <p:nvGrpSpPr>
          <p:cNvPr name="Group 29" id="29"/>
          <p:cNvGrpSpPr/>
          <p:nvPr/>
        </p:nvGrpSpPr>
        <p:grpSpPr>
          <a:xfrm rot="0">
            <a:off x="9852378" y="4043998"/>
            <a:ext cx="298132" cy="440055"/>
            <a:chOff x="0" y="0"/>
            <a:chExt cx="397510" cy="586740"/>
          </a:xfrm>
        </p:grpSpPr>
        <p:sp>
          <p:nvSpPr>
            <p:cNvPr name="Freeform 30" id="30"/>
            <p:cNvSpPr/>
            <p:nvPr/>
          </p:nvSpPr>
          <p:spPr>
            <a:xfrm flipH="false" flipV="false" rot="0">
              <a:off x="49530" y="44450"/>
              <a:ext cx="298450" cy="491490"/>
            </a:xfrm>
            <a:custGeom>
              <a:avLst/>
              <a:gdLst/>
              <a:ahLst/>
              <a:cxnLst/>
              <a:rect r="r" b="b" t="t" l="l"/>
              <a:pathLst>
                <a:path h="491490" w="298450">
                  <a:moveTo>
                    <a:pt x="147320" y="44450"/>
                  </a:moveTo>
                  <a:cubicBezTo>
                    <a:pt x="297180" y="351790"/>
                    <a:pt x="298450" y="383540"/>
                    <a:pt x="295910" y="410210"/>
                  </a:cubicBezTo>
                  <a:cubicBezTo>
                    <a:pt x="294640" y="429260"/>
                    <a:pt x="290830" y="445770"/>
                    <a:pt x="280670" y="458470"/>
                  </a:cubicBezTo>
                  <a:cubicBezTo>
                    <a:pt x="271780" y="471170"/>
                    <a:pt x="255270" y="482600"/>
                    <a:pt x="240030" y="487680"/>
                  </a:cubicBezTo>
                  <a:cubicBezTo>
                    <a:pt x="224790" y="491490"/>
                    <a:pt x="204470" y="491490"/>
                    <a:pt x="189230" y="485140"/>
                  </a:cubicBezTo>
                  <a:cubicBezTo>
                    <a:pt x="173990" y="480060"/>
                    <a:pt x="157480" y="468630"/>
                    <a:pt x="149860" y="453390"/>
                  </a:cubicBezTo>
                  <a:cubicBezTo>
                    <a:pt x="140970" y="435610"/>
                    <a:pt x="138430" y="398780"/>
                    <a:pt x="144780" y="379730"/>
                  </a:cubicBezTo>
                  <a:cubicBezTo>
                    <a:pt x="149860" y="364490"/>
                    <a:pt x="165100" y="350520"/>
                    <a:pt x="179070" y="342900"/>
                  </a:cubicBezTo>
                  <a:cubicBezTo>
                    <a:pt x="193040" y="335280"/>
                    <a:pt x="212090" y="330200"/>
                    <a:pt x="228600" y="334010"/>
                  </a:cubicBezTo>
                  <a:cubicBezTo>
                    <a:pt x="248920" y="337820"/>
                    <a:pt x="278130" y="359410"/>
                    <a:pt x="288290" y="377190"/>
                  </a:cubicBezTo>
                  <a:cubicBezTo>
                    <a:pt x="297180" y="392430"/>
                    <a:pt x="297180" y="411480"/>
                    <a:pt x="294640" y="426720"/>
                  </a:cubicBezTo>
                  <a:cubicBezTo>
                    <a:pt x="290830" y="443230"/>
                    <a:pt x="280670" y="461010"/>
                    <a:pt x="269240" y="471170"/>
                  </a:cubicBezTo>
                  <a:cubicBezTo>
                    <a:pt x="257810" y="481330"/>
                    <a:pt x="240030" y="490220"/>
                    <a:pt x="222250" y="490220"/>
                  </a:cubicBezTo>
                  <a:cubicBezTo>
                    <a:pt x="201930" y="490220"/>
                    <a:pt x="172720" y="481330"/>
                    <a:pt x="154940" y="461010"/>
                  </a:cubicBezTo>
                  <a:cubicBezTo>
                    <a:pt x="130810" y="431800"/>
                    <a:pt x="134620" y="365760"/>
                    <a:pt x="114300" y="312420"/>
                  </a:cubicBezTo>
                  <a:cubicBezTo>
                    <a:pt x="88900" y="241300"/>
                    <a:pt x="2540" y="127000"/>
                    <a:pt x="1270" y="77470"/>
                  </a:cubicBezTo>
                  <a:cubicBezTo>
                    <a:pt x="0" y="54610"/>
                    <a:pt x="11430" y="38100"/>
                    <a:pt x="21590" y="26670"/>
                  </a:cubicBezTo>
                  <a:cubicBezTo>
                    <a:pt x="29210" y="16510"/>
                    <a:pt x="39370" y="8890"/>
                    <a:pt x="52070" y="6350"/>
                  </a:cubicBezTo>
                  <a:cubicBezTo>
                    <a:pt x="67310" y="1270"/>
                    <a:pt x="91440" y="0"/>
                    <a:pt x="106680" y="6350"/>
                  </a:cubicBezTo>
                  <a:cubicBezTo>
                    <a:pt x="123190" y="12700"/>
                    <a:pt x="147320" y="44450"/>
                    <a:pt x="147320" y="44450"/>
                  </a:cubicBezTo>
                </a:path>
              </a:pathLst>
            </a:custGeom>
            <a:solidFill>
              <a:srgbClr val="FD5F04"/>
            </a:solidFill>
            <a:ln cap="sq">
              <a:noFill/>
              <a:prstDash val="solid"/>
              <a:miter/>
            </a:ln>
          </p:spPr>
        </p:sp>
      </p:grpSp>
      <p:grpSp>
        <p:nvGrpSpPr>
          <p:cNvPr name="Group 31" id="31"/>
          <p:cNvGrpSpPr/>
          <p:nvPr/>
        </p:nvGrpSpPr>
        <p:grpSpPr>
          <a:xfrm rot="0">
            <a:off x="9769510" y="3708718"/>
            <a:ext cx="189548" cy="184785"/>
            <a:chOff x="0" y="0"/>
            <a:chExt cx="252730" cy="246380"/>
          </a:xfrm>
        </p:grpSpPr>
        <p:sp>
          <p:nvSpPr>
            <p:cNvPr name="Freeform 32" id="32"/>
            <p:cNvSpPr/>
            <p:nvPr/>
          </p:nvSpPr>
          <p:spPr>
            <a:xfrm flipH="false" flipV="false" rot="0">
              <a:off x="50800" y="50800"/>
              <a:ext cx="149860" cy="153670"/>
            </a:xfrm>
            <a:custGeom>
              <a:avLst/>
              <a:gdLst/>
              <a:ahLst/>
              <a:cxnLst/>
              <a:rect r="r" b="b" t="t" l="l"/>
              <a:pathLst>
                <a:path h="153670" w="149860">
                  <a:moveTo>
                    <a:pt x="149860" y="53340"/>
                  </a:moveTo>
                  <a:cubicBezTo>
                    <a:pt x="146050" y="106680"/>
                    <a:pt x="127000" y="135890"/>
                    <a:pt x="107950" y="144780"/>
                  </a:cubicBezTo>
                  <a:cubicBezTo>
                    <a:pt x="88900" y="153670"/>
                    <a:pt x="53340" y="148590"/>
                    <a:pt x="36830" y="140970"/>
                  </a:cubicBezTo>
                  <a:cubicBezTo>
                    <a:pt x="25400" y="134620"/>
                    <a:pt x="17780" y="124460"/>
                    <a:pt x="11430" y="114300"/>
                  </a:cubicBezTo>
                  <a:cubicBezTo>
                    <a:pt x="5080" y="104140"/>
                    <a:pt x="0" y="92710"/>
                    <a:pt x="0" y="80010"/>
                  </a:cubicBezTo>
                  <a:cubicBezTo>
                    <a:pt x="1270" y="62230"/>
                    <a:pt x="16510" y="27940"/>
                    <a:pt x="29210" y="15240"/>
                  </a:cubicBezTo>
                  <a:cubicBezTo>
                    <a:pt x="39370" y="6350"/>
                    <a:pt x="49530" y="1270"/>
                    <a:pt x="62230" y="0"/>
                  </a:cubicBezTo>
                  <a:cubicBezTo>
                    <a:pt x="81280" y="0"/>
                    <a:pt x="130810" y="21590"/>
                    <a:pt x="130810" y="21590"/>
                  </a:cubicBezTo>
                </a:path>
              </a:pathLst>
            </a:custGeom>
            <a:solidFill>
              <a:srgbClr val="FD5F04"/>
            </a:solidFill>
            <a:ln cap="sq">
              <a:noFill/>
              <a:prstDash val="solid"/>
              <a:miter/>
            </a:ln>
          </p:spPr>
        </p:sp>
      </p:grpSp>
      <p:grpSp>
        <p:nvGrpSpPr>
          <p:cNvPr name="Group 33" id="33"/>
          <p:cNvGrpSpPr/>
          <p:nvPr/>
        </p:nvGrpSpPr>
        <p:grpSpPr>
          <a:xfrm rot="0">
            <a:off x="10121935" y="3874453"/>
            <a:ext cx="512445" cy="676275"/>
            <a:chOff x="0" y="0"/>
            <a:chExt cx="683260" cy="901700"/>
          </a:xfrm>
        </p:grpSpPr>
        <p:sp>
          <p:nvSpPr>
            <p:cNvPr name="Freeform 34" id="34"/>
            <p:cNvSpPr/>
            <p:nvPr/>
          </p:nvSpPr>
          <p:spPr>
            <a:xfrm flipH="false" flipV="false" rot="0">
              <a:off x="38100" y="48260"/>
              <a:ext cx="599440" cy="810260"/>
            </a:xfrm>
            <a:custGeom>
              <a:avLst/>
              <a:gdLst/>
              <a:ahLst/>
              <a:cxnLst/>
              <a:rect r="r" b="b" t="t" l="l"/>
              <a:pathLst>
                <a:path h="810260" w="599440">
                  <a:moveTo>
                    <a:pt x="334010" y="148590"/>
                  </a:moveTo>
                  <a:cubicBezTo>
                    <a:pt x="185420" y="212090"/>
                    <a:pt x="153670" y="236220"/>
                    <a:pt x="157480" y="254000"/>
                  </a:cubicBezTo>
                  <a:cubicBezTo>
                    <a:pt x="165100" y="280670"/>
                    <a:pt x="289560" y="287020"/>
                    <a:pt x="345440" y="317500"/>
                  </a:cubicBezTo>
                  <a:cubicBezTo>
                    <a:pt x="397510" y="346710"/>
                    <a:pt x="444500" y="382270"/>
                    <a:pt x="482600" y="427990"/>
                  </a:cubicBezTo>
                  <a:cubicBezTo>
                    <a:pt x="524510" y="477520"/>
                    <a:pt x="567690" y="557530"/>
                    <a:pt x="584200" y="607060"/>
                  </a:cubicBezTo>
                  <a:cubicBezTo>
                    <a:pt x="594360" y="638810"/>
                    <a:pt x="599440" y="662940"/>
                    <a:pt x="593090" y="689610"/>
                  </a:cubicBezTo>
                  <a:cubicBezTo>
                    <a:pt x="586740" y="717550"/>
                    <a:pt x="566420" y="751840"/>
                    <a:pt x="544830" y="769620"/>
                  </a:cubicBezTo>
                  <a:cubicBezTo>
                    <a:pt x="523240" y="787400"/>
                    <a:pt x="499110" y="796290"/>
                    <a:pt x="466090" y="801370"/>
                  </a:cubicBezTo>
                  <a:cubicBezTo>
                    <a:pt x="411480" y="810260"/>
                    <a:pt x="311150" y="806450"/>
                    <a:pt x="243840" y="783590"/>
                  </a:cubicBezTo>
                  <a:cubicBezTo>
                    <a:pt x="176530" y="762000"/>
                    <a:pt x="86360" y="697230"/>
                    <a:pt x="62230" y="669290"/>
                  </a:cubicBezTo>
                  <a:cubicBezTo>
                    <a:pt x="53340" y="659130"/>
                    <a:pt x="50800" y="655320"/>
                    <a:pt x="49530" y="643890"/>
                  </a:cubicBezTo>
                  <a:cubicBezTo>
                    <a:pt x="46990" y="624840"/>
                    <a:pt x="50800" y="582930"/>
                    <a:pt x="66040" y="565150"/>
                  </a:cubicBezTo>
                  <a:cubicBezTo>
                    <a:pt x="81280" y="546100"/>
                    <a:pt x="116840" y="532130"/>
                    <a:pt x="140970" y="534670"/>
                  </a:cubicBezTo>
                  <a:cubicBezTo>
                    <a:pt x="165100" y="535940"/>
                    <a:pt x="196850" y="560070"/>
                    <a:pt x="208280" y="579120"/>
                  </a:cubicBezTo>
                  <a:cubicBezTo>
                    <a:pt x="218440" y="594360"/>
                    <a:pt x="222250" y="614680"/>
                    <a:pt x="218440" y="633730"/>
                  </a:cubicBezTo>
                  <a:cubicBezTo>
                    <a:pt x="213360" y="655320"/>
                    <a:pt x="191770" y="688340"/>
                    <a:pt x="170180" y="698500"/>
                  </a:cubicBezTo>
                  <a:cubicBezTo>
                    <a:pt x="148590" y="708660"/>
                    <a:pt x="109220" y="704850"/>
                    <a:pt x="88900" y="694690"/>
                  </a:cubicBezTo>
                  <a:cubicBezTo>
                    <a:pt x="72390" y="687070"/>
                    <a:pt x="59690" y="669290"/>
                    <a:pt x="52070" y="652780"/>
                  </a:cubicBezTo>
                  <a:cubicBezTo>
                    <a:pt x="45720" y="637540"/>
                    <a:pt x="44450" y="614680"/>
                    <a:pt x="49530" y="598170"/>
                  </a:cubicBezTo>
                  <a:cubicBezTo>
                    <a:pt x="53340" y="581660"/>
                    <a:pt x="66040" y="562610"/>
                    <a:pt x="80010" y="552450"/>
                  </a:cubicBezTo>
                  <a:cubicBezTo>
                    <a:pt x="93980" y="541020"/>
                    <a:pt x="107950" y="532130"/>
                    <a:pt x="132080" y="533400"/>
                  </a:cubicBezTo>
                  <a:cubicBezTo>
                    <a:pt x="180340" y="535940"/>
                    <a:pt x="300990" y="600710"/>
                    <a:pt x="351790" y="629920"/>
                  </a:cubicBezTo>
                  <a:cubicBezTo>
                    <a:pt x="382270" y="647700"/>
                    <a:pt x="412750" y="687070"/>
                    <a:pt x="420370" y="681990"/>
                  </a:cubicBezTo>
                  <a:cubicBezTo>
                    <a:pt x="430530" y="674370"/>
                    <a:pt x="389890" y="560070"/>
                    <a:pt x="359410" y="524510"/>
                  </a:cubicBezTo>
                  <a:cubicBezTo>
                    <a:pt x="335280" y="495300"/>
                    <a:pt x="302260" y="483870"/>
                    <a:pt x="264160" y="468630"/>
                  </a:cubicBezTo>
                  <a:cubicBezTo>
                    <a:pt x="214630" y="448310"/>
                    <a:pt x="124460" y="455930"/>
                    <a:pt x="83820" y="424180"/>
                  </a:cubicBezTo>
                  <a:cubicBezTo>
                    <a:pt x="49530" y="398780"/>
                    <a:pt x="33020" y="351790"/>
                    <a:pt x="20320" y="313690"/>
                  </a:cubicBezTo>
                  <a:cubicBezTo>
                    <a:pt x="10160" y="278130"/>
                    <a:pt x="0" y="242570"/>
                    <a:pt x="12700" y="205740"/>
                  </a:cubicBezTo>
                  <a:cubicBezTo>
                    <a:pt x="27940" y="157480"/>
                    <a:pt x="91440" y="90170"/>
                    <a:pt x="139700" y="55880"/>
                  </a:cubicBezTo>
                  <a:cubicBezTo>
                    <a:pt x="182880" y="25400"/>
                    <a:pt x="245110" y="6350"/>
                    <a:pt x="281940" y="2540"/>
                  </a:cubicBezTo>
                  <a:cubicBezTo>
                    <a:pt x="304800" y="0"/>
                    <a:pt x="322580" y="3810"/>
                    <a:pt x="336550" y="10160"/>
                  </a:cubicBezTo>
                  <a:cubicBezTo>
                    <a:pt x="349250" y="16510"/>
                    <a:pt x="358140" y="24130"/>
                    <a:pt x="364490" y="35560"/>
                  </a:cubicBezTo>
                  <a:cubicBezTo>
                    <a:pt x="372110" y="49530"/>
                    <a:pt x="379730" y="72390"/>
                    <a:pt x="377190" y="90170"/>
                  </a:cubicBezTo>
                  <a:cubicBezTo>
                    <a:pt x="372110" y="110490"/>
                    <a:pt x="334010" y="148590"/>
                    <a:pt x="334010" y="148590"/>
                  </a:cubicBezTo>
                </a:path>
              </a:pathLst>
            </a:custGeom>
            <a:solidFill>
              <a:srgbClr val="FD5F04"/>
            </a:solidFill>
            <a:ln cap="sq">
              <a:noFill/>
              <a:prstDash val="solid"/>
              <a:miter/>
            </a:ln>
          </p:spPr>
        </p:sp>
      </p:grpSp>
      <p:grpSp>
        <p:nvGrpSpPr>
          <p:cNvPr name="Group 35" id="35"/>
          <p:cNvGrpSpPr/>
          <p:nvPr/>
        </p:nvGrpSpPr>
        <p:grpSpPr>
          <a:xfrm rot="0">
            <a:off x="10374348" y="3595370"/>
            <a:ext cx="443865" cy="1002982"/>
            <a:chOff x="0" y="0"/>
            <a:chExt cx="591820" cy="1337310"/>
          </a:xfrm>
        </p:grpSpPr>
        <p:sp>
          <p:nvSpPr>
            <p:cNvPr name="Freeform 36" id="36"/>
            <p:cNvSpPr/>
            <p:nvPr/>
          </p:nvSpPr>
          <p:spPr>
            <a:xfrm flipH="false" flipV="false" rot="0">
              <a:off x="49530" y="48260"/>
              <a:ext cx="496570" cy="1243330"/>
            </a:xfrm>
            <a:custGeom>
              <a:avLst/>
              <a:gdLst/>
              <a:ahLst/>
              <a:cxnLst/>
              <a:rect r="r" b="b" t="t" l="l"/>
              <a:pathLst>
                <a:path h="1243330" w="496570">
                  <a:moveTo>
                    <a:pt x="147320" y="53340"/>
                  </a:moveTo>
                  <a:cubicBezTo>
                    <a:pt x="311150" y="513080"/>
                    <a:pt x="379730" y="609600"/>
                    <a:pt x="414020" y="703580"/>
                  </a:cubicBezTo>
                  <a:cubicBezTo>
                    <a:pt x="441960" y="782320"/>
                    <a:pt x="457200" y="853440"/>
                    <a:pt x="469900" y="929640"/>
                  </a:cubicBezTo>
                  <a:cubicBezTo>
                    <a:pt x="482600" y="1004570"/>
                    <a:pt x="496570" y="1109980"/>
                    <a:pt x="490220" y="1156970"/>
                  </a:cubicBezTo>
                  <a:cubicBezTo>
                    <a:pt x="487680" y="1181100"/>
                    <a:pt x="485140" y="1193800"/>
                    <a:pt x="474980" y="1207770"/>
                  </a:cubicBezTo>
                  <a:cubicBezTo>
                    <a:pt x="464820" y="1220470"/>
                    <a:pt x="448310" y="1233170"/>
                    <a:pt x="431800" y="1236980"/>
                  </a:cubicBezTo>
                  <a:cubicBezTo>
                    <a:pt x="416560" y="1242060"/>
                    <a:pt x="394970" y="1240790"/>
                    <a:pt x="379730" y="1235710"/>
                  </a:cubicBezTo>
                  <a:cubicBezTo>
                    <a:pt x="364490" y="1229360"/>
                    <a:pt x="347980" y="1215390"/>
                    <a:pt x="340360" y="1201420"/>
                  </a:cubicBezTo>
                  <a:cubicBezTo>
                    <a:pt x="331470" y="1187450"/>
                    <a:pt x="325120" y="1168400"/>
                    <a:pt x="327660" y="1150620"/>
                  </a:cubicBezTo>
                  <a:cubicBezTo>
                    <a:pt x="331470" y="1130300"/>
                    <a:pt x="350520" y="1098550"/>
                    <a:pt x="369570" y="1087120"/>
                  </a:cubicBezTo>
                  <a:cubicBezTo>
                    <a:pt x="389890" y="1076960"/>
                    <a:pt x="426720" y="1075690"/>
                    <a:pt x="445770" y="1085850"/>
                  </a:cubicBezTo>
                  <a:cubicBezTo>
                    <a:pt x="466090" y="1096010"/>
                    <a:pt x="486410" y="1127760"/>
                    <a:pt x="490220" y="1149350"/>
                  </a:cubicBezTo>
                  <a:cubicBezTo>
                    <a:pt x="494030" y="1165860"/>
                    <a:pt x="487680" y="1186180"/>
                    <a:pt x="480060" y="1200150"/>
                  </a:cubicBezTo>
                  <a:cubicBezTo>
                    <a:pt x="471170" y="1214120"/>
                    <a:pt x="455930" y="1228090"/>
                    <a:pt x="440690" y="1234440"/>
                  </a:cubicBezTo>
                  <a:cubicBezTo>
                    <a:pt x="425450" y="1240790"/>
                    <a:pt x="405130" y="1243330"/>
                    <a:pt x="388620" y="1238250"/>
                  </a:cubicBezTo>
                  <a:cubicBezTo>
                    <a:pt x="368300" y="1230630"/>
                    <a:pt x="345440" y="1212850"/>
                    <a:pt x="331470" y="1186180"/>
                  </a:cubicBezTo>
                  <a:cubicBezTo>
                    <a:pt x="307340" y="1136650"/>
                    <a:pt x="322580" y="1017270"/>
                    <a:pt x="309880" y="941070"/>
                  </a:cubicBezTo>
                  <a:cubicBezTo>
                    <a:pt x="299720" y="872490"/>
                    <a:pt x="289560" y="815340"/>
                    <a:pt x="266700" y="749300"/>
                  </a:cubicBezTo>
                  <a:cubicBezTo>
                    <a:pt x="240030" y="669290"/>
                    <a:pt x="187960" y="593090"/>
                    <a:pt x="149860" y="497840"/>
                  </a:cubicBezTo>
                  <a:cubicBezTo>
                    <a:pt x="100330" y="377190"/>
                    <a:pt x="2540" y="153670"/>
                    <a:pt x="1270" y="81280"/>
                  </a:cubicBezTo>
                  <a:cubicBezTo>
                    <a:pt x="0" y="55880"/>
                    <a:pt x="6350" y="43180"/>
                    <a:pt x="16510" y="30480"/>
                  </a:cubicBezTo>
                  <a:cubicBezTo>
                    <a:pt x="26670" y="17780"/>
                    <a:pt x="45720" y="5080"/>
                    <a:pt x="62230" y="2540"/>
                  </a:cubicBezTo>
                  <a:cubicBezTo>
                    <a:pt x="78740" y="0"/>
                    <a:pt x="100330" y="3810"/>
                    <a:pt x="114300" y="11430"/>
                  </a:cubicBezTo>
                  <a:cubicBezTo>
                    <a:pt x="129540" y="20320"/>
                    <a:pt x="147320" y="53340"/>
                    <a:pt x="147320" y="53340"/>
                  </a:cubicBezTo>
                </a:path>
              </a:pathLst>
            </a:custGeom>
            <a:solidFill>
              <a:srgbClr val="FD5F04"/>
            </a:solidFill>
            <a:ln cap="sq">
              <a:noFill/>
              <a:prstDash val="solid"/>
              <a:miter/>
            </a:ln>
          </p:spPr>
        </p:sp>
      </p:grpSp>
      <p:grpSp>
        <p:nvGrpSpPr>
          <p:cNvPr name="Group 37" id="37"/>
          <p:cNvGrpSpPr/>
          <p:nvPr/>
        </p:nvGrpSpPr>
        <p:grpSpPr>
          <a:xfrm rot="0">
            <a:off x="10648668" y="3712528"/>
            <a:ext cx="359092" cy="599122"/>
            <a:chOff x="0" y="0"/>
            <a:chExt cx="478790" cy="798830"/>
          </a:xfrm>
        </p:grpSpPr>
        <p:sp>
          <p:nvSpPr>
            <p:cNvPr name="Freeform 38" id="38"/>
            <p:cNvSpPr/>
            <p:nvPr/>
          </p:nvSpPr>
          <p:spPr>
            <a:xfrm flipH="false" flipV="false" rot="0">
              <a:off x="46990" y="46990"/>
              <a:ext cx="383540" cy="704850"/>
            </a:xfrm>
            <a:custGeom>
              <a:avLst/>
              <a:gdLst/>
              <a:ahLst/>
              <a:cxnLst/>
              <a:rect r="r" b="b" t="t" l="l"/>
              <a:pathLst>
                <a:path h="704850" w="383540">
                  <a:moveTo>
                    <a:pt x="3810" y="605790"/>
                  </a:moveTo>
                  <a:cubicBezTo>
                    <a:pt x="232410" y="38100"/>
                    <a:pt x="254000" y="21590"/>
                    <a:pt x="275590" y="11430"/>
                  </a:cubicBezTo>
                  <a:cubicBezTo>
                    <a:pt x="290830" y="3810"/>
                    <a:pt x="306070" y="0"/>
                    <a:pt x="321310" y="3810"/>
                  </a:cubicBezTo>
                  <a:cubicBezTo>
                    <a:pt x="339090" y="7620"/>
                    <a:pt x="365760" y="27940"/>
                    <a:pt x="374650" y="44450"/>
                  </a:cubicBezTo>
                  <a:cubicBezTo>
                    <a:pt x="382270" y="57150"/>
                    <a:pt x="382270" y="74930"/>
                    <a:pt x="379730" y="90170"/>
                  </a:cubicBezTo>
                  <a:cubicBezTo>
                    <a:pt x="375920" y="104140"/>
                    <a:pt x="368300" y="119380"/>
                    <a:pt x="355600" y="128270"/>
                  </a:cubicBezTo>
                  <a:cubicBezTo>
                    <a:pt x="340360" y="139700"/>
                    <a:pt x="309880" y="148590"/>
                    <a:pt x="290830" y="143510"/>
                  </a:cubicBezTo>
                  <a:cubicBezTo>
                    <a:pt x="271780" y="137160"/>
                    <a:pt x="248920" y="114300"/>
                    <a:pt x="241300" y="96520"/>
                  </a:cubicBezTo>
                  <a:cubicBezTo>
                    <a:pt x="236220" y="82550"/>
                    <a:pt x="237490" y="64770"/>
                    <a:pt x="241300" y="50800"/>
                  </a:cubicBezTo>
                  <a:cubicBezTo>
                    <a:pt x="246380" y="38100"/>
                    <a:pt x="256540" y="22860"/>
                    <a:pt x="269240" y="15240"/>
                  </a:cubicBezTo>
                  <a:cubicBezTo>
                    <a:pt x="285750" y="6350"/>
                    <a:pt x="318770" y="2540"/>
                    <a:pt x="336550" y="7620"/>
                  </a:cubicBezTo>
                  <a:cubicBezTo>
                    <a:pt x="350520" y="12700"/>
                    <a:pt x="363220" y="25400"/>
                    <a:pt x="370840" y="36830"/>
                  </a:cubicBezTo>
                  <a:cubicBezTo>
                    <a:pt x="378460" y="49530"/>
                    <a:pt x="383540" y="63500"/>
                    <a:pt x="381000" y="82550"/>
                  </a:cubicBezTo>
                  <a:cubicBezTo>
                    <a:pt x="374650" y="115570"/>
                    <a:pt x="326390" y="153670"/>
                    <a:pt x="297180" y="213360"/>
                  </a:cubicBezTo>
                  <a:cubicBezTo>
                    <a:pt x="247650" y="317500"/>
                    <a:pt x="181610" y="607060"/>
                    <a:pt x="135890" y="668020"/>
                  </a:cubicBezTo>
                  <a:cubicBezTo>
                    <a:pt x="120650" y="688340"/>
                    <a:pt x="110490" y="695960"/>
                    <a:pt x="93980" y="699770"/>
                  </a:cubicBezTo>
                  <a:cubicBezTo>
                    <a:pt x="78740" y="704850"/>
                    <a:pt x="57150" y="702310"/>
                    <a:pt x="41910" y="695960"/>
                  </a:cubicBezTo>
                  <a:cubicBezTo>
                    <a:pt x="27940" y="688340"/>
                    <a:pt x="12700" y="673100"/>
                    <a:pt x="6350" y="657860"/>
                  </a:cubicBezTo>
                  <a:cubicBezTo>
                    <a:pt x="0" y="642620"/>
                    <a:pt x="3810" y="605790"/>
                    <a:pt x="3810" y="605790"/>
                  </a:cubicBezTo>
                </a:path>
              </a:pathLst>
            </a:custGeom>
            <a:solidFill>
              <a:srgbClr val="FD5F04"/>
            </a:solidFill>
            <a:ln cap="sq">
              <a:noFill/>
              <a:prstDash val="solid"/>
              <a:miter/>
            </a:ln>
          </p:spPr>
        </p:sp>
      </p:grpSp>
      <p:grpSp>
        <p:nvGrpSpPr>
          <p:cNvPr name="Group 39" id="39"/>
          <p:cNvGrpSpPr/>
          <p:nvPr/>
        </p:nvGrpSpPr>
        <p:grpSpPr>
          <a:xfrm rot="0">
            <a:off x="10665813" y="4105910"/>
            <a:ext cx="401955" cy="472440"/>
            <a:chOff x="0" y="0"/>
            <a:chExt cx="535940" cy="629920"/>
          </a:xfrm>
        </p:grpSpPr>
        <p:sp>
          <p:nvSpPr>
            <p:cNvPr name="Freeform 40" id="40"/>
            <p:cNvSpPr/>
            <p:nvPr/>
          </p:nvSpPr>
          <p:spPr>
            <a:xfrm flipH="false" flipV="false" rot="0">
              <a:off x="43180" y="45720"/>
              <a:ext cx="443230" cy="537210"/>
            </a:xfrm>
            <a:custGeom>
              <a:avLst/>
              <a:gdLst/>
              <a:ahLst/>
              <a:cxnLst/>
              <a:rect r="r" b="b" t="t" l="l"/>
              <a:pathLst>
                <a:path h="537210" w="443230">
                  <a:moveTo>
                    <a:pt x="139700" y="26670"/>
                  </a:moveTo>
                  <a:cubicBezTo>
                    <a:pt x="416560" y="368300"/>
                    <a:pt x="426720" y="393700"/>
                    <a:pt x="434340" y="420370"/>
                  </a:cubicBezTo>
                  <a:cubicBezTo>
                    <a:pt x="439420" y="439420"/>
                    <a:pt x="441960" y="455930"/>
                    <a:pt x="438150" y="472440"/>
                  </a:cubicBezTo>
                  <a:cubicBezTo>
                    <a:pt x="434340" y="487680"/>
                    <a:pt x="425450" y="505460"/>
                    <a:pt x="411480" y="515620"/>
                  </a:cubicBezTo>
                  <a:cubicBezTo>
                    <a:pt x="393700" y="528320"/>
                    <a:pt x="358140" y="537210"/>
                    <a:pt x="336550" y="530860"/>
                  </a:cubicBezTo>
                  <a:cubicBezTo>
                    <a:pt x="314960" y="524510"/>
                    <a:pt x="290830" y="496570"/>
                    <a:pt x="281940" y="477520"/>
                  </a:cubicBezTo>
                  <a:cubicBezTo>
                    <a:pt x="275590" y="461010"/>
                    <a:pt x="278130" y="440690"/>
                    <a:pt x="283210" y="425450"/>
                  </a:cubicBezTo>
                  <a:cubicBezTo>
                    <a:pt x="289560" y="410210"/>
                    <a:pt x="302260" y="393700"/>
                    <a:pt x="316230" y="384810"/>
                  </a:cubicBezTo>
                  <a:cubicBezTo>
                    <a:pt x="328930" y="375920"/>
                    <a:pt x="349250" y="370840"/>
                    <a:pt x="365760" y="372110"/>
                  </a:cubicBezTo>
                  <a:cubicBezTo>
                    <a:pt x="382270" y="373380"/>
                    <a:pt x="401320" y="379730"/>
                    <a:pt x="414020" y="392430"/>
                  </a:cubicBezTo>
                  <a:cubicBezTo>
                    <a:pt x="427990" y="407670"/>
                    <a:pt x="443230" y="440690"/>
                    <a:pt x="440690" y="463550"/>
                  </a:cubicBezTo>
                  <a:cubicBezTo>
                    <a:pt x="436880" y="485140"/>
                    <a:pt x="414020" y="514350"/>
                    <a:pt x="396240" y="525780"/>
                  </a:cubicBezTo>
                  <a:cubicBezTo>
                    <a:pt x="381000" y="534670"/>
                    <a:pt x="360680" y="535940"/>
                    <a:pt x="345440" y="532130"/>
                  </a:cubicBezTo>
                  <a:cubicBezTo>
                    <a:pt x="328930" y="529590"/>
                    <a:pt x="312420" y="520700"/>
                    <a:pt x="299720" y="506730"/>
                  </a:cubicBezTo>
                  <a:cubicBezTo>
                    <a:pt x="283210" y="488950"/>
                    <a:pt x="283210" y="459740"/>
                    <a:pt x="261620" y="425450"/>
                  </a:cubicBezTo>
                  <a:cubicBezTo>
                    <a:pt x="215900" y="350520"/>
                    <a:pt x="25400" y="163830"/>
                    <a:pt x="7620" y="97790"/>
                  </a:cubicBezTo>
                  <a:cubicBezTo>
                    <a:pt x="0" y="73660"/>
                    <a:pt x="5080" y="58420"/>
                    <a:pt x="12700" y="43180"/>
                  </a:cubicBezTo>
                  <a:cubicBezTo>
                    <a:pt x="21590" y="27940"/>
                    <a:pt x="38100" y="11430"/>
                    <a:pt x="54610" y="6350"/>
                  </a:cubicBezTo>
                  <a:cubicBezTo>
                    <a:pt x="69850" y="0"/>
                    <a:pt x="93980" y="1270"/>
                    <a:pt x="109220" y="5080"/>
                  </a:cubicBezTo>
                  <a:cubicBezTo>
                    <a:pt x="121920" y="8890"/>
                    <a:pt x="139700" y="26670"/>
                    <a:pt x="139700" y="26670"/>
                  </a:cubicBezTo>
                </a:path>
              </a:pathLst>
            </a:custGeom>
            <a:solidFill>
              <a:srgbClr val="FD5F04"/>
            </a:solidFill>
            <a:ln cap="sq">
              <a:noFill/>
              <a:prstDash val="solid"/>
              <a:miter/>
            </a:ln>
          </p:spPr>
        </p:sp>
      </p:grpSp>
      <p:sp>
        <p:nvSpPr>
          <p:cNvPr name="AutoShape 41" id="41"/>
          <p:cNvSpPr/>
          <p:nvPr/>
        </p:nvSpPr>
        <p:spPr>
          <a:xfrm flipV="true">
            <a:off x="9993097" y="3032611"/>
            <a:ext cx="1468169" cy="596076"/>
          </a:xfrm>
          <a:prstGeom prst="line">
            <a:avLst/>
          </a:prstGeom>
          <a:ln cap="flat" w="180975">
            <a:solidFill>
              <a:srgbClr val="FD5F04"/>
            </a:solidFill>
            <a:prstDash val="solid"/>
            <a:headEnd type="none" len="sm" w="sm"/>
            <a:tailEnd type="arrow" len="sm" w="med"/>
          </a:ln>
        </p:spPr>
      </p:sp>
      <p:sp>
        <p:nvSpPr>
          <p:cNvPr name="TextBox 42" id="42"/>
          <p:cNvSpPr txBox="true"/>
          <p:nvPr/>
        </p:nvSpPr>
        <p:spPr>
          <a:xfrm rot="0">
            <a:off x="11601516" y="918333"/>
            <a:ext cx="6532179" cy="3253106"/>
          </a:xfrm>
          <a:prstGeom prst="rect">
            <a:avLst/>
          </a:prstGeom>
        </p:spPr>
        <p:txBody>
          <a:bodyPr anchor="t" rtlCol="false" tIns="0" lIns="0" bIns="0" rIns="0">
            <a:spAutoFit/>
          </a:bodyPr>
          <a:lstStyle/>
          <a:p>
            <a:pPr algn="l">
              <a:lnSpc>
                <a:spcPts val="4199"/>
              </a:lnSpc>
              <a:spcBef>
                <a:spcPct val="0"/>
              </a:spcBef>
            </a:pPr>
            <a:r>
              <a:rPr lang="en-US" sz="2999">
                <a:solidFill>
                  <a:srgbClr val="000000"/>
                </a:solidFill>
                <a:latin typeface="Calistoga"/>
                <a:ea typeface="Calistoga"/>
                <a:cs typeface="Calistoga"/>
                <a:sym typeface="Calistoga"/>
              </a:rPr>
              <a:t>Fagbegreber i udvalg</a:t>
            </a:r>
          </a:p>
          <a:p>
            <a:pPr algn="l">
              <a:lnSpc>
                <a:spcPts val="3639"/>
              </a:lnSpc>
              <a:spcBef>
                <a:spcPct val="0"/>
              </a:spcBef>
            </a:pPr>
            <a:r>
              <a:rPr lang="en-US" b="true" sz="2599">
                <a:solidFill>
                  <a:srgbClr val="000000"/>
                </a:solidFill>
                <a:latin typeface="Inter Bold"/>
                <a:ea typeface="Inter Bold"/>
                <a:cs typeface="Inter Bold"/>
                <a:sym typeface="Inter Bold"/>
              </a:rPr>
              <a:t>1)</a:t>
            </a:r>
            <a:r>
              <a:rPr lang="en-US" sz="2599">
                <a:solidFill>
                  <a:srgbClr val="000000"/>
                </a:solidFill>
                <a:latin typeface="Inter"/>
                <a:ea typeface="Inter"/>
                <a:cs typeface="Inter"/>
                <a:sym typeface="Inter"/>
              </a:rPr>
              <a:t> </a:t>
            </a:r>
            <a:r>
              <a:rPr lang="en-US" sz="2599">
                <a:solidFill>
                  <a:srgbClr val="FD5F04"/>
                </a:solidFill>
                <a:latin typeface="Inter"/>
                <a:ea typeface="Inter"/>
                <a:cs typeface="Inter"/>
                <a:sym typeface="Inter"/>
              </a:rPr>
              <a:t>Spindler </a:t>
            </a:r>
            <a:r>
              <a:rPr lang="en-US" sz="2599">
                <a:solidFill>
                  <a:srgbClr val="000000"/>
                </a:solidFill>
                <a:latin typeface="Inter"/>
                <a:ea typeface="Inter"/>
                <a:cs typeface="Inter"/>
                <a:sym typeface="Inter"/>
              </a:rPr>
              <a:t>eller </a:t>
            </a:r>
            <a:r>
              <a:rPr lang="en-US" sz="2599">
                <a:solidFill>
                  <a:srgbClr val="FD5F04"/>
                </a:solidFill>
                <a:latin typeface="Inter"/>
                <a:ea typeface="Inter"/>
                <a:cs typeface="Inter"/>
                <a:sym typeface="Inter"/>
              </a:rPr>
              <a:t>fordampning </a:t>
            </a:r>
            <a:r>
              <a:rPr lang="en-US" sz="2599">
                <a:solidFill>
                  <a:srgbClr val="000000"/>
                </a:solidFill>
                <a:latin typeface="Inter"/>
                <a:ea typeface="Inter"/>
                <a:cs typeface="Inter"/>
                <a:sym typeface="Inter"/>
              </a:rPr>
              <a:t>(natur og teknologi)</a:t>
            </a:r>
          </a:p>
          <a:p>
            <a:pPr algn="l">
              <a:lnSpc>
                <a:spcPts val="3639"/>
              </a:lnSpc>
              <a:spcBef>
                <a:spcPct val="0"/>
              </a:spcBef>
            </a:pPr>
            <a:r>
              <a:rPr lang="en-US" b="true" sz="2599">
                <a:solidFill>
                  <a:srgbClr val="000000"/>
                </a:solidFill>
                <a:latin typeface="Inter Bold"/>
                <a:ea typeface="Inter Bold"/>
                <a:cs typeface="Inter Bold"/>
                <a:sym typeface="Inter Bold"/>
              </a:rPr>
              <a:t>2) </a:t>
            </a:r>
            <a:r>
              <a:rPr lang="en-US" sz="2599">
                <a:solidFill>
                  <a:srgbClr val="FD5F04"/>
                </a:solidFill>
                <a:latin typeface="Inter"/>
                <a:ea typeface="Inter"/>
                <a:cs typeface="Inter"/>
                <a:sym typeface="Inter"/>
              </a:rPr>
              <a:t>Endoterm og exoterm</a:t>
            </a:r>
            <a:r>
              <a:rPr lang="en-US" sz="2599">
                <a:solidFill>
                  <a:srgbClr val="FFFFFF"/>
                </a:solidFill>
                <a:latin typeface="Inter"/>
                <a:ea typeface="Inter"/>
                <a:cs typeface="Inter"/>
                <a:sym typeface="Inter"/>
              </a:rPr>
              <a:t> </a:t>
            </a:r>
            <a:r>
              <a:rPr lang="en-US" sz="2599">
                <a:solidFill>
                  <a:srgbClr val="000000"/>
                </a:solidFill>
                <a:latin typeface="Inter"/>
                <a:ea typeface="Inter"/>
                <a:cs typeface="Inter"/>
                <a:sym typeface="Inter"/>
              </a:rPr>
              <a:t>eller</a:t>
            </a:r>
            <a:r>
              <a:rPr lang="en-US" sz="2599">
                <a:solidFill>
                  <a:srgbClr val="FFFFFF"/>
                </a:solidFill>
                <a:latin typeface="Inter"/>
                <a:ea typeface="Inter"/>
                <a:cs typeface="Inter"/>
                <a:sym typeface="Inter"/>
              </a:rPr>
              <a:t> </a:t>
            </a:r>
            <a:r>
              <a:rPr lang="en-US" sz="2599">
                <a:solidFill>
                  <a:srgbClr val="FF8D39"/>
                </a:solidFill>
                <a:latin typeface="Inter"/>
                <a:ea typeface="Inter"/>
                <a:cs typeface="Inter"/>
                <a:sym typeface="Inter"/>
              </a:rPr>
              <a:t>Tyngdekraft</a:t>
            </a:r>
            <a:r>
              <a:rPr lang="en-US" sz="2599">
                <a:solidFill>
                  <a:srgbClr val="FD5F04"/>
                </a:solidFill>
                <a:latin typeface="Inter"/>
                <a:ea typeface="Inter"/>
                <a:cs typeface="Inter"/>
                <a:sym typeface="Inter"/>
              </a:rPr>
              <a:t> </a:t>
            </a:r>
            <a:r>
              <a:rPr lang="en-US" sz="2599">
                <a:solidFill>
                  <a:srgbClr val="000000"/>
                </a:solidFill>
                <a:latin typeface="Inter"/>
                <a:ea typeface="Inter"/>
                <a:cs typeface="Inter"/>
                <a:sym typeface="Inter"/>
              </a:rPr>
              <a:t>(</a:t>
            </a:r>
            <a:r>
              <a:rPr lang="en-US" sz="2599" i="true">
                <a:solidFill>
                  <a:srgbClr val="000000"/>
                </a:solidFill>
                <a:latin typeface="Inter Italics"/>
                <a:ea typeface="Inter Italics"/>
                <a:cs typeface="Inter Italics"/>
                <a:sym typeface="Inter Italics"/>
              </a:rPr>
              <a:t>fysik-kemi</a:t>
            </a:r>
            <a:r>
              <a:rPr lang="en-US" sz="2599">
                <a:solidFill>
                  <a:srgbClr val="000000"/>
                </a:solidFill>
                <a:latin typeface="Inter"/>
                <a:ea typeface="Inter"/>
                <a:cs typeface="Inter"/>
                <a:sym typeface="Inter"/>
              </a:rPr>
              <a:t>)</a:t>
            </a:r>
          </a:p>
          <a:p>
            <a:pPr algn="l">
              <a:lnSpc>
                <a:spcPts val="3639"/>
              </a:lnSpc>
              <a:spcBef>
                <a:spcPct val="0"/>
              </a:spcBef>
            </a:pPr>
            <a:r>
              <a:rPr lang="en-US" b="true" sz="2599">
                <a:solidFill>
                  <a:srgbClr val="000000"/>
                </a:solidFill>
                <a:latin typeface="Inter Bold"/>
                <a:ea typeface="Inter Bold"/>
                <a:cs typeface="Inter Bold"/>
                <a:sym typeface="Inter Bold"/>
              </a:rPr>
              <a:t>3) </a:t>
            </a:r>
            <a:r>
              <a:rPr lang="en-US" sz="2599">
                <a:solidFill>
                  <a:srgbClr val="FD5F04"/>
                </a:solidFill>
                <a:latin typeface="Inter"/>
                <a:ea typeface="Inter"/>
                <a:cs typeface="Inter"/>
                <a:sym typeface="Inter"/>
              </a:rPr>
              <a:t>Areal</a:t>
            </a:r>
            <a:r>
              <a:rPr lang="en-US" sz="2599">
                <a:solidFill>
                  <a:srgbClr val="000000"/>
                </a:solidFill>
                <a:latin typeface="Inter"/>
                <a:ea typeface="Inter"/>
                <a:cs typeface="Inter"/>
                <a:sym typeface="Inter"/>
              </a:rPr>
              <a:t> eller </a:t>
            </a:r>
            <a:r>
              <a:rPr lang="en-US" sz="2599">
                <a:solidFill>
                  <a:srgbClr val="FF8D39"/>
                </a:solidFill>
                <a:latin typeface="Inter"/>
                <a:ea typeface="Inter"/>
                <a:cs typeface="Inter"/>
                <a:sym typeface="Inter"/>
              </a:rPr>
              <a:t>diameter</a:t>
            </a:r>
            <a:r>
              <a:rPr lang="en-US" sz="2599">
                <a:solidFill>
                  <a:srgbClr val="000000"/>
                </a:solidFill>
                <a:latin typeface="Inter"/>
                <a:ea typeface="Inter"/>
                <a:cs typeface="Inter"/>
                <a:sym typeface="Inter"/>
              </a:rPr>
              <a:t> </a:t>
            </a:r>
            <a:r>
              <a:rPr lang="en-US" sz="2599">
                <a:solidFill>
                  <a:srgbClr val="000000"/>
                </a:solidFill>
                <a:latin typeface="Inter"/>
                <a:ea typeface="Inter"/>
                <a:cs typeface="Inter"/>
                <a:sym typeface="Inter"/>
              </a:rPr>
              <a:t>(matematik)</a:t>
            </a:r>
          </a:p>
          <a:p>
            <a:pPr algn="l">
              <a:lnSpc>
                <a:spcPts val="3639"/>
              </a:lnSpc>
              <a:spcBef>
                <a:spcPct val="0"/>
              </a:spcBef>
            </a:pPr>
            <a:r>
              <a:rPr lang="en-US" b="true" sz="2599">
                <a:solidFill>
                  <a:srgbClr val="000000"/>
                </a:solidFill>
                <a:latin typeface="Inter Bold"/>
                <a:ea typeface="Inter Bold"/>
                <a:cs typeface="Inter Bold"/>
                <a:sym typeface="Inter Bold"/>
              </a:rPr>
              <a:t>4)</a:t>
            </a:r>
            <a:r>
              <a:rPr lang="en-US" sz="2599">
                <a:solidFill>
                  <a:srgbClr val="000000"/>
                </a:solidFill>
                <a:latin typeface="Inter"/>
                <a:ea typeface="Inter"/>
                <a:cs typeface="Inter"/>
                <a:sym typeface="Inter"/>
              </a:rPr>
              <a:t> </a:t>
            </a:r>
            <a:r>
              <a:rPr lang="en-US" sz="2599">
                <a:solidFill>
                  <a:srgbClr val="FD5F04"/>
                </a:solidFill>
                <a:latin typeface="Inter"/>
                <a:ea typeface="Inter"/>
                <a:cs typeface="Inter"/>
                <a:sym typeface="Inter"/>
              </a:rPr>
              <a:t>Variabel </a:t>
            </a:r>
            <a:r>
              <a:rPr lang="en-US" sz="2599">
                <a:solidFill>
                  <a:srgbClr val="000000"/>
                </a:solidFill>
                <a:latin typeface="Inter"/>
                <a:ea typeface="Inter"/>
                <a:cs typeface="Inter"/>
                <a:sym typeface="Inter"/>
              </a:rPr>
              <a:t>eller </a:t>
            </a:r>
            <a:r>
              <a:rPr lang="en-US" sz="2599">
                <a:solidFill>
                  <a:srgbClr val="FD5F04"/>
                </a:solidFill>
                <a:latin typeface="Inter"/>
                <a:ea typeface="Inter"/>
                <a:cs typeface="Inter"/>
                <a:sym typeface="Inter"/>
              </a:rPr>
              <a:t>procent </a:t>
            </a:r>
            <a:r>
              <a:rPr lang="en-US" sz="2599">
                <a:solidFill>
                  <a:srgbClr val="000000"/>
                </a:solidFill>
                <a:latin typeface="Inter"/>
                <a:ea typeface="Inter"/>
                <a:cs typeface="Inter"/>
                <a:sym typeface="Inter"/>
              </a:rPr>
              <a:t>(matematik)</a:t>
            </a:r>
          </a:p>
        </p:txBody>
      </p:sp>
      <p:sp>
        <p:nvSpPr>
          <p:cNvPr name="TextBox 43" id="43"/>
          <p:cNvSpPr txBox="true"/>
          <p:nvPr/>
        </p:nvSpPr>
        <p:spPr>
          <a:xfrm rot="0">
            <a:off x="11599670" y="4987817"/>
            <a:ext cx="6255341" cy="3253106"/>
          </a:xfrm>
          <a:prstGeom prst="rect">
            <a:avLst/>
          </a:prstGeom>
        </p:spPr>
        <p:txBody>
          <a:bodyPr anchor="t" rtlCol="false" tIns="0" lIns="0" bIns="0" rIns="0">
            <a:spAutoFit/>
          </a:bodyPr>
          <a:lstStyle/>
          <a:p>
            <a:pPr algn="l">
              <a:lnSpc>
                <a:spcPts val="4199"/>
              </a:lnSpc>
            </a:pPr>
            <a:r>
              <a:rPr lang="en-US" sz="2999" b="true">
                <a:solidFill>
                  <a:srgbClr val="000000"/>
                </a:solidFill>
                <a:latin typeface="Inter Bold"/>
                <a:ea typeface="Inter Bold"/>
                <a:cs typeface="Inter Bold"/>
                <a:sym typeface="Inter Bold"/>
              </a:rPr>
              <a:t>Undersøgelse i makkerpar</a:t>
            </a:r>
          </a:p>
          <a:p>
            <a:pPr algn="l">
              <a:lnSpc>
                <a:spcPts val="3639"/>
              </a:lnSpc>
              <a:spcBef>
                <a:spcPct val="0"/>
              </a:spcBef>
            </a:pPr>
            <a:r>
              <a:rPr lang="en-US" b="true" sz="2599">
                <a:solidFill>
                  <a:srgbClr val="000000"/>
                </a:solidFill>
                <a:latin typeface="Inter Bold"/>
                <a:ea typeface="Inter Bold"/>
                <a:cs typeface="Inter Bold"/>
                <a:sym typeface="Inter Bold"/>
              </a:rPr>
              <a:t>1)</a:t>
            </a:r>
            <a:r>
              <a:rPr lang="en-US" sz="2599">
                <a:solidFill>
                  <a:srgbClr val="000000"/>
                </a:solidFill>
                <a:latin typeface="Inter"/>
                <a:ea typeface="Inter"/>
                <a:cs typeface="Inter"/>
                <a:sym typeface="Inter"/>
              </a:rPr>
              <a:t> </a:t>
            </a:r>
            <a:r>
              <a:rPr lang="en-US" sz="2599">
                <a:solidFill>
                  <a:srgbClr val="FD5F04"/>
                </a:solidFill>
                <a:latin typeface="Inter"/>
                <a:ea typeface="Inter"/>
                <a:cs typeface="Inter"/>
                <a:sym typeface="Inter"/>
              </a:rPr>
              <a:t>Test promptet</a:t>
            </a:r>
            <a:r>
              <a:rPr lang="en-US" sz="2599">
                <a:solidFill>
                  <a:srgbClr val="000000"/>
                </a:solidFill>
                <a:latin typeface="Inter"/>
                <a:ea typeface="Inter"/>
                <a:cs typeface="Inter"/>
                <a:sym typeface="Inter"/>
              </a:rPr>
              <a:t> ved at indsætte et eller flere begreber. </a:t>
            </a:r>
          </a:p>
          <a:p>
            <a:pPr algn="l">
              <a:lnSpc>
                <a:spcPts val="3639"/>
              </a:lnSpc>
              <a:spcBef>
                <a:spcPct val="0"/>
              </a:spcBef>
            </a:pPr>
            <a:r>
              <a:rPr lang="en-US" b="true" sz="2599">
                <a:solidFill>
                  <a:srgbClr val="000000"/>
                </a:solidFill>
                <a:latin typeface="Inter Bold"/>
                <a:ea typeface="Inter Bold"/>
                <a:cs typeface="Inter Bold"/>
                <a:sym typeface="Inter Bold"/>
              </a:rPr>
              <a:t>2)</a:t>
            </a:r>
            <a:r>
              <a:rPr lang="en-US" sz="2599">
                <a:solidFill>
                  <a:srgbClr val="000000"/>
                </a:solidFill>
                <a:latin typeface="Inter"/>
                <a:ea typeface="Inter"/>
                <a:cs typeface="Inter"/>
                <a:sym typeface="Inter"/>
              </a:rPr>
              <a:t> </a:t>
            </a:r>
            <a:r>
              <a:rPr lang="en-US" sz="2599">
                <a:solidFill>
                  <a:srgbClr val="FD5F04"/>
                </a:solidFill>
                <a:latin typeface="Inter"/>
                <a:ea typeface="Inter"/>
                <a:cs typeface="Inter"/>
                <a:sym typeface="Inter"/>
              </a:rPr>
              <a:t>Samtal med sidemakker</a:t>
            </a:r>
            <a:r>
              <a:rPr lang="en-US" sz="2599">
                <a:solidFill>
                  <a:srgbClr val="000000"/>
                </a:solidFill>
                <a:latin typeface="Inter"/>
                <a:ea typeface="Inter"/>
                <a:cs typeface="Inter"/>
                <a:sym typeface="Inter"/>
              </a:rPr>
              <a:t> om, hvad et “fagbegrebsprompt” skal kunne, for at understøtte jeres fagundervisning og </a:t>
            </a:r>
            <a:r>
              <a:rPr lang="en-US" sz="2599">
                <a:solidFill>
                  <a:srgbClr val="FF8D39"/>
                </a:solidFill>
                <a:latin typeface="Inter"/>
                <a:ea typeface="Inter"/>
                <a:cs typeface="Inter"/>
                <a:sym typeface="Inter"/>
              </a:rPr>
              <a:t>åbenbare fagbegreber</a:t>
            </a:r>
            <a:r>
              <a:rPr lang="en-US" sz="2599">
                <a:solidFill>
                  <a:srgbClr val="333333"/>
                </a:solidFill>
                <a:latin typeface="Inter"/>
                <a:ea typeface="Inter"/>
                <a:cs typeface="Inter"/>
                <a:sym typeface="Inter"/>
              </a:rPr>
              <a:t> </a:t>
            </a:r>
            <a:r>
              <a:rPr lang="en-US" sz="2599">
                <a:solidFill>
                  <a:srgbClr val="000000"/>
                </a:solidFill>
                <a:latin typeface="Inter"/>
                <a:ea typeface="Inter"/>
                <a:cs typeface="Inter"/>
                <a:sym typeface="Inter"/>
              </a:rPr>
              <a:t>for jeres elever. </a:t>
            </a:r>
            <a:r>
              <a:rPr lang="en-US" sz="2599">
                <a:solidFill>
                  <a:srgbClr val="000000"/>
                </a:solidFill>
                <a:latin typeface="Inter"/>
                <a:ea typeface="Inter"/>
                <a:cs typeface="Inter"/>
                <a:sym typeface="Inter"/>
              </a:rPr>
              <a:t> </a:t>
            </a:r>
          </a:p>
        </p:txBody>
      </p:sp>
      <p:sp>
        <p:nvSpPr>
          <p:cNvPr name="TextBox 44" id="44"/>
          <p:cNvSpPr txBox="true"/>
          <p:nvPr/>
        </p:nvSpPr>
        <p:spPr>
          <a:xfrm rot="0">
            <a:off x="5019207" y="411274"/>
            <a:ext cx="1018621" cy="224155"/>
          </a:xfrm>
          <a:prstGeom prst="rect">
            <a:avLst/>
          </a:prstGeom>
        </p:spPr>
        <p:txBody>
          <a:bodyPr anchor="t" rtlCol="false" tIns="0" lIns="0" bIns="0" rIns="0">
            <a:spAutoFit/>
          </a:bodyPr>
          <a:lstStyle/>
          <a:p>
            <a:pPr algn="ctr">
              <a:lnSpc>
                <a:spcPts val="1820"/>
              </a:lnSpc>
              <a:spcBef>
                <a:spcPct val="0"/>
              </a:spcBef>
            </a:pPr>
            <a:r>
              <a:rPr lang="en-US" b="true" sz="1300" spc="-81">
                <a:solidFill>
                  <a:srgbClr val="FEFEFE"/>
                </a:solidFill>
                <a:latin typeface="Inter Bold"/>
                <a:ea typeface="Inter Bold"/>
                <a:cs typeface="Inter Bold"/>
                <a:sym typeface="Inter Bold"/>
              </a:rPr>
              <a:t>Teoriladethed</a:t>
            </a:r>
          </a:p>
        </p:txBody>
      </p:sp>
      <p:sp>
        <p:nvSpPr>
          <p:cNvPr name="TextBox 45" id="45"/>
          <p:cNvSpPr txBox="true"/>
          <p:nvPr/>
        </p:nvSpPr>
        <p:spPr>
          <a:xfrm rot="0">
            <a:off x="5031499" y="849118"/>
            <a:ext cx="1018621" cy="224155"/>
          </a:xfrm>
          <a:prstGeom prst="rect">
            <a:avLst/>
          </a:prstGeom>
        </p:spPr>
        <p:txBody>
          <a:bodyPr anchor="t" rtlCol="false" tIns="0" lIns="0" bIns="0" rIns="0">
            <a:spAutoFit/>
          </a:bodyPr>
          <a:lstStyle/>
          <a:p>
            <a:pPr algn="ctr">
              <a:lnSpc>
                <a:spcPts val="1820"/>
              </a:lnSpc>
              <a:spcBef>
                <a:spcPct val="0"/>
              </a:spcBef>
            </a:pPr>
            <a:r>
              <a:rPr lang="en-US" b="true" sz="1300" spc="-81">
                <a:solidFill>
                  <a:srgbClr val="FEFEFE"/>
                </a:solidFill>
                <a:latin typeface="Inter Bold"/>
                <a:ea typeface="Inter Bold"/>
                <a:cs typeface="Inter Bold"/>
                <a:sym typeface="Inter Bold"/>
              </a:rPr>
              <a:t>Stilistisk</a:t>
            </a:r>
          </a:p>
        </p:txBody>
      </p:sp>
      <p:sp>
        <p:nvSpPr>
          <p:cNvPr name="TextBox 46" id="46"/>
          <p:cNvSpPr txBox="true"/>
          <p:nvPr/>
        </p:nvSpPr>
        <p:spPr>
          <a:xfrm rot="0">
            <a:off x="6678115" y="1330372"/>
            <a:ext cx="1018621" cy="224155"/>
          </a:xfrm>
          <a:prstGeom prst="rect">
            <a:avLst/>
          </a:prstGeom>
        </p:spPr>
        <p:txBody>
          <a:bodyPr anchor="t" rtlCol="false" tIns="0" lIns="0" bIns="0" rIns="0">
            <a:spAutoFit/>
          </a:bodyPr>
          <a:lstStyle/>
          <a:p>
            <a:pPr algn="ctr">
              <a:lnSpc>
                <a:spcPts val="1820"/>
              </a:lnSpc>
              <a:spcBef>
                <a:spcPct val="0"/>
              </a:spcBef>
            </a:pPr>
            <a:r>
              <a:rPr lang="en-US" b="true" sz="1300" spc="-81">
                <a:solidFill>
                  <a:srgbClr val="FEFEFE"/>
                </a:solidFill>
                <a:latin typeface="Inter Bold"/>
                <a:ea typeface="Inter Bold"/>
                <a:cs typeface="Inter Bold"/>
                <a:sym typeface="Inter Bold"/>
              </a:rPr>
              <a:t>Mission</a:t>
            </a:r>
          </a:p>
        </p:txBody>
      </p:sp>
      <p:sp>
        <p:nvSpPr>
          <p:cNvPr name="TextBox 47" id="47"/>
          <p:cNvSpPr txBox="true"/>
          <p:nvPr/>
        </p:nvSpPr>
        <p:spPr>
          <a:xfrm rot="0">
            <a:off x="4972157" y="1782607"/>
            <a:ext cx="1018621" cy="224155"/>
          </a:xfrm>
          <a:prstGeom prst="rect">
            <a:avLst/>
          </a:prstGeom>
        </p:spPr>
        <p:txBody>
          <a:bodyPr anchor="t" rtlCol="false" tIns="0" lIns="0" bIns="0" rIns="0">
            <a:spAutoFit/>
          </a:bodyPr>
          <a:lstStyle/>
          <a:p>
            <a:pPr algn="ctr">
              <a:lnSpc>
                <a:spcPts val="1820"/>
              </a:lnSpc>
              <a:spcBef>
                <a:spcPct val="0"/>
              </a:spcBef>
            </a:pPr>
            <a:r>
              <a:rPr lang="en-US" b="true" sz="1300" spc="-81">
                <a:solidFill>
                  <a:srgbClr val="FEFEFE"/>
                </a:solidFill>
                <a:latin typeface="Inter Bold"/>
                <a:ea typeface="Inter Bold"/>
                <a:cs typeface="Inter Bold"/>
                <a:sym typeface="Inter Bold"/>
              </a:rPr>
              <a:t>Kontekst</a:t>
            </a:r>
          </a:p>
        </p:txBody>
      </p:sp>
      <p:sp>
        <p:nvSpPr>
          <p:cNvPr name="TextBox 48" id="48"/>
          <p:cNvSpPr txBox="true"/>
          <p:nvPr/>
        </p:nvSpPr>
        <p:spPr>
          <a:xfrm rot="0">
            <a:off x="6097170" y="1782607"/>
            <a:ext cx="1018621" cy="224155"/>
          </a:xfrm>
          <a:prstGeom prst="rect">
            <a:avLst/>
          </a:prstGeom>
        </p:spPr>
        <p:txBody>
          <a:bodyPr anchor="t" rtlCol="false" tIns="0" lIns="0" bIns="0" rIns="0">
            <a:spAutoFit/>
          </a:bodyPr>
          <a:lstStyle/>
          <a:p>
            <a:pPr algn="ctr">
              <a:lnSpc>
                <a:spcPts val="1820"/>
              </a:lnSpc>
              <a:spcBef>
                <a:spcPct val="0"/>
              </a:spcBef>
            </a:pPr>
            <a:r>
              <a:rPr lang="en-US" b="true" sz="1300" spc="-81">
                <a:solidFill>
                  <a:srgbClr val="FEFEFE"/>
                </a:solidFill>
                <a:latin typeface="Inter Bold"/>
                <a:ea typeface="Inter Bold"/>
                <a:cs typeface="Inter Bold"/>
                <a:sym typeface="Inter Bold"/>
              </a:rPr>
              <a:t>Rolle</a:t>
            </a:r>
          </a:p>
        </p:txBody>
      </p:sp>
      <p:sp>
        <p:nvSpPr>
          <p:cNvPr name="TextBox 49" id="49"/>
          <p:cNvSpPr txBox="true"/>
          <p:nvPr/>
        </p:nvSpPr>
        <p:spPr>
          <a:xfrm rot="0">
            <a:off x="5540810" y="1330372"/>
            <a:ext cx="1018621" cy="224155"/>
          </a:xfrm>
          <a:prstGeom prst="rect">
            <a:avLst/>
          </a:prstGeom>
        </p:spPr>
        <p:txBody>
          <a:bodyPr anchor="t" rtlCol="false" tIns="0" lIns="0" bIns="0" rIns="0">
            <a:spAutoFit/>
          </a:bodyPr>
          <a:lstStyle/>
          <a:p>
            <a:pPr algn="ctr">
              <a:lnSpc>
                <a:spcPts val="1820"/>
              </a:lnSpc>
              <a:spcBef>
                <a:spcPct val="0"/>
              </a:spcBef>
            </a:pPr>
            <a:r>
              <a:rPr lang="en-US" b="true" sz="1300" spc="-81">
                <a:solidFill>
                  <a:srgbClr val="FEFEFE"/>
                </a:solidFill>
                <a:latin typeface="Inter Bold"/>
                <a:ea typeface="Inter Bold"/>
                <a:cs typeface="Inter Bold"/>
                <a:sym typeface="Inter Bold"/>
              </a:rPr>
              <a:t>Format</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184B"/>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524994"/>
            <a:ext cx="4359142" cy="6283448"/>
          </a:xfrm>
          <a:custGeom>
            <a:avLst/>
            <a:gdLst/>
            <a:ahLst/>
            <a:cxnLst/>
            <a:rect r="r" b="b" t="t" l="l"/>
            <a:pathLst>
              <a:path h="6283448" w="4359142">
                <a:moveTo>
                  <a:pt x="0" y="0"/>
                </a:moveTo>
                <a:lnTo>
                  <a:pt x="4359142" y="0"/>
                </a:lnTo>
                <a:lnTo>
                  <a:pt x="4359142" y="6283449"/>
                </a:lnTo>
                <a:lnTo>
                  <a:pt x="0" y="628344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480484" y="7621090"/>
            <a:ext cx="1284463" cy="1270013"/>
          </a:xfrm>
          <a:custGeom>
            <a:avLst/>
            <a:gdLst/>
            <a:ahLst/>
            <a:cxnLst/>
            <a:rect r="r" b="b" t="t" l="l"/>
            <a:pathLst>
              <a:path h="1270013" w="1284463">
                <a:moveTo>
                  <a:pt x="0" y="0"/>
                </a:moveTo>
                <a:lnTo>
                  <a:pt x="1284463" y="0"/>
                </a:lnTo>
                <a:lnTo>
                  <a:pt x="1284463" y="1270013"/>
                </a:lnTo>
                <a:lnTo>
                  <a:pt x="0" y="127001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3056796" y="7822397"/>
            <a:ext cx="9365153" cy="1068706"/>
          </a:xfrm>
          <a:prstGeom prst="rect">
            <a:avLst/>
          </a:prstGeom>
        </p:spPr>
        <p:txBody>
          <a:bodyPr anchor="t" rtlCol="false" tIns="0" lIns="0" bIns="0" rIns="0">
            <a:spAutoFit/>
          </a:bodyPr>
          <a:lstStyle/>
          <a:p>
            <a:pPr algn="l">
              <a:lnSpc>
                <a:spcPts val="8579"/>
              </a:lnSpc>
            </a:pPr>
            <a:r>
              <a:rPr lang="en-US" sz="6599">
                <a:solidFill>
                  <a:srgbClr val="FEFEFE"/>
                </a:solidFill>
                <a:latin typeface="Calistoga"/>
                <a:ea typeface="Calistoga"/>
                <a:cs typeface="Calistoga"/>
                <a:sym typeface="Calistoga"/>
              </a:rPr>
              <a:t>De store sprogmodeller</a:t>
            </a:r>
          </a:p>
        </p:txBody>
      </p:sp>
      <p:sp>
        <p:nvSpPr>
          <p:cNvPr name="Freeform 5" id="5"/>
          <p:cNvSpPr/>
          <p:nvPr/>
        </p:nvSpPr>
        <p:spPr>
          <a:xfrm flipH="false" flipV="false" rot="0">
            <a:off x="880717" y="3507095"/>
            <a:ext cx="17636997" cy="6569782"/>
          </a:xfrm>
          <a:custGeom>
            <a:avLst/>
            <a:gdLst/>
            <a:ahLst/>
            <a:cxnLst/>
            <a:rect r="r" b="b" t="t" l="l"/>
            <a:pathLst>
              <a:path h="6569782" w="17636997">
                <a:moveTo>
                  <a:pt x="0" y="0"/>
                </a:moveTo>
                <a:lnTo>
                  <a:pt x="17636997" y="0"/>
                </a:lnTo>
                <a:lnTo>
                  <a:pt x="17636997" y="6569782"/>
                </a:lnTo>
                <a:lnTo>
                  <a:pt x="0" y="6569782"/>
                </a:lnTo>
                <a:lnTo>
                  <a:pt x="0" y="0"/>
                </a:lnTo>
                <a:close/>
              </a:path>
            </a:pathLst>
          </a:custGeom>
          <a:blipFill>
            <a:blip r:embed="rId6"/>
            <a:stretch>
              <a:fillRect l="0" t="0" r="0" b="0"/>
            </a:stretch>
          </a:blipFill>
        </p:spPr>
      </p:sp>
      <p:grpSp>
        <p:nvGrpSpPr>
          <p:cNvPr name="Group 6" id="6"/>
          <p:cNvGrpSpPr/>
          <p:nvPr/>
        </p:nvGrpSpPr>
        <p:grpSpPr>
          <a:xfrm rot="0">
            <a:off x="15659763" y="1648442"/>
            <a:ext cx="2162504" cy="2162504"/>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7A9"/>
            </a:solidFill>
          </p:spPr>
        </p:sp>
        <p:sp>
          <p:nvSpPr>
            <p:cNvPr name="TextBox 8" id="8"/>
            <p:cNvSpPr txBox="true"/>
            <p:nvPr/>
          </p:nvSpPr>
          <p:spPr>
            <a:xfrm>
              <a:off x="76200" y="28575"/>
              <a:ext cx="660400" cy="708025"/>
            </a:xfrm>
            <a:prstGeom prst="rect">
              <a:avLst/>
            </a:prstGeom>
          </p:spPr>
          <p:txBody>
            <a:bodyPr anchor="ctr" rtlCol="false" tIns="50800" lIns="50800" bIns="50800" rIns="50800"/>
            <a:lstStyle/>
            <a:p>
              <a:pPr algn="ctr">
                <a:lnSpc>
                  <a:spcPts val="2939"/>
                </a:lnSpc>
              </a:pPr>
            </a:p>
          </p:txBody>
        </p:sp>
      </p:grpSp>
      <p:grpSp>
        <p:nvGrpSpPr>
          <p:cNvPr name="Group 9" id="9"/>
          <p:cNvGrpSpPr/>
          <p:nvPr/>
        </p:nvGrpSpPr>
        <p:grpSpPr>
          <a:xfrm rot="0">
            <a:off x="328269" y="1703871"/>
            <a:ext cx="2162504" cy="2162504"/>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7A9"/>
            </a:solidFill>
          </p:spPr>
        </p:sp>
        <p:sp>
          <p:nvSpPr>
            <p:cNvPr name="TextBox 11" id="11"/>
            <p:cNvSpPr txBox="true"/>
            <p:nvPr/>
          </p:nvSpPr>
          <p:spPr>
            <a:xfrm>
              <a:off x="76200" y="28575"/>
              <a:ext cx="660400" cy="708025"/>
            </a:xfrm>
            <a:prstGeom prst="rect">
              <a:avLst/>
            </a:prstGeom>
          </p:spPr>
          <p:txBody>
            <a:bodyPr anchor="ctr" rtlCol="false" tIns="50800" lIns="50800" bIns="50800" rIns="50800"/>
            <a:lstStyle/>
            <a:p>
              <a:pPr algn="ctr">
                <a:lnSpc>
                  <a:spcPts val="2939"/>
                </a:lnSpc>
              </a:pPr>
            </a:p>
          </p:txBody>
        </p:sp>
      </p:grpSp>
      <p:sp>
        <p:nvSpPr>
          <p:cNvPr name="Freeform 12" id="12"/>
          <p:cNvSpPr/>
          <p:nvPr/>
        </p:nvSpPr>
        <p:spPr>
          <a:xfrm flipH="false" flipV="false" rot="0">
            <a:off x="588731" y="1779115"/>
            <a:ext cx="1641582" cy="1727981"/>
          </a:xfrm>
          <a:custGeom>
            <a:avLst/>
            <a:gdLst/>
            <a:ahLst/>
            <a:cxnLst/>
            <a:rect r="r" b="b" t="t" l="l"/>
            <a:pathLst>
              <a:path h="1727981" w="1641582">
                <a:moveTo>
                  <a:pt x="0" y="0"/>
                </a:moveTo>
                <a:lnTo>
                  <a:pt x="1641581" y="0"/>
                </a:lnTo>
                <a:lnTo>
                  <a:pt x="1641581" y="1727980"/>
                </a:lnTo>
                <a:lnTo>
                  <a:pt x="0" y="17279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13" id="13"/>
          <p:cNvGrpSpPr/>
          <p:nvPr/>
        </p:nvGrpSpPr>
        <p:grpSpPr>
          <a:xfrm rot="0">
            <a:off x="2313732" y="2194287"/>
            <a:ext cx="5568100" cy="1181673"/>
            <a:chOff x="0" y="0"/>
            <a:chExt cx="1466495" cy="311222"/>
          </a:xfrm>
        </p:grpSpPr>
        <p:sp>
          <p:nvSpPr>
            <p:cNvPr name="Freeform 14" id="14"/>
            <p:cNvSpPr/>
            <p:nvPr/>
          </p:nvSpPr>
          <p:spPr>
            <a:xfrm flipH="false" flipV="false" rot="0">
              <a:off x="0" y="0"/>
              <a:ext cx="1466495" cy="311222"/>
            </a:xfrm>
            <a:custGeom>
              <a:avLst/>
              <a:gdLst/>
              <a:ahLst/>
              <a:cxnLst/>
              <a:rect r="r" b="b" t="t" l="l"/>
              <a:pathLst>
                <a:path h="311222" w="1466495">
                  <a:moveTo>
                    <a:pt x="0" y="0"/>
                  </a:moveTo>
                  <a:lnTo>
                    <a:pt x="1466495" y="0"/>
                  </a:lnTo>
                  <a:lnTo>
                    <a:pt x="1466495" y="311222"/>
                  </a:lnTo>
                  <a:lnTo>
                    <a:pt x="0" y="311222"/>
                  </a:lnTo>
                  <a:close/>
                </a:path>
              </a:pathLst>
            </a:custGeom>
            <a:solidFill>
              <a:srgbClr val="FFF7A9"/>
            </a:solidFill>
          </p:spPr>
        </p:sp>
        <p:sp>
          <p:nvSpPr>
            <p:cNvPr name="TextBox 15" id="15"/>
            <p:cNvSpPr txBox="true"/>
            <p:nvPr/>
          </p:nvSpPr>
          <p:spPr>
            <a:xfrm>
              <a:off x="0" y="-47625"/>
              <a:ext cx="1466495" cy="358847"/>
            </a:xfrm>
            <a:prstGeom prst="rect">
              <a:avLst/>
            </a:prstGeom>
          </p:spPr>
          <p:txBody>
            <a:bodyPr anchor="ctr" rtlCol="false" tIns="50800" lIns="50800" bIns="50800" rIns="50800"/>
            <a:lstStyle/>
            <a:p>
              <a:pPr algn="ctr">
                <a:lnSpc>
                  <a:spcPts val="2939"/>
                </a:lnSpc>
              </a:pPr>
            </a:p>
          </p:txBody>
        </p:sp>
      </p:grpSp>
      <p:grpSp>
        <p:nvGrpSpPr>
          <p:cNvPr name="Group 16" id="16"/>
          <p:cNvGrpSpPr/>
          <p:nvPr/>
        </p:nvGrpSpPr>
        <p:grpSpPr>
          <a:xfrm rot="0">
            <a:off x="10857023" y="2194287"/>
            <a:ext cx="5177848" cy="1181673"/>
            <a:chOff x="0" y="0"/>
            <a:chExt cx="1363713" cy="311222"/>
          </a:xfrm>
        </p:grpSpPr>
        <p:sp>
          <p:nvSpPr>
            <p:cNvPr name="Freeform 17" id="17"/>
            <p:cNvSpPr/>
            <p:nvPr/>
          </p:nvSpPr>
          <p:spPr>
            <a:xfrm flipH="false" flipV="false" rot="0">
              <a:off x="0" y="0"/>
              <a:ext cx="1363713" cy="311222"/>
            </a:xfrm>
            <a:custGeom>
              <a:avLst/>
              <a:gdLst/>
              <a:ahLst/>
              <a:cxnLst/>
              <a:rect r="r" b="b" t="t" l="l"/>
              <a:pathLst>
                <a:path h="311222" w="1363713">
                  <a:moveTo>
                    <a:pt x="0" y="0"/>
                  </a:moveTo>
                  <a:lnTo>
                    <a:pt x="1363713" y="0"/>
                  </a:lnTo>
                  <a:lnTo>
                    <a:pt x="1363713" y="311222"/>
                  </a:lnTo>
                  <a:lnTo>
                    <a:pt x="0" y="311222"/>
                  </a:lnTo>
                  <a:close/>
                </a:path>
              </a:pathLst>
            </a:custGeom>
            <a:solidFill>
              <a:srgbClr val="FFF7A9"/>
            </a:solidFill>
          </p:spPr>
        </p:sp>
        <p:sp>
          <p:nvSpPr>
            <p:cNvPr name="TextBox 18" id="18"/>
            <p:cNvSpPr txBox="true"/>
            <p:nvPr/>
          </p:nvSpPr>
          <p:spPr>
            <a:xfrm>
              <a:off x="0" y="-47625"/>
              <a:ext cx="1363713" cy="358847"/>
            </a:xfrm>
            <a:prstGeom prst="rect">
              <a:avLst/>
            </a:prstGeom>
          </p:spPr>
          <p:txBody>
            <a:bodyPr anchor="ctr" rtlCol="false" tIns="50800" lIns="50800" bIns="50800" rIns="50800"/>
            <a:lstStyle/>
            <a:p>
              <a:pPr algn="ctr">
                <a:lnSpc>
                  <a:spcPts val="2939"/>
                </a:lnSpc>
              </a:pPr>
            </a:p>
          </p:txBody>
        </p:sp>
      </p:grpSp>
      <p:sp>
        <p:nvSpPr>
          <p:cNvPr name="TextBox 19" id="19"/>
          <p:cNvSpPr txBox="true"/>
          <p:nvPr/>
        </p:nvSpPr>
        <p:spPr>
          <a:xfrm rot="0">
            <a:off x="2332782" y="2149799"/>
            <a:ext cx="4222254" cy="1137298"/>
          </a:xfrm>
          <a:prstGeom prst="rect">
            <a:avLst/>
          </a:prstGeom>
        </p:spPr>
        <p:txBody>
          <a:bodyPr anchor="t" rtlCol="false" tIns="0" lIns="0" bIns="0" rIns="0">
            <a:spAutoFit/>
          </a:bodyPr>
          <a:lstStyle/>
          <a:p>
            <a:pPr algn="ctr">
              <a:lnSpc>
                <a:spcPts val="9239"/>
              </a:lnSpc>
              <a:spcBef>
                <a:spcPct val="0"/>
              </a:spcBef>
            </a:pPr>
            <a:r>
              <a:rPr lang="en-US" sz="6599">
                <a:solidFill>
                  <a:srgbClr val="000000"/>
                </a:solidFill>
                <a:latin typeface="Calistoga"/>
                <a:ea typeface="Calistoga"/>
                <a:cs typeface="Calistoga"/>
                <a:sym typeface="Calistoga"/>
              </a:rPr>
              <a:t>F</a:t>
            </a:r>
            <a:r>
              <a:rPr lang="en-US" sz="6599">
                <a:solidFill>
                  <a:srgbClr val="000000"/>
                </a:solidFill>
                <a:latin typeface="Calistoga"/>
                <a:ea typeface="Calistoga"/>
                <a:cs typeface="Calistoga"/>
                <a:sym typeface="Calistoga"/>
              </a:rPr>
              <a:t>aldgruber</a:t>
            </a:r>
          </a:p>
        </p:txBody>
      </p:sp>
      <p:sp>
        <p:nvSpPr>
          <p:cNvPr name="TextBox 20" id="20"/>
          <p:cNvSpPr txBox="true"/>
          <p:nvPr/>
        </p:nvSpPr>
        <p:spPr>
          <a:xfrm rot="0">
            <a:off x="10761773" y="2094370"/>
            <a:ext cx="4936159" cy="1137298"/>
          </a:xfrm>
          <a:prstGeom prst="rect">
            <a:avLst/>
          </a:prstGeom>
        </p:spPr>
        <p:txBody>
          <a:bodyPr anchor="t" rtlCol="false" tIns="0" lIns="0" bIns="0" rIns="0">
            <a:spAutoFit/>
          </a:bodyPr>
          <a:lstStyle/>
          <a:p>
            <a:pPr algn="r">
              <a:lnSpc>
                <a:spcPts val="9239"/>
              </a:lnSpc>
              <a:spcBef>
                <a:spcPct val="0"/>
              </a:spcBef>
            </a:pPr>
            <a:r>
              <a:rPr lang="en-US" sz="6599">
                <a:solidFill>
                  <a:srgbClr val="000000"/>
                </a:solidFill>
                <a:latin typeface="Calistoga"/>
                <a:ea typeface="Calistoga"/>
                <a:cs typeface="Calistoga"/>
                <a:sym typeface="Calistoga"/>
              </a:rPr>
              <a:t>P</a:t>
            </a:r>
            <a:r>
              <a:rPr lang="en-US" sz="6599">
                <a:solidFill>
                  <a:srgbClr val="000000"/>
                </a:solidFill>
                <a:latin typeface="Calistoga"/>
                <a:ea typeface="Calistoga"/>
                <a:cs typeface="Calistoga"/>
                <a:sym typeface="Calistoga"/>
              </a:rPr>
              <a:t>otentialer</a:t>
            </a:r>
          </a:p>
        </p:txBody>
      </p:sp>
      <p:sp>
        <p:nvSpPr>
          <p:cNvPr name="Freeform 21" id="21"/>
          <p:cNvSpPr/>
          <p:nvPr/>
        </p:nvSpPr>
        <p:spPr>
          <a:xfrm flipH="false" flipV="false" rot="0">
            <a:off x="15993505" y="2079868"/>
            <a:ext cx="1495021" cy="1207230"/>
          </a:xfrm>
          <a:custGeom>
            <a:avLst/>
            <a:gdLst/>
            <a:ahLst/>
            <a:cxnLst/>
            <a:rect r="r" b="b" t="t" l="l"/>
            <a:pathLst>
              <a:path h="1207230" w="1495021">
                <a:moveTo>
                  <a:pt x="0" y="0"/>
                </a:moveTo>
                <a:lnTo>
                  <a:pt x="1495021" y="0"/>
                </a:lnTo>
                <a:lnTo>
                  <a:pt x="1495021" y="1207230"/>
                </a:lnTo>
                <a:lnTo>
                  <a:pt x="0" y="120723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22" id="22"/>
          <p:cNvSpPr txBox="true"/>
          <p:nvPr/>
        </p:nvSpPr>
        <p:spPr>
          <a:xfrm rot="0">
            <a:off x="-380909" y="475858"/>
            <a:ext cx="9976306" cy="969648"/>
          </a:xfrm>
          <a:prstGeom prst="rect">
            <a:avLst/>
          </a:prstGeom>
        </p:spPr>
        <p:txBody>
          <a:bodyPr anchor="t" rtlCol="false" tIns="0" lIns="0" bIns="0" rIns="0">
            <a:spAutoFit/>
          </a:bodyPr>
          <a:lstStyle/>
          <a:p>
            <a:pPr algn="r">
              <a:lnSpc>
                <a:spcPts val="7979"/>
              </a:lnSpc>
              <a:spcBef>
                <a:spcPct val="0"/>
              </a:spcBef>
            </a:pPr>
            <a:r>
              <a:rPr lang="en-US" sz="5699">
                <a:solidFill>
                  <a:srgbClr val="FFFFFF"/>
                </a:solidFill>
                <a:latin typeface="Calistoga"/>
                <a:ea typeface="Calistoga"/>
                <a:cs typeface="Calistoga"/>
                <a:sym typeface="Calistoga"/>
              </a:rPr>
              <a:t>Samtalen med eleverne om </a:t>
            </a:r>
          </a:p>
        </p:txBody>
      </p:sp>
      <p:sp>
        <p:nvSpPr>
          <p:cNvPr name="Freeform 23" id="23"/>
          <p:cNvSpPr/>
          <p:nvPr/>
        </p:nvSpPr>
        <p:spPr>
          <a:xfrm flipH="false" flipV="false" rot="0">
            <a:off x="9851391" y="190081"/>
            <a:ext cx="1641582" cy="1727981"/>
          </a:xfrm>
          <a:custGeom>
            <a:avLst/>
            <a:gdLst/>
            <a:ahLst/>
            <a:cxnLst/>
            <a:rect r="r" b="b" t="t" l="l"/>
            <a:pathLst>
              <a:path h="1727981" w="1641582">
                <a:moveTo>
                  <a:pt x="0" y="0"/>
                </a:moveTo>
                <a:lnTo>
                  <a:pt x="1641582" y="0"/>
                </a:lnTo>
                <a:lnTo>
                  <a:pt x="1641582" y="1727981"/>
                </a:lnTo>
                <a:lnTo>
                  <a:pt x="0" y="172798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4" id="24"/>
          <p:cNvSpPr/>
          <p:nvPr/>
        </p:nvSpPr>
        <p:spPr>
          <a:xfrm flipH="false" flipV="false" rot="0">
            <a:off x="11492973" y="564033"/>
            <a:ext cx="1495021" cy="1207230"/>
          </a:xfrm>
          <a:custGeom>
            <a:avLst/>
            <a:gdLst/>
            <a:ahLst/>
            <a:cxnLst/>
            <a:rect r="r" b="b" t="t" l="l"/>
            <a:pathLst>
              <a:path h="1207230" w="1495021">
                <a:moveTo>
                  <a:pt x="0" y="0"/>
                </a:moveTo>
                <a:lnTo>
                  <a:pt x="1495021" y="0"/>
                </a:lnTo>
                <a:lnTo>
                  <a:pt x="1495021" y="1207229"/>
                </a:lnTo>
                <a:lnTo>
                  <a:pt x="0" y="120722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50.xml><?xml version="1.0" encoding="utf-8"?>
<p:sld xmlns:p="http://schemas.openxmlformats.org/presentationml/2006/main" xmlns:a="http://schemas.openxmlformats.org/drawingml/2006/main" xmlns:r="http://schemas.openxmlformats.org/officeDocument/2006/relationships">
  <p:cSld>
    <p:bg>
      <p:bgPr>
        <a:solidFill>
          <a:srgbClr val="FFF7A9"/>
        </a:solidFill>
      </p:bgPr>
    </p:bg>
    <p:spTree>
      <p:nvGrpSpPr>
        <p:cNvPr id="1" name=""/>
        <p:cNvGrpSpPr/>
        <p:nvPr/>
      </p:nvGrpSpPr>
      <p:grpSpPr>
        <a:xfrm>
          <a:off x="0" y="0"/>
          <a:ext cx="0" cy="0"/>
          <a:chOff x="0" y="0"/>
          <a:chExt cx="0" cy="0"/>
        </a:xfrm>
      </p:grpSpPr>
      <p:sp>
        <p:nvSpPr>
          <p:cNvPr name="Freeform 2" id="2"/>
          <p:cNvSpPr/>
          <p:nvPr/>
        </p:nvSpPr>
        <p:spPr>
          <a:xfrm flipH="false" flipV="false" rot="316206">
            <a:off x="10516612" y="1279232"/>
            <a:ext cx="5832725" cy="8203532"/>
          </a:xfrm>
          <a:custGeom>
            <a:avLst/>
            <a:gdLst/>
            <a:ahLst/>
            <a:cxnLst/>
            <a:rect r="r" b="b" t="t" l="l"/>
            <a:pathLst>
              <a:path h="8203532" w="5832725">
                <a:moveTo>
                  <a:pt x="0" y="0"/>
                </a:moveTo>
                <a:lnTo>
                  <a:pt x="5832725" y="0"/>
                </a:lnTo>
                <a:lnTo>
                  <a:pt x="5832725" y="8203532"/>
                </a:lnTo>
                <a:lnTo>
                  <a:pt x="0" y="8203532"/>
                </a:lnTo>
                <a:lnTo>
                  <a:pt x="0" y="0"/>
                </a:lnTo>
                <a:close/>
              </a:path>
            </a:pathLst>
          </a:custGeom>
          <a:blipFill>
            <a:blip r:embed="rId2"/>
            <a:stretch>
              <a:fillRect l="0" t="0" r="0" b="0"/>
            </a:stretch>
          </a:blipFill>
        </p:spPr>
      </p:sp>
      <p:sp>
        <p:nvSpPr>
          <p:cNvPr name="Freeform 3" id="3"/>
          <p:cNvSpPr/>
          <p:nvPr/>
        </p:nvSpPr>
        <p:spPr>
          <a:xfrm flipH="false" flipV="false" rot="0">
            <a:off x="1440584" y="5660643"/>
            <a:ext cx="7315200" cy="3035808"/>
          </a:xfrm>
          <a:custGeom>
            <a:avLst/>
            <a:gdLst/>
            <a:ahLst/>
            <a:cxnLst/>
            <a:rect r="r" b="b" t="t" l="l"/>
            <a:pathLst>
              <a:path h="3035808" w="7315200">
                <a:moveTo>
                  <a:pt x="0" y="0"/>
                </a:moveTo>
                <a:lnTo>
                  <a:pt x="7315200" y="0"/>
                </a:lnTo>
                <a:lnTo>
                  <a:pt x="7315200" y="3035808"/>
                </a:lnTo>
                <a:lnTo>
                  <a:pt x="0" y="303580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440584" y="1891027"/>
            <a:ext cx="8205892" cy="3252473"/>
          </a:xfrm>
          <a:prstGeom prst="rect">
            <a:avLst/>
          </a:prstGeom>
        </p:spPr>
        <p:txBody>
          <a:bodyPr anchor="t" rtlCol="false" tIns="0" lIns="0" bIns="0" rIns="0">
            <a:spAutoFit/>
          </a:bodyPr>
          <a:lstStyle/>
          <a:p>
            <a:pPr algn="l">
              <a:lnSpc>
                <a:spcPts val="8679"/>
              </a:lnSpc>
            </a:pPr>
            <a:r>
              <a:rPr lang="en-US" sz="6199">
                <a:solidFill>
                  <a:srgbClr val="000000"/>
                </a:solidFill>
                <a:latin typeface="Calistoga"/>
                <a:ea typeface="Calistoga"/>
                <a:cs typeface="Calistoga"/>
                <a:sym typeface="Calistoga"/>
              </a:rPr>
              <a:t>Næsten alt om promptingteknikker</a:t>
            </a:r>
          </a:p>
          <a:p>
            <a:pPr algn="l">
              <a:lnSpc>
                <a:spcPts val="8679"/>
              </a:lnSpc>
              <a:spcBef>
                <a:spcPct val="0"/>
              </a:spcBef>
            </a:pPr>
            <a:r>
              <a:rPr lang="en-US" sz="6199">
                <a:solidFill>
                  <a:srgbClr val="000000"/>
                </a:solidFill>
                <a:latin typeface="Calistoga"/>
                <a:ea typeface="Calistoga"/>
                <a:cs typeface="Calistoga"/>
                <a:sym typeface="Calistoga"/>
              </a:rPr>
              <a:t>for lærere</a:t>
            </a:r>
          </a:p>
        </p:txBody>
      </p:sp>
    </p:spTree>
  </p:cSld>
  <p:clrMapOvr>
    <a:masterClrMapping/>
  </p:clrMapOvr>
</p:sld>
</file>

<file path=ppt/slides/slide51.xml><?xml version="1.0" encoding="utf-8"?>
<p:sld xmlns:p="http://schemas.openxmlformats.org/presentationml/2006/main" xmlns:a="http://schemas.openxmlformats.org/drawingml/2006/main" xmlns:r="http://schemas.openxmlformats.org/officeDocument/2006/relationships">
  <p:cSld>
    <p:bg>
      <p:bgPr>
        <a:solidFill>
          <a:srgbClr val="FFF7A9"/>
        </a:solidFill>
      </p:bgPr>
    </p:bg>
    <p:spTree>
      <p:nvGrpSpPr>
        <p:cNvPr id="1" name=""/>
        <p:cNvGrpSpPr/>
        <p:nvPr/>
      </p:nvGrpSpPr>
      <p:grpSpPr>
        <a:xfrm>
          <a:off x="0" y="0"/>
          <a:ext cx="0" cy="0"/>
          <a:chOff x="0" y="0"/>
          <a:chExt cx="0" cy="0"/>
        </a:xfrm>
      </p:grpSpPr>
      <p:sp>
        <p:nvSpPr>
          <p:cNvPr name="Freeform 2" id="2"/>
          <p:cNvSpPr/>
          <p:nvPr/>
        </p:nvSpPr>
        <p:spPr>
          <a:xfrm flipH="false" flipV="false" rot="-536138">
            <a:off x="10406633" y="169303"/>
            <a:ext cx="1689909" cy="2409852"/>
          </a:xfrm>
          <a:custGeom>
            <a:avLst/>
            <a:gdLst/>
            <a:ahLst/>
            <a:cxnLst/>
            <a:rect r="r" b="b" t="t" l="l"/>
            <a:pathLst>
              <a:path h="2409852" w="1689909">
                <a:moveTo>
                  <a:pt x="0" y="0"/>
                </a:moveTo>
                <a:lnTo>
                  <a:pt x="1689908" y="0"/>
                </a:lnTo>
                <a:lnTo>
                  <a:pt x="1689908" y="2409852"/>
                </a:lnTo>
                <a:lnTo>
                  <a:pt x="0" y="2409852"/>
                </a:lnTo>
                <a:lnTo>
                  <a:pt x="0" y="0"/>
                </a:lnTo>
                <a:close/>
              </a:path>
            </a:pathLst>
          </a:custGeom>
          <a:blipFill>
            <a:blip r:embed="rId3"/>
            <a:stretch>
              <a:fillRect l="0" t="0" r="0" b="0"/>
            </a:stretch>
          </a:blipFill>
        </p:spPr>
      </p:sp>
      <p:grpSp>
        <p:nvGrpSpPr>
          <p:cNvPr name="Group 3" id="3"/>
          <p:cNvGrpSpPr/>
          <p:nvPr/>
        </p:nvGrpSpPr>
        <p:grpSpPr>
          <a:xfrm rot="0">
            <a:off x="1645241" y="2985317"/>
            <a:ext cx="7337062" cy="6965002"/>
            <a:chOff x="0" y="0"/>
            <a:chExt cx="1932395" cy="1834404"/>
          </a:xfrm>
        </p:grpSpPr>
        <p:sp>
          <p:nvSpPr>
            <p:cNvPr name="Freeform 4" id="4"/>
            <p:cNvSpPr/>
            <p:nvPr/>
          </p:nvSpPr>
          <p:spPr>
            <a:xfrm flipH="false" flipV="false" rot="0">
              <a:off x="0" y="0"/>
              <a:ext cx="1932395" cy="1834404"/>
            </a:xfrm>
            <a:custGeom>
              <a:avLst/>
              <a:gdLst/>
              <a:ahLst/>
              <a:cxnLst/>
              <a:rect r="r" b="b" t="t" l="l"/>
              <a:pathLst>
                <a:path h="1834404" w="1932395">
                  <a:moveTo>
                    <a:pt x="53814" y="0"/>
                  </a:moveTo>
                  <a:lnTo>
                    <a:pt x="1878581" y="0"/>
                  </a:lnTo>
                  <a:cubicBezTo>
                    <a:pt x="1908301" y="0"/>
                    <a:pt x="1932395" y="24093"/>
                    <a:pt x="1932395" y="53814"/>
                  </a:cubicBezTo>
                  <a:lnTo>
                    <a:pt x="1932395" y="1780590"/>
                  </a:lnTo>
                  <a:cubicBezTo>
                    <a:pt x="1932395" y="1794862"/>
                    <a:pt x="1926725" y="1808550"/>
                    <a:pt x="1916633" y="1818642"/>
                  </a:cubicBezTo>
                  <a:cubicBezTo>
                    <a:pt x="1906541" y="1828734"/>
                    <a:pt x="1892853" y="1834404"/>
                    <a:pt x="1878581" y="1834404"/>
                  </a:cubicBezTo>
                  <a:lnTo>
                    <a:pt x="53814" y="1834404"/>
                  </a:lnTo>
                  <a:cubicBezTo>
                    <a:pt x="39542" y="1834404"/>
                    <a:pt x="25854" y="1828734"/>
                    <a:pt x="15762" y="1818642"/>
                  </a:cubicBezTo>
                  <a:cubicBezTo>
                    <a:pt x="5670" y="1808550"/>
                    <a:pt x="0" y="1794862"/>
                    <a:pt x="0" y="1780590"/>
                  </a:cubicBezTo>
                  <a:lnTo>
                    <a:pt x="0" y="53814"/>
                  </a:lnTo>
                  <a:cubicBezTo>
                    <a:pt x="0" y="39542"/>
                    <a:pt x="5670" y="25854"/>
                    <a:pt x="15762" y="15762"/>
                  </a:cubicBezTo>
                  <a:cubicBezTo>
                    <a:pt x="25854" y="5670"/>
                    <a:pt x="39542" y="0"/>
                    <a:pt x="53814" y="0"/>
                  </a:cubicBezTo>
                  <a:close/>
                </a:path>
              </a:pathLst>
            </a:custGeom>
            <a:solidFill>
              <a:srgbClr val="8ED3F2"/>
            </a:solidFill>
          </p:spPr>
        </p:sp>
        <p:sp>
          <p:nvSpPr>
            <p:cNvPr name="TextBox 5" id="5"/>
            <p:cNvSpPr txBox="true"/>
            <p:nvPr/>
          </p:nvSpPr>
          <p:spPr>
            <a:xfrm>
              <a:off x="0" y="-47625"/>
              <a:ext cx="1932395" cy="1882029"/>
            </a:xfrm>
            <a:prstGeom prst="rect">
              <a:avLst/>
            </a:prstGeom>
          </p:spPr>
          <p:txBody>
            <a:bodyPr anchor="ctr" rtlCol="false" tIns="50800" lIns="50800" bIns="50800" rIns="50800"/>
            <a:lstStyle/>
            <a:p>
              <a:pPr algn="ctr">
                <a:lnSpc>
                  <a:spcPts val="3140"/>
                </a:lnSpc>
              </a:pPr>
            </a:p>
          </p:txBody>
        </p:sp>
      </p:grpSp>
      <p:sp>
        <p:nvSpPr>
          <p:cNvPr name="Freeform 6" id="6"/>
          <p:cNvSpPr/>
          <p:nvPr/>
        </p:nvSpPr>
        <p:spPr>
          <a:xfrm flipH="false" flipV="false" rot="0">
            <a:off x="504024" y="484518"/>
            <a:ext cx="1773711" cy="1773711"/>
          </a:xfrm>
          <a:custGeom>
            <a:avLst/>
            <a:gdLst/>
            <a:ahLst/>
            <a:cxnLst/>
            <a:rect r="r" b="b" t="t" l="l"/>
            <a:pathLst>
              <a:path h="1773711" w="1773711">
                <a:moveTo>
                  <a:pt x="0" y="0"/>
                </a:moveTo>
                <a:lnTo>
                  <a:pt x="1773711" y="0"/>
                </a:lnTo>
                <a:lnTo>
                  <a:pt x="1773711" y="1773711"/>
                </a:lnTo>
                <a:lnTo>
                  <a:pt x="0" y="177371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712286" y="856794"/>
            <a:ext cx="1376802" cy="1029159"/>
          </a:xfrm>
          <a:custGeom>
            <a:avLst/>
            <a:gdLst/>
            <a:ahLst/>
            <a:cxnLst/>
            <a:rect r="r" b="b" t="t" l="l"/>
            <a:pathLst>
              <a:path h="1029159" w="1376802">
                <a:moveTo>
                  <a:pt x="0" y="0"/>
                </a:moveTo>
                <a:lnTo>
                  <a:pt x="1376802" y="0"/>
                </a:lnTo>
                <a:lnTo>
                  <a:pt x="1376802" y="1029159"/>
                </a:lnTo>
                <a:lnTo>
                  <a:pt x="0" y="102915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8" id="8"/>
          <p:cNvGrpSpPr/>
          <p:nvPr/>
        </p:nvGrpSpPr>
        <p:grpSpPr>
          <a:xfrm rot="0">
            <a:off x="11244673" y="2985317"/>
            <a:ext cx="6713300" cy="6410547"/>
            <a:chOff x="0" y="0"/>
            <a:chExt cx="1768112" cy="1688374"/>
          </a:xfrm>
        </p:grpSpPr>
        <p:sp>
          <p:nvSpPr>
            <p:cNvPr name="Freeform 9" id="9"/>
            <p:cNvSpPr/>
            <p:nvPr/>
          </p:nvSpPr>
          <p:spPr>
            <a:xfrm flipH="false" flipV="false" rot="0">
              <a:off x="0" y="0"/>
              <a:ext cx="1768112" cy="1688374"/>
            </a:xfrm>
            <a:custGeom>
              <a:avLst/>
              <a:gdLst/>
              <a:ahLst/>
              <a:cxnLst/>
              <a:rect r="r" b="b" t="t" l="l"/>
              <a:pathLst>
                <a:path h="1688374" w="1768112">
                  <a:moveTo>
                    <a:pt x="58814" y="0"/>
                  </a:moveTo>
                  <a:lnTo>
                    <a:pt x="1709298" y="0"/>
                  </a:lnTo>
                  <a:cubicBezTo>
                    <a:pt x="1741780" y="0"/>
                    <a:pt x="1768112" y="26332"/>
                    <a:pt x="1768112" y="58814"/>
                  </a:cubicBezTo>
                  <a:lnTo>
                    <a:pt x="1768112" y="1629560"/>
                  </a:lnTo>
                  <a:cubicBezTo>
                    <a:pt x="1768112" y="1662042"/>
                    <a:pt x="1741780" y="1688374"/>
                    <a:pt x="1709298" y="1688374"/>
                  </a:cubicBezTo>
                  <a:lnTo>
                    <a:pt x="58814" y="1688374"/>
                  </a:lnTo>
                  <a:cubicBezTo>
                    <a:pt x="26332" y="1688374"/>
                    <a:pt x="0" y="1662042"/>
                    <a:pt x="0" y="1629560"/>
                  </a:cubicBezTo>
                  <a:lnTo>
                    <a:pt x="0" y="58814"/>
                  </a:lnTo>
                  <a:cubicBezTo>
                    <a:pt x="0" y="26332"/>
                    <a:pt x="26332" y="0"/>
                    <a:pt x="58814" y="0"/>
                  </a:cubicBezTo>
                  <a:close/>
                </a:path>
              </a:pathLst>
            </a:custGeom>
            <a:solidFill>
              <a:srgbClr val="8ED3F2"/>
            </a:solidFill>
          </p:spPr>
        </p:sp>
        <p:sp>
          <p:nvSpPr>
            <p:cNvPr name="TextBox 10" id="10"/>
            <p:cNvSpPr txBox="true"/>
            <p:nvPr/>
          </p:nvSpPr>
          <p:spPr>
            <a:xfrm>
              <a:off x="0" y="-47625"/>
              <a:ext cx="1768112" cy="1735999"/>
            </a:xfrm>
            <a:prstGeom prst="rect">
              <a:avLst/>
            </a:prstGeom>
          </p:spPr>
          <p:txBody>
            <a:bodyPr anchor="ctr" rtlCol="false" tIns="50800" lIns="50800" bIns="50800" rIns="50800"/>
            <a:lstStyle/>
            <a:p>
              <a:pPr algn="ctr">
                <a:lnSpc>
                  <a:spcPts val="3140"/>
                </a:lnSpc>
              </a:pPr>
            </a:p>
          </p:txBody>
        </p:sp>
      </p:grpSp>
      <p:sp>
        <p:nvSpPr>
          <p:cNvPr name="Freeform 11" id="11"/>
          <p:cNvSpPr/>
          <p:nvPr/>
        </p:nvSpPr>
        <p:spPr>
          <a:xfrm flipH="false" flipV="false" rot="0">
            <a:off x="504024" y="2985317"/>
            <a:ext cx="943648" cy="1045594"/>
          </a:xfrm>
          <a:custGeom>
            <a:avLst/>
            <a:gdLst/>
            <a:ahLst/>
            <a:cxnLst/>
            <a:rect r="r" b="b" t="t" l="l"/>
            <a:pathLst>
              <a:path h="1045594" w="943648">
                <a:moveTo>
                  <a:pt x="0" y="0"/>
                </a:moveTo>
                <a:lnTo>
                  <a:pt x="943648" y="0"/>
                </a:lnTo>
                <a:lnTo>
                  <a:pt x="943648" y="1045594"/>
                </a:lnTo>
                <a:lnTo>
                  <a:pt x="0" y="104559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false" rot="0">
            <a:off x="9564605" y="2912327"/>
            <a:ext cx="1496482" cy="1191574"/>
          </a:xfrm>
          <a:custGeom>
            <a:avLst/>
            <a:gdLst/>
            <a:ahLst/>
            <a:cxnLst/>
            <a:rect r="r" b="b" t="t" l="l"/>
            <a:pathLst>
              <a:path h="1191574" w="1496482">
                <a:moveTo>
                  <a:pt x="0" y="0"/>
                </a:moveTo>
                <a:lnTo>
                  <a:pt x="1496482" y="0"/>
                </a:lnTo>
                <a:lnTo>
                  <a:pt x="1496482" y="1191574"/>
                </a:lnTo>
                <a:lnTo>
                  <a:pt x="0" y="119157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3" id="13"/>
          <p:cNvSpPr txBox="true"/>
          <p:nvPr/>
        </p:nvSpPr>
        <p:spPr>
          <a:xfrm rot="0">
            <a:off x="2414141" y="511137"/>
            <a:ext cx="3244572" cy="679452"/>
          </a:xfrm>
          <a:prstGeom prst="rect">
            <a:avLst/>
          </a:prstGeom>
        </p:spPr>
        <p:txBody>
          <a:bodyPr anchor="t" rtlCol="false" tIns="0" lIns="0" bIns="0" rIns="0">
            <a:spAutoFit/>
          </a:bodyPr>
          <a:lstStyle/>
          <a:p>
            <a:pPr algn="l">
              <a:lnSpc>
                <a:spcPts val="5599"/>
              </a:lnSpc>
              <a:spcBef>
                <a:spcPct val="0"/>
              </a:spcBef>
            </a:pPr>
            <a:r>
              <a:rPr lang="en-US" sz="3999">
                <a:solidFill>
                  <a:srgbClr val="000000"/>
                </a:solidFill>
                <a:latin typeface="Calistoga"/>
                <a:ea typeface="Calistoga"/>
                <a:cs typeface="Calistoga"/>
                <a:sym typeface="Calistoga"/>
              </a:rPr>
              <a:t>Skaber</a:t>
            </a:r>
          </a:p>
        </p:txBody>
      </p:sp>
      <p:sp>
        <p:nvSpPr>
          <p:cNvPr name="TextBox 14" id="14"/>
          <p:cNvSpPr txBox="true"/>
          <p:nvPr/>
        </p:nvSpPr>
        <p:spPr>
          <a:xfrm rot="0">
            <a:off x="12273442" y="387837"/>
            <a:ext cx="5684531" cy="1660525"/>
          </a:xfrm>
          <a:prstGeom prst="rect">
            <a:avLst/>
          </a:prstGeom>
        </p:spPr>
        <p:txBody>
          <a:bodyPr anchor="t" rtlCol="false" tIns="0" lIns="0" bIns="0" rIns="0">
            <a:spAutoFit/>
          </a:bodyPr>
          <a:lstStyle/>
          <a:p>
            <a:pPr algn="l">
              <a:lnSpc>
                <a:spcPts val="3219"/>
              </a:lnSpc>
              <a:spcBef>
                <a:spcPct val="0"/>
              </a:spcBef>
            </a:pPr>
            <a:r>
              <a:rPr lang="en-US" b="true" sz="2299">
                <a:solidFill>
                  <a:srgbClr val="000000"/>
                </a:solidFill>
                <a:latin typeface="Inter Bold"/>
                <a:ea typeface="Inter Bold"/>
                <a:cs typeface="Inter Bold"/>
                <a:sym typeface="Inter Bold"/>
              </a:rPr>
              <a:t>Tema: Areal (s. 73-81)</a:t>
            </a:r>
          </a:p>
          <a:p>
            <a:pPr algn="l" marL="259082" indent="-129541" lvl="1">
              <a:lnSpc>
                <a:spcPts val="1680"/>
              </a:lnSpc>
              <a:buFont typeface="Arial"/>
              <a:buChar char="•"/>
            </a:pPr>
            <a:r>
              <a:rPr lang="en-US" sz="1200">
                <a:solidFill>
                  <a:srgbClr val="000000"/>
                </a:solidFill>
                <a:latin typeface="Inter"/>
                <a:ea typeface="Inter"/>
                <a:cs typeface="Inter"/>
                <a:sym typeface="Inter"/>
              </a:rPr>
              <a:t>Areal af rektangel og andre figurer. Såsom Prøv med kvadrater, trekanter og parallelogrammer.</a:t>
            </a:r>
          </a:p>
          <a:p>
            <a:pPr algn="l" marL="259082" indent="-129541" lvl="1">
              <a:lnSpc>
                <a:spcPts val="1680"/>
              </a:lnSpc>
              <a:buFont typeface="Arial"/>
              <a:buChar char="•"/>
            </a:pPr>
            <a:r>
              <a:rPr lang="en-US" sz="1200">
                <a:solidFill>
                  <a:srgbClr val="000000"/>
                </a:solidFill>
                <a:latin typeface="Inter"/>
                <a:ea typeface="Inter"/>
                <a:cs typeface="Inter"/>
                <a:sym typeface="Inter"/>
              </a:rPr>
              <a:t>Opregn areal i forskellige enheder mm2, cm2, m2 eller km2. Både ud fra bogens figurer og figurer som findes udendørs.</a:t>
            </a:r>
          </a:p>
          <a:p>
            <a:pPr algn="l" marL="259082" indent="-129541" lvl="1">
              <a:lnSpc>
                <a:spcPts val="1680"/>
              </a:lnSpc>
              <a:buFont typeface="Arial"/>
              <a:buChar char="•"/>
            </a:pPr>
            <a:r>
              <a:rPr lang="en-US" sz="1200">
                <a:solidFill>
                  <a:srgbClr val="000000"/>
                </a:solidFill>
                <a:latin typeface="Inter"/>
                <a:ea typeface="Inter"/>
                <a:cs typeface="Inter"/>
                <a:sym typeface="Inter"/>
              </a:rPr>
              <a:t>Brug af sømbræt og elastikker til at lave arealer af forskellige størrelse.</a:t>
            </a:r>
          </a:p>
          <a:p>
            <a:pPr algn="l" marL="259082" indent="-129541" lvl="1">
              <a:lnSpc>
                <a:spcPts val="1680"/>
              </a:lnSpc>
              <a:buFont typeface="Arial"/>
              <a:buChar char="•"/>
            </a:pPr>
            <a:r>
              <a:rPr lang="en-US" sz="1200">
                <a:solidFill>
                  <a:srgbClr val="000000"/>
                </a:solidFill>
                <a:latin typeface="Inter"/>
                <a:ea typeface="Inter"/>
                <a:cs typeface="Inter"/>
                <a:sym typeface="Inter"/>
              </a:rPr>
              <a:t>Find arealer af trekanter der bliver større og større</a:t>
            </a:r>
          </a:p>
        </p:txBody>
      </p:sp>
      <p:sp>
        <p:nvSpPr>
          <p:cNvPr name="TextBox 15" id="15"/>
          <p:cNvSpPr txBox="true"/>
          <p:nvPr/>
        </p:nvSpPr>
        <p:spPr>
          <a:xfrm rot="0">
            <a:off x="1948412" y="3182072"/>
            <a:ext cx="6880769" cy="6626860"/>
          </a:xfrm>
          <a:prstGeom prst="rect">
            <a:avLst/>
          </a:prstGeom>
        </p:spPr>
        <p:txBody>
          <a:bodyPr anchor="t" rtlCol="false" tIns="0" lIns="0" bIns="0" rIns="0">
            <a:spAutoFit/>
          </a:bodyPr>
          <a:lstStyle/>
          <a:p>
            <a:pPr algn="l">
              <a:lnSpc>
                <a:spcPts val="2239"/>
              </a:lnSpc>
              <a:spcBef>
                <a:spcPct val="0"/>
              </a:spcBef>
            </a:pPr>
            <a:r>
              <a:rPr lang="en-US" sz="1599">
                <a:solidFill>
                  <a:srgbClr val="000000"/>
                </a:solidFill>
                <a:latin typeface="Inter"/>
                <a:ea typeface="Inter"/>
                <a:cs typeface="Inter"/>
                <a:sym typeface="Inter"/>
              </a:rPr>
              <a:t>Du skal assistere mig som matematikdidaktiker og dramalære i traditionen fra August Boels. Du skal udvide vores matematikemne: Areal, med en række forforståelsesopgaver, som er baseret på dramaøvelser. </a:t>
            </a:r>
          </a:p>
          <a:p>
            <a:pPr algn="l">
              <a:lnSpc>
                <a:spcPts val="2239"/>
              </a:lnSpc>
              <a:spcBef>
                <a:spcPct val="0"/>
              </a:spcBef>
            </a:pPr>
            <a:r>
              <a:rPr lang="en-US" sz="1599">
                <a:solidFill>
                  <a:srgbClr val="000000"/>
                </a:solidFill>
                <a:latin typeface="Inter"/>
                <a:ea typeface="Inter"/>
                <a:cs typeface="Inter"/>
                <a:sym typeface="Inter"/>
              </a:rPr>
              <a:t>Du skal skabe tre nye aktiviteter, som kan gennemføres i undervinsningen i 4. klasse. </a:t>
            </a:r>
          </a:p>
          <a:p>
            <a:pPr algn="l">
              <a:lnSpc>
                <a:spcPts val="2239"/>
              </a:lnSpc>
              <a:spcBef>
                <a:spcPct val="0"/>
              </a:spcBef>
            </a:pPr>
          </a:p>
          <a:p>
            <a:pPr algn="l">
              <a:lnSpc>
                <a:spcPts val="2239"/>
              </a:lnSpc>
              <a:spcBef>
                <a:spcPct val="0"/>
              </a:spcBef>
            </a:pPr>
            <a:r>
              <a:rPr lang="en-US" sz="1599" i="true">
                <a:solidFill>
                  <a:srgbClr val="000000"/>
                </a:solidFill>
                <a:latin typeface="Inter Italics"/>
                <a:ea typeface="Inter Italics"/>
                <a:cs typeface="Inter Italics"/>
                <a:sym typeface="Inter Italics"/>
              </a:rPr>
              <a:t>De aktiviteter, som eleverne arbejder med i matematikbogen:</a:t>
            </a:r>
          </a:p>
          <a:p>
            <a:pPr algn="l" marL="345439" indent="-172720" lvl="1">
              <a:lnSpc>
                <a:spcPts val="2239"/>
              </a:lnSpc>
              <a:buFont typeface="Arial"/>
              <a:buChar char="•"/>
            </a:pPr>
            <a:r>
              <a:rPr lang="en-US" sz="1599" i="true">
                <a:solidFill>
                  <a:srgbClr val="000000"/>
                </a:solidFill>
                <a:latin typeface="Inter Italics"/>
                <a:ea typeface="Inter Italics"/>
                <a:cs typeface="Inter Italics"/>
                <a:sym typeface="Inter Italics"/>
              </a:rPr>
              <a:t>Areal af rektangel og andre figurer, såsom kvadrater, trekanter og parallelogrammer.</a:t>
            </a:r>
          </a:p>
          <a:p>
            <a:pPr algn="l" marL="345439" indent="-172720" lvl="1">
              <a:lnSpc>
                <a:spcPts val="2239"/>
              </a:lnSpc>
              <a:buFont typeface="Arial"/>
              <a:buChar char="•"/>
            </a:pPr>
            <a:r>
              <a:rPr lang="en-US" sz="1599" i="true">
                <a:solidFill>
                  <a:srgbClr val="000000"/>
                </a:solidFill>
                <a:latin typeface="Inter Italics"/>
                <a:ea typeface="Inter Italics"/>
                <a:cs typeface="Inter Italics"/>
                <a:sym typeface="Inter Italics"/>
              </a:rPr>
              <a:t>Udregne areal i forskellige enheder (mm², cm², m² eller km²), både ud fra figurer i bogen og figurer, som de skal finde udendørs.</a:t>
            </a:r>
          </a:p>
          <a:p>
            <a:pPr algn="l" marL="345439" indent="-172720" lvl="1">
              <a:lnSpc>
                <a:spcPts val="2239"/>
              </a:lnSpc>
              <a:buFont typeface="Arial"/>
              <a:buChar char="•"/>
            </a:pPr>
            <a:r>
              <a:rPr lang="en-US" sz="1599" i="true">
                <a:solidFill>
                  <a:srgbClr val="000000"/>
                </a:solidFill>
                <a:latin typeface="Inter Italics"/>
                <a:ea typeface="Inter Italics"/>
                <a:cs typeface="Inter Italics"/>
                <a:sym typeface="Inter Italics"/>
              </a:rPr>
              <a:t>Brug af sømbræt og elastikker til at lave arealer af forskellige størrelser.</a:t>
            </a:r>
          </a:p>
          <a:p>
            <a:pPr algn="l" marL="345439" indent="-172720" lvl="1">
              <a:lnSpc>
                <a:spcPts val="2239"/>
              </a:lnSpc>
              <a:buFont typeface="Arial"/>
              <a:buChar char="•"/>
            </a:pPr>
            <a:r>
              <a:rPr lang="en-US" sz="1599" i="true">
                <a:solidFill>
                  <a:srgbClr val="000000"/>
                </a:solidFill>
                <a:latin typeface="Inter Italics"/>
                <a:ea typeface="Inter Italics"/>
                <a:cs typeface="Inter Italics"/>
                <a:sym typeface="Inter Italics"/>
              </a:rPr>
              <a:t>Find arealer af trekanter, der bliver større og større.</a:t>
            </a:r>
          </a:p>
          <a:p>
            <a:pPr algn="l">
              <a:lnSpc>
                <a:spcPts val="2239"/>
              </a:lnSpc>
              <a:spcBef>
                <a:spcPct val="0"/>
              </a:spcBef>
            </a:pPr>
          </a:p>
          <a:p>
            <a:pPr algn="l">
              <a:lnSpc>
                <a:spcPts val="2239"/>
              </a:lnSpc>
              <a:spcBef>
                <a:spcPct val="0"/>
              </a:spcBef>
            </a:pPr>
            <a:r>
              <a:rPr lang="en-US" sz="1599">
                <a:solidFill>
                  <a:srgbClr val="000000"/>
                </a:solidFill>
                <a:latin typeface="Inter"/>
                <a:ea typeface="Inter"/>
                <a:cs typeface="Inter"/>
                <a:sym typeface="Inter"/>
              </a:rPr>
              <a:t>Du skal: </a:t>
            </a:r>
          </a:p>
          <a:p>
            <a:pPr algn="l" marL="345439" indent="-172720" lvl="1">
              <a:lnSpc>
                <a:spcPts val="2239"/>
              </a:lnSpc>
              <a:buFont typeface="Arial"/>
              <a:buChar char="•"/>
            </a:pPr>
            <a:r>
              <a:rPr lang="en-US" sz="1599">
                <a:solidFill>
                  <a:srgbClr val="000000"/>
                </a:solidFill>
                <a:latin typeface="Inter"/>
                <a:ea typeface="Inter"/>
                <a:cs typeface="Inter"/>
                <a:sym typeface="Inter"/>
              </a:rPr>
              <a:t>Læse dokumentet med dramaøvelser</a:t>
            </a:r>
          </a:p>
          <a:p>
            <a:pPr algn="l" marL="345439" indent="-172720" lvl="1">
              <a:lnSpc>
                <a:spcPts val="2239"/>
              </a:lnSpc>
              <a:buFont typeface="Arial"/>
              <a:buChar char="•"/>
            </a:pPr>
            <a:r>
              <a:rPr lang="en-US" sz="1599">
                <a:solidFill>
                  <a:srgbClr val="000000"/>
                </a:solidFill>
                <a:latin typeface="Inter"/>
                <a:ea typeface="Inter"/>
                <a:cs typeface="Inter"/>
                <a:sym typeface="Inter"/>
              </a:rPr>
              <a:t>Udvælge de 3 dramaaktiviteter, som kan bruges til at skabe en forforståelse for figurer med fokus på areal.  </a:t>
            </a:r>
          </a:p>
          <a:p>
            <a:pPr algn="l" marL="345439" indent="-172720" lvl="1">
              <a:lnSpc>
                <a:spcPts val="2239"/>
              </a:lnSpc>
              <a:buFont typeface="Arial"/>
              <a:buChar char="•"/>
            </a:pPr>
            <a:r>
              <a:rPr lang="en-US" sz="1599">
                <a:solidFill>
                  <a:srgbClr val="000000"/>
                </a:solidFill>
                <a:latin typeface="Inter"/>
                <a:ea typeface="Inter"/>
                <a:cs typeface="Inter"/>
                <a:sym typeface="Inter"/>
              </a:rPr>
              <a:t>Redidaktisere de pågældende dramaøvelser, så de integrerer den matematiske faglighed i legende, kropslige og dramatiske interaktioner og udfordringer. </a:t>
            </a:r>
          </a:p>
          <a:p>
            <a:pPr algn="l" marL="345439" indent="-172720" lvl="1">
              <a:lnSpc>
                <a:spcPts val="2239"/>
              </a:lnSpc>
              <a:buFont typeface="Arial"/>
              <a:buChar char="•"/>
            </a:pPr>
            <a:r>
              <a:rPr lang="en-US" sz="1599">
                <a:solidFill>
                  <a:srgbClr val="000000"/>
                </a:solidFill>
                <a:latin typeface="Inter"/>
                <a:ea typeface="Inter"/>
                <a:cs typeface="Inter"/>
                <a:sym typeface="Inter"/>
              </a:rPr>
              <a:t>Vurdere om de nye aktiviteter, faktisk vil være meningsfulde. </a:t>
            </a:r>
          </a:p>
        </p:txBody>
      </p:sp>
      <p:sp>
        <p:nvSpPr>
          <p:cNvPr name="TextBox 16" id="16"/>
          <p:cNvSpPr txBox="true"/>
          <p:nvPr/>
        </p:nvSpPr>
        <p:spPr>
          <a:xfrm rot="0">
            <a:off x="2414141" y="1235240"/>
            <a:ext cx="5408036" cy="1028701"/>
          </a:xfrm>
          <a:prstGeom prst="rect">
            <a:avLst/>
          </a:prstGeom>
        </p:spPr>
        <p:txBody>
          <a:bodyPr anchor="t" rtlCol="false" tIns="0" lIns="0" bIns="0" rIns="0">
            <a:spAutoFit/>
          </a:bodyPr>
          <a:lstStyle/>
          <a:p>
            <a:pPr algn="l">
              <a:lnSpc>
                <a:spcPts val="4199"/>
              </a:lnSpc>
              <a:spcBef>
                <a:spcPct val="0"/>
              </a:spcBef>
            </a:pPr>
            <a:r>
              <a:rPr lang="en-US" sz="2999">
                <a:solidFill>
                  <a:srgbClr val="000000"/>
                </a:solidFill>
                <a:latin typeface="Inter"/>
                <a:ea typeface="Inter"/>
                <a:cs typeface="Inter"/>
                <a:sym typeface="Inter"/>
              </a:rPr>
              <a:t>Aktivitetsskabelse med inspiration i dramaaktiviteter</a:t>
            </a:r>
          </a:p>
        </p:txBody>
      </p:sp>
      <p:sp>
        <p:nvSpPr>
          <p:cNvPr name="TextBox 17" id="17"/>
          <p:cNvSpPr txBox="true"/>
          <p:nvPr/>
        </p:nvSpPr>
        <p:spPr>
          <a:xfrm rot="0">
            <a:off x="11513318" y="3320671"/>
            <a:ext cx="6167427" cy="5595620"/>
          </a:xfrm>
          <a:prstGeom prst="rect">
            <a:avLst/>
          </a:prstGeom>
        </p:spPr>
        <p:txBody>
          <a:bodyPr anchor="t" rtlCol="false" tIns="0" lIns="0" bIns="0" rIns="0">
            <a:spAutoFit/>
          </a:bodyPr>
          <a:lstStyle/>
          <a:p>
            <a:pPr algn="l">
              <a:lnSpc>
                <a:spcPts val="2379"/>
              </a:lnSpc>
              <a:spcBef>
                <a:spcPct val="0"/>
              </a:spcBef>
            </a:pPr>
            <a:r>
              <a:rPr lang="en-US" sz="1699">
                <a:solidFill>
                  <a:srgbClr val="000000"/>
                </a:solidFill>
                <a:latin typeface="Calistoga"/>
                <a:ea typeface="Calistoga"/>
                <a:cs typeface="Calistoga"/>
                <a:sym typeface="Calistoga"/>
              </a:rPr>
              <a:t>1. Billedteater med Geometriske Figurer</a:t>
            </a:r>
          </a:p>
          <a:p>
            <a:pPr algn="l">
              <a:lnSpc>
                <a:spcPts val="2379"/>
              </a:lnSpc>
              <a:spcBef>
                <a:spcPct val="0"/>
              </a:spcBef>
            </a:pPr>
            <a:r>
              <a:rPr lang="en-US" sz="1699">
                <a:solidFill>
                  <a:srgbClr val="000000"/>
                </a:solidFill>
                <a:latin typeface="Inter"/>
                <a:ea typeface="Inter"/>
                <a:cs typeface="Inter"/>
                <a:sym typeface="Inter"/>
              </a:rPr>
              <a:t>Før aktiviteten starts:</a:t>
            </a:r>
          </a:p>
          <a:p>
            <a:pPr algn="l">
              <a:lnSpc>
                <a:spcPts val="2379"/>
              </a:lnSpc>
              <a:spcBef>
                <a:spcPct val="0"/>
              </a:spcBef>
            </a:pPr>
            <a:r>
              <a:rPr lang="en-US" sz="1699">
                <a:solidFill>
                  <a:srgbClr val="000000"/>
                </a:solidFill>
                <a:latin typeface="Inter"/>
                <a:ea typeface="Inter"/>
                <a:cs typeface="Inter"/>
                <a:sym typeface="Inter"/>
              </a:rPr>
              <a:t>Del eleverne i små grupper på 3-5 personer.</a:t>
            </a:r>
          </a:p>
          <a:p>
            <a:pPr algn="l">
              <a:lnSpc>
                <a:spcPts val="2379"/>
              </a:lnSpc>
              <a:spcBef>
                <a:spcPct val="0"/>
              </a:spcBef>
            </a:pPr>
            <a:r>
              <a:rPr lang="en-US" sz="1699">
                <a:solidFill>
                  <a:srgbClr val="000000"/>
                </a:solidFill>
                <a:latin typeface="Inter"/>
                <a:ea typeface="Inter"/>
                <a:cs typeface="Inter"/>
                <a:sym typeface="Inter"/>
              </a:rPr>
              <a:t>Tildel hver gruppe en geometrisk figur: rektangel, kvadrat, trekant eller parallelogram.</a:t>
            </a:r>
          </a:p>
          <a:p>
            <a:pPr algn="l">
              <a:lnSpc>
                <a:spcPts val="2379"/>
              </a:lnSpc>
              <a:spcBef>
                <a:spcPct val="0"/>
              </a:spcBef>
            </a:pPr>
            <a:r>
              <a:rPr lang="en-US" sz="1699">
                <a:solidFill>
                  <a:srgbClr val="000000"/>
                </a:solidFill>
                <a:latin typeface="Inter"/>
                <a:ea typeface="Inter"/>
                <a:cs typeface="Inter"/>
                <a:sym typeface="Inter"/>
              </a:rPr>
              <a:t>Aktivitet:</a:t>
            </a:r>
          </a:p>
          <a:p>
            <a:pPr algn="l">
              <a:lnSpc>
                <a:spcPts val="2379"/>
              </a:lnSpc>
              <a:spcBef>
                <a:spcPct val="0"/>
              </a:spcBef>
            </a:pPr>
            <a:r>
              <a:rPr lang="en-US" sz="1699">
                <a:solidFill>
                  <a:srgbClr val="000000"/>
                </a:solidFill>
                <a:latin typeface="Inter"/>
                <a:ea typeface="Inter"/>
                <a:cs typeface="Inter"/>
                <a:sym typeface="Inter"/>
              </a:rPr>
              <a:t>Hver gruppe skal bruge deres kroppe til at forme den tildelte geometriske figur. Alle i gruppen skal være en del af figuren ved at stå på bestemte punkter på gulvet, så de sammen danner den ønskede figur.</a:t>
            </a:r>
          </a:p>
          <a:p>
            <a:pPr algn="l">
              <a:lnSpc>
                <a:spcPts val="2379"/>
              </a:lnSpc>
              <a:spcBef>
                <a:spcPct val="0"/>
              </a:spcBef>
            </a:pPr>
            <a:r>
              <a:rPr lang="en-US" sz="1699">
                <a:solidFill>
                  <a:srgbClr val="000000"/>
                </a:solidFill>
                <a:latin typeface="Inter"/>
                <a:ea typeface="Inter"/>
                <a:cs typeface="Inter"/>
                <a:sym typeface="Inter"/>
              </a:rPr>
              <a:t>Efter at have dannet figuren, skal gruppen diskutere, hvordan de kan ændre figuren for at øge eller formindske arealet. De kan forsøge at ændre form og størrelse mens de opretholder figuren.</a:t>
            </a:r>
          </a:p>
          <a:p>
            <a:pPr algn="l">
              <a:lnSpc>
                <a:spcPts val="2379"/>
              </a:lnSpc>
              <a:spcBef>
                <a:spcPct val="0"/>
              </a:spcBef>
            </a:pPr>
            <a:r>
              <a:rPr lang="en-US" sz="1699">
                <a:solidFill>
                  <a:srgbClr val="000000"/>
                </a:solidFill>
                <a:latin typeface="Inter"/>
                <a:ea typeface="Inter"/>
                <a:cs typeface="Inter"/>
                <a:sym typeface="Inter"/>
              </a:rPr>
              <a:t>Refleksion og diskussion:</a:t>
            </a:r>
          </a:p>
          <a:p>
            <a:pPr algn="l">
              <a:lnSpc>
                <a:spcPts val="2379"/>
              </a:lnSpc>
              <a:spcBef>
                <a:spcPct val="0"/>
              </a:spcBef>
            </a:pPr>
            <a:r>
              <a:rPr lang="en-US" sz="1699">
                <a:solidFill>
                  <a:srgbClr val="000000"/>
                </a:solidFill>
                <a:latin typeface="Inter"/>
                <a:ea typeface="Inter"/>
                <a:cs typeface="Inter"/>
                <a:sym typeface="Inter"/>
              </a:rPr>
              <a:t>Efter at hver gruppe har vist deres figur, kan klassen diskutere, hvordan arealet af figuren beregnes, og hvordan forskellige figurer med samme areal kan se forskellige ud.</a:t>
            </a:r>
          </a:p>
          <a:p>
            <a:pPr algn="l">
              <a:lnSpc>
                <a:spcPts val="2379"/>
              </a:lnSpc>
              <a:spcBef>
                <a:spcPct val="0"/>
              </a:spcBef>
            </a:pPr>
            <a:r>
              <a:rPr lang="en-US" sz="1699">
                <a:solidFill>
                  <a:srgbClr val="000000"/>
                </a:solidFill>
                <a:latin typeface="Inter"/>
                <a:ea typeface="Inter"/>
                <a:cs typeface="Inter"/>
                <a:sym typeface="Inter"/>
              </a:rPr>
              <a:t>(...)</a:t>
            </a:r>
          </a:p>
        </p:txBody>
      </p:sp>
    </p:spTree>
  </p:cSld>
  <p:clrMapOvr>
    <a:masterClrMapping/>
  </p:clrMapOvr>
</p:sld>
</file>

<file path=ppt/slides/slide52.xml><?xml version="1.0" encoding="utf-8"?>
<p:sld xmlns:p="http://schemas.openxmlformats.org/presentationml/2006/main" xmlns:a="http://schemas.openxmlformats.org/drawingml/2006/main" xmlns:r="http://schemas.openxmlformats.org/officeDocument/2006/relationships">
  <p:cSld>
    <p:bg>
      <p:bgPr>
        <a:solidFill>
          <a:srgbClr val="FFF7A9"/>
        </a:solidFill>
      </p:bgPr>
    </p:bg>
    <p:spTree>
      <p:nvGrpSpPr>
        <p:cNvPr id="1" name=""/>
        <p:cNvGrpSpPr/>
        <p:nvPr/>
      </p:nvGrpSpPr>
      <p:grpSpPr>
        <a:xfrm>
          <a:off x="0" y="0"/>
          <a:ext cx="0" cy="0"/>
          <a:chOff x="0" y="0"/>
          <a:chExt cx="0" cy="0"/>
        </a:xfrm>
      </p:grpSpPr>
      <p:sp>
        <p:nvSpPr>
          <p:cNvPr name="Freeform 2" id="2"/>
          <p:cNvSpPr/>
          <p:nvPr/>
        </p:nvSpPr>
        <p:spPr>
          <a:xfrm flipH="false" flipV="false" rot="0">
            <a:off x="544626" y="548791"/>
            <a:ext cx="1747115" cy="1747115"/>
          </a:xfrm>
          <a:custGeom>
            <a:avLst/>
            <a:gdLst/>
            <a:ahLst/>
            <a:cxnLst/>
            <a:rect r="r" b="b" t="t" l="l"/>
            <a:pathLst>
              <a:path h="1747115" w="1747115">
                <a:moveTo>
                  <a:pt x="0" y="0"/>
                </a:moveTo>
                <a:lnTo>
                  <a:pt x="1747115" y="0"/>
                </a:lnTo>
                <a:lnTo>
                  <a:pt x="1747115" y="1747115"/>
                </a:lnTo>
                <a:lnTo>
                  <a:pt x="0" y="174711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736386" y="911445"/>
            <a:ext cx="1382917" cy="1097691"/>
          </a:xfrm>
          <a:custGeom>
            <a:avLst/>
            <a:gdLst/>
            <a:ahLst/>
            <a:cxnLst/>
            <a:rect r="r" b="b" t="t" l="l"/>
            <a:pathLst>
              <a:path h="1097691" w="1382917">
                <a:moveTo>
                  <a:pt x="0" y="0"/>
                </a:moveTo>
                <a:lnTo>
                  <a:pt x="1382917" y="0"/>
                </a:lnTo>
                <a:lnTo>
                  <a:pt x="1382917" y="1097691"/>
                </a:lnTo>
                <a:lnTo>
                  <a:pt x="0" y="109769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752889" y="4190836"/>
            <a:ext cx="5417050" cy="4823460"/>
          </a:xfrm>
          <a:prstGeom prst="rect">
            <a:avLst/>
          </a:prstGeom>
        </p:spPr>
        <p:txBody>
          <a:bodyPr anchor="t" rtlCol="false" tIns="0" lIns="0" bIns="0" rIns="0">
            <a:spAutoFit/>
          </a:bodyPr>
          <a:lstStyle/>
          <a:p>
            <a:pPr algn="l">
              <a:lnSpc>
                <a:spcPts val="2940"/>
              </a:lnSpc>
              <a:spcBef>
                <a:spcPct val="0"/>
              </a:spcBef>
            </a:pPr>
            <a:r>
              <a:rPr lang="en-US" b="true" sz="2100">
                <a:solidFill>
                  <a:srgbClr val="000000"/>
                </a:solidFill>
                <a:latin typeface="Inter Bold"/>
                <a:ea typeface="Inter Bold"/>
                <a:cs typeface="Inter Bold"/>
                <a:sym typeface="Inter Bold"/>
              </a:rPr>
              <a:t>1</a:t>
            </a:r>
            <a:r>
              <a:rPr lang="en-US" sz="2100">
                <a:solidFill>
                  <a:srgbClr val="000000"/>
                </a:solidFill>
                <a:latin typeface="Inter"/>
                <a:ea typeface="Inter"/>
                <a:cs typeface="Inter"/>
                <a:sym typeface="Inter"/>
              </a:rPr>
              <a:t> Du skal lave et regnskab for en skolefest, hvor hver gæst betaler entré.</a:t>
            </a:r>
          </a:p>
          <a:p>
            <a:pPr algn="l">
              <a:lnSpc>
                <a:spcPts val="2940"/>
              </a:lnSpc>
              <a:spcBef>
                <a:spcPct val="0"/>
              </a:spcBef>
            </a:pPr>
            <a:r>
              <a:rPr lang="en-US" b="true" sz="2100">
                <a:solidFill>
                  <a:srgbClr val="000000"/>
                </a:solidFill>
                <a:latin typeface="Inter Bold"/>
                <a:ea typeface="Inter Bold"/>
                <a:cs typeface="Inter Bold"/>
                <a:sym typeface="Inter Bold"/>
              </a:rPr>
              <a:t>a </a:t>
            </a:r>
            <a:r>
              <a:rPr lang="en-US" sz="2100">
                <a:solidFill>
                  <a:srgbClr val="000000"/>
                </a:solidFill>
                <a:latin typeface="Inter"/>
                <a:ea typeface="Inter"/>
                <a:cs typeface="Inter"/>
                <a:sym typeface="Inter"/>
              </a:rPr>
              <a:t>Lav en oversigt over indtægterne og udgifterne. Vælg selv.</a:t>
            </a:r>
          </a:p>
          <a:p>
            <a:pPr algn="l">
              <a:lnSpc>
                <a:spcPts val="2940"/>
              </a:lnSpc>
              <a:spcBef>
                <a:spcPct val="0"/>
              </a:spcBef>
            </a:pPr>
            <a:r>
              <a:rPr lang="en-US" b="true" sz="2100">
                <a:solidFill>
                  <a:srgbClr val="000000"/>
                </a:solidFill>
                <a:latin typeface="Inter Bold"/>
                <a:ea typeface="Inter Bold"/>
                <a:cs typeface="Inter Bold"/>
                <a:sym typeface="Inter Bold"/>
              </a:rPr>
              <a:t>b</a:t>
            </a:r>
            <a:r>
              <a:rPr lang="en-US" sz="2100">
                <a:solidFill>
                  <a:srgbClr val="000000"/>
                </a:solidFill>
                <a:latin typeface="Inter"/>
                <a:ea typeface="Inter"/>
                <a:cs typeface="Inter"/>
                <a:sym typeface="Inter"/>
              </a:rPr>
              <a:t> Hvad skal entréprisen mindst være for at undgå underskud?</a:t>
            </a:r>
          </a:p>
          <a:p>
            <a:pPr algn="l">
              <a:lnSpc>
                <a:spcPts val="2940"/>
              </a:lnSpc>
              <a:spcBef>
                <a:spcPct val="0"/>
              </a:spcBef>
            </a:pPr>
            <a:r>
              <a:rPr lang="en-US" b="true" sz="2100">
                <a:solidFill>
                  <a:srgbClr val="000000"/>
                </a:solidFill>
                <a:latin typeface="Inter Bold"/>
                <a:ea typeface="Inter Bold"/>
                <a:cs typeface="Inter Bold"/>
                <a:sym typeface="Inter Bold"/>
              </a:rPr>
              <a:t>c</a:t>
            </a:r>
            <a:r>
              <a:rPr lang="en-US" sz="2100">
                <a:solidFill>
                  <a:srgbClr val="000000"/>
                </a:solidFill>
                <a:latin typeface="Inter"/>
                <a:ea typeface="Inter"/>
                <a:cs typeface="Inter"/>
                <a:sym typeface="Inter"/>
              </a:rPr>
              <a:t> Hvor meget skal der tages i entré, hvis der kommer 90 gæster, og overskuddet skal være 500 kr.?</a:t>
            </a:r>
          </a:p>
          <a:p>
            <a:pPr algn="l">
              <a:lnSpc>
                <a:spcPts val="2940"/>
              </a:lnSpc>
              <a:spcBef>
                <a:spcPct val="0"/>
              </a:spcBef>
            </a:pPr>
            <a:r>
              <a:rPr lang="en-US" b="true" sz="2100">
                <a:solidFill>
                  <a:srgbClr val="000000"/>
                </a:solidFill>
                <a:latin typeface="Inter Bold"/>
                <a:ea typeface="Inter Bold"/>
                <a:cs typeface="Inter Bold"/>
                <a:sym typeface="Inter Bold"/>
              </a:rPr>
              <a:t>d</a:t>
            </a:r>
            <a:r>
              <a:rPr lang="en-US" sz="2100">
                <a:solidFill>
                  <a:srgbClr val="000000"/>
                </a:solidFill>
                <a:latin typeface="Inter"/>
                <a:ea typeface="Inter"/>
                <a:cs typeface="Inter"/>
                <a:sym typeface="Inter"/>
              </a:rPr>
              <a:t> Lav et diagram over udgifterne.</a:t>
            </a:r>
          </a:p>
          <a:p>
            <a:pPr algn="l">
              <a:lnSpc>
                <a:spcPts val="2940"/>
              </a:lnSpc>
              <a:spcBef>
                <a:spcPct val="0"/>
              </a:spcBef>
            </a:pPr>
            <a:r>
              <a:rPr lang="en-US" b="true" sz="2100">
                <a:solidFill>
                  <a:srgbClr val="000000"/>
                </a:solidFill>
                <a:latin typeface="Inter Bold"/>
                <a:ea typeface="Inter Bold"/>
                <a:cs typeface="Inter Bold"/>
                <a:sym typeface="Inter Bold"/>
              </a:rPr>
              <a:t>e</a:t>
            </a:r>
            <a:r>
              <a:rPr lang="en-US" sz="2100">
                <a:solidFill>
                  <a:srgbClr val="000000"/>
                </a:solidFill>
                <a:latin typeface="Inter"/>
                <a:ea typeface="Inter"/>
                <a:cs typeface="Inter"/>
                <a:sym typeface="Inter"/>
              </a:rPr>
              <a:t> Undersøg, hvad der sker, hvis du ændrer størrelsen på nogle af udgifterne.</a:t>
            </a:r>
          </a:p>
          <a:p>
            <a:pPr algn="l">
              <a:lnSpc>
                <a:spcPts val="2940"/>
              </a:lnSpc>
              <a:spcBef>
                <a:spcPct val="0"/>
              </a:spcBef>
            </a:pPr>
            <a:r>
              <a:rPr lang="en-US" sz="2100">
                <a:solidFill>
                  <a:srgbClr val="000000"/>
                </a:solidFill>
                <a:latin typeface="Inter"/>
                <a:ea typeface="Inter"/>
                <a:cs typeface="Inter"/>
                <a:sym typeface="Inter"/>
              </a:rPr>
              <a:t>Hvad sker der med diagrammet?</a:t>
            </a:r>
          </a:p>
        </p:txBody>
      </p:sp>
      <p:sp>
        <p:nvSpPr>
          <p:cNvPr name="TextBox 5" id="5"/>
          <p:cNvSpPr txBox="true"/>
          <p:nvPr/>
        </p:nvSpPr>
        <p:spPr>
          <a:xfrm rot="0">
            <a:off x="752889" y="2905551"/>
            <a:ext cx="7274379" cy="1003936"/>
          </a:xfrm>
          <a:prstGeom prst="rect">
            <a:avLst/>
          </a:prstGeom>
        </p:spPr>
        <p:txBody>
          <a:bodyPr anchor="t" rtlCol="false" tIns="0" lIns="0" bIns="0" rIns="0">
            <a:spAutoFit/>
          </a:bodyPr>
          <a:lstStyle/>
          <a:p>
            <a:pPr algn="l">
              <a:lnSpc>
                <a:spcPts val="4899"/>
              </a:lnSpc>
            </a:pPr>
            <a:r>
              <a:rPr lang="en-US" sz="3499">
                <a:solidFill>
                  <a:srgbClr val="000000"/>
                </a:solidFill>
                <a:latin typeface="Calistoga"/>
                <a:ea typeface="Calistoga"/>
                <a:cs typeface="Calistoga"/>
                <a:sym typeface="Calistoga"/>
              </a:rPr>
              <a:t>Regnskab og diagrammer</a:t>
            </a:r>
          </a:p>
          <a:p>
            <a:pPr algn="l">
              <a:lnSpc>
                <a:spcPts val="3079"/>
              </a:lnSpc>
              <a:spcBef>
                <a:spcPct val="0"/>
              </a:spcBef>
            </a:pPr>
            <a:r>
              <a:rPr lang="en-US" sz="2199">
                <a:solidFill>
                  <a:srgbClr val="000000"/>
                </a:solidFill>
                <a:latin typeface="Calistoga"/>
                <a:ea typeface="Calistoga"/>
                <a:cs typeface="Calistoga"/>
                <a:sym typeface="Calistoga"/>
              </a:rPr>
              <a:t>Matematik</a:t>
            </a:r>
          </a:p>
        </p:txBody>
      </p:sp>
      <p:sp>
        <p:nvSpPr>
          <p:cNvPr name="TextBox 6" id="6"/>
          <p:cNvSpPr txBox="true"/>
          <p:nvPr/>
        </p:nvSpPr>
        <p:spPr>
          <a:xfrm rot="0">
            <a:off x="2643368" y="695642"/>
            <a:ext cx="5227737" cy="679452"/>
          </a:xfrm>
          <a:prstGeom prst="rect">
            <a:avLst/>
          </a:prstGeom>
        </p:spPr>
        <p:txBody>
          <a:bodyPr anchor="t" rtlCol="false" tIns="0" lIns="0" bIns="0" rIns="0">
            <a:spAutoFit/>
          </a:bodyPr>
          <a:lstStyle/>
          <a:p>
            <a:pPr algn="l">
              <a:lnSpc>
                <a:spcPts val="5599"/>
              </a:lnSpc>
              <a:spcBef>
                <a:spcPct val="0"/>
              </a:spcBef>
            </a:pPr>
            <a:r>
              <a:rPr lang="en-US" sz="3999">
                <a:solidFill>
                  <a:srgbClr val="000000"/>
                </a:solidFill>
                <a:latin typeface="Calistoga"/>
                <a:ea typeface="Calistoga"/>
                <a:cs typeface="Calistoga"/>
                <a:sym typeface="Calistoga"/>
              </a:rPr>
              <a:t>Skaber og ghostwriter </a:t>
            </a:r>
          </a:p>
        </p:txBody>
      </p:sp>
      <p:sp>
        <p:nvSpPr>
          <p:cNvPr name="TextBox 7" id="7"/>
          <p:cNvSpPr txBox="true"/>
          <p:nvPr/>
        </p:nvSpPr>
        <p:spPr>
          <a:xfrm rot="0">
            <a:off x="2643368" y="1418804"/>
            <a:ext cx="4352043" cy="1028701"/>
          </a:xfrm>
          <a:prstGeom prst="rect">
            <a:avLst/>
          </a:prstGeom>
        </p:spPr>
        <p:txBody>
          <a:bodyPr anchor="t" rtlCol="false" tIns="0" lIns="0" bIns="0" rIns="0">
            <a:spAutoFit/>
          </a:bodyPr>
          <a:lstStyle/>
          <a:p>
            <a:pPr algn="l">
              <a:lnSpc>
                <a:spcPts val="4199"/>
              </a:lnSpc>
              <a:spcBef>
                <a:spcPct val="0"/>
              </a:spcBef>
            </a:pPr>
            <a:r>
              <a:rPr lang="en-US" sz="2999">
                <a:solidFill>
                  <a:srgbClr val="000000"/>
                </a:solidFill>
                <a:latin typeface="Inter"/>
                <a:ea typeface="Inter"/>
                <a:cs typeface="Inter"/>
                <a:sym typeface="Inter"/>
              </a:rPr>
              <a:t>Forvandling af aktivitet ud fra didaktisk teori</a:t>
            </a:r>
          </a:p>
        </p:txBody>
      </p:sp>
      <p:sp>
        <p:nvSpPr>
          <p:cNvPr name="TextBox 8" id="8"/>
          <p:cNvSpPr txBox="true"/>
          <p:nvPr/>
        </p:nvSpPr>
        <p:spPr>
          <a:xfrm rot="0">
            <a:off x="9144000" y="1690020"/>
            <a:ext cx="8987753" cy="8324215"/>
          </a:xfrm>
          <a:prstGeom prst="rect">
            <a:avLst/>
          </a:prstGeom>
        </p:spPr>
        <p:txBody>
          <a:bodyPr anchor="t" rtlCol="false" tIns="0" lIns="0" bIns="0" rIns="0">
            <a:spAutoFit/>
          </a:bodyPr>
          <a:lstStyle/>
          <a:p>
            <a:pPr algn="l">
              <a:lnSpc>
                <a:spcPts val="2660"/>
              </a:lnSpc>
              <a:spcBef>
                <a:spcPct val="0"/>
              </a:spcBef>
            </a:pPr>
            <a:r>
              <a:rPr lang="en-US" sz="1900">
                <a:solidFill>
                  <a:srgbClr val="000000"/>
                </a:solidFill>
                <a:latin typeface="Inter"/>
                <a:ea typeface="Inter"/>
                <a:cs typeface="Inter"/>
                <a:sym typeface="Inter"/>
              </a:rPr>
              <a:t>I denne aktivitet skal I arbejde sammen i grupper for at planlægge og budgettere for en skolefest. I skal lave et regnskab, beregne entrépris og analysere udgifter ved hjælp af diagrammer.</a:t>
            </a:r>
          </a:p>
          <a:p>
            <a:pPr algn="l">
              <a:lnSpc>
                <a:spcPts val="2660"/>
              </a:lnSpc>
              <a:spcBef>
                <a:spcPct val="0"/>
              </a:spcBef>
            </a:pPr>
          </a:p>
          <a:p>
            <a:pPr algn="l">
              <a:lnSpc>
                <a:spcPts val="2660"/>
              </a:lnSpc>
              <a:spcBef>
                <a:spcPct val="0"/>
              </a:spcBef>
            </a:pPr>
            <a:r>
              <a:rPr lang="en-US" b="true" sz="1900">
                <a:solidFill>
                  <a:srgbClr val="000000"/>
                </a:solidFill>
                <a:latin typeface="Inter Bold"/>
                <a:ea typeface="Inter Bold"/>
                <a:cs typeface="Inter Bold"/>
                <a:sym typeface="Inter Bold"/>
              </a:rPr>
              <a:t>Opgave:</a:t>
            </a:r>
          </a:p>
          <a:p>
            <a:pPr algn="l">
              <a:lnSpc>
                <a:spcPts val="2660"/>
              </a:lnSpc>
              <a:spcBef>
                <a:spcPct val="0"/>
              </a:spcBef>
            </a:pPr>
            <a:r>
              <a:rPr lang="en-US" sz="1900">
                <a:solidFill>
                  <a:srgbClr val="000000"/>
                </a:solidFill>
                <a:latin typeface="Inter"/>
                <a:ea typeface="Inter"/>
                <a:cs typeface="Inter"/>
                <a:sym typeface="Inter"/>
              </a:rPr>
              <a:t>Lav et regnskab for en skolefest, hvor hver gæst betaler entré. </a:t>
            </a:r>
          </a:p>
          <a:p>
            <a:pPr algn="l">
              <a:lnSpc>
                <a:spcPts val="2660"/>
              </a:lnSpc>
              <a:spcBef>
                <a:spcPct val="0"/>
              </a:spcBef>
            </a:pPr>
            <a:r>
              <a:rPr lang="en-US" b="true" sz="1900">
                <a:solidFill>
                  <a:srgbClr val="000000"/>
                </a:solidFill>
                <a:latin typeface="Inter Bold"/>
                <a:ea typeface="Inter Bold"/>
                <a:cs typeface="Inter Bold"/>
                <a:sym typeface="Inter Bold"/>
              </a:rPr>
              <a:t>a</a:t>
            </a:r>
            <a:r>
              <a:rPr lang="en-US" sz="1900">
                <a:solidFill>
                  <a:srgbClr val="000000"/>
                </a:solidFill>
                <a:latin typeface="Inter"/>
                <a:ea typeface="Inter"/>
                <a:cs typeface="Inter"/>
                <a:sym typeface="Inter"/>
              </a:rPr>
              <a:t>. Lav en oversigt over indtægterne og udgifterne. </a:t>
            </a:r>
            <a:r>
              <a:rPr lang="en-US" sz="1900">
                <a:solidFill>
                  <a:srgbClr val="FD5F04"/>
                </a:solidFill>
                <a:latin typeface="Inter"/>
                <a:ea typeface="Inter"/>
                <a:cs typeface="Inter"/>
                <a:sym typeface="Inter"/>
              </a:rPr>
              <a:t>Undersøg lokale priser for at gøre budgettet realistisk. </a:t>
            </a:r>
          </a:p>
          <a:p>
            <a:pPr algn="l">
              <a:lnSpc>
                <a:spcPts val="2660"/>
              </a:lnSpc>
              <a:spcBef>
                <a:spcPct val="0"/>
              </a:spcBef>
            </a:pPr>
            <a:r>
              <a:rPr lang="en-US" b="true" sz="1900">
                <a:solidFill>
                  <a:srgbClr val="000000"/>
                </a:solidFill>
                <a:latin typeface="Inter Bold"/>
                <a:ea typeface="Inter Bold"/>
                <a:cs typeface="Inter Bold"/>
                <a:sym typeface="Inter Bold"/>
              </a:rPr>
              <a:t>b.</a:t>
            </a:r>
            <a:r>
              <a:rPr lang="en-US" sz="1900">
                <a:solidFill>
                  <a:srgbClr val="000000"/>
                </a:solidFill>
                <a:latin typeface="Inter"/>
                <a:ea typeface="Inter"/>
                <a:cs typeface="Inter"/>
                <a:sym typeface="Inter"/>
              </a:rPr>
              <a:t> Hvad skal entréprisen mindst være for at undgå underskud? </a:t>
            </a:r>
            <a:r>
              <a:rPr lang="en-US" sz="1900">
                <a:solidFill>
                  <a:srgbClr val="FD5F04"/>
                </a:solidFill>
                <a:latin typeface="Inter"/>
                <a:ea typeface="Inter"/>
                <a:cs typeface="Inter"/>
                <a:sym typeface="Inter"/>
              </a:rPr>
              <a:t>Overvej forskellige scenarier baseret på antal gæster. </a:t>
            </a:r>
          </a:p>
          <a:p>
            <a:pPr algn="l">
              <a:lnSpc>
                <a:spcPts val="2660"/>
              </a:lnSpc>
              <a:spcBef>
                <a:spcPct val="0"/>
              </a:spcBef>
            </a:pPr>
            <a:r>
              <a:rPr lang="en-US" b="true" sz="1900">
                <a:solidFill>
                  <a:srgbClr val="000000"/>
                </a:solidFill>
                <a:latin typeface="Inter Bold"/>
                <a:ea typeface="Inter Bold"/>
                <a:cs typeface="Inter Bold"/>
                <a:sym typeface="Inter Bold"/>
              </a:rPr>
              <a:t>c.</a:t>
            </a:r>
            <a:r>
              <a:rPr lang="en-US" sz="1900">
                <a:solidFill>
                  <a:srgbClr val="000000"/>
                </a:solidFill>
                <a:latin typeface="Inter"/>
                <a:ea typeface="Inter"/>
                <a:cs typeface="Inter"/>
                <a:sym typeface="Inter"/>
              </a:rPr>
              <a:t> Hvor meget skal der tages i entré, hvis der kommer 90 gæster, og overskuddet skal være 500 kr.? </a:t>
            </a:r>
          </a:p>
          <a:p>
            <a:pPr algn="l">
              <a:lnSpc>
                <a:spcPts val="2660"/>
              </a:lnSpc>
              <a:spcBef>
                <a:spcPct val="0"/>
              </a:spcBef>
            </a:pPr>
            <a:r>
              <a:rPr lang="en-US" b="true" sz="1900">
                <a:solidFill>
                  <a:srgbClr val="000000"/>
                </a:solidFill>
                <a:latin typeface="Inter Bold"/>
                <a:ea typeface="Inter Bold"/>
                <a:cs typeface="Inter Bold"/>
                <a:sym typeface="Inter Bold"/>
              </a:rPr>
              <a:t>d.</a:t>
            </a:r>
            <a:r>
              <a:rPr lang="en-US" sz="1900">
                <a:solidFill>
                  <a:srgbClr val="000000"/>
                </a:solidFill>
                <a:latin typeface="Inter"/>
                <a:ea typeface="Inter"/>
                <a:cs typeface="Inter"/>
                <a:sym typeface="Inter"/>
              </a:rPr>
              <a:t> Lav et diagram over udgifterne. </a:t>
            </a:r>
            <a:r>
              <a:rPr lang="en-US" sz="1900">
                <a:solidFill>
                  <a:srgbClr val="FD5F04"/>
                </a:solidFill>
                <a:latin typeface="Inter"/>
                <a:ea typeface="Inter"/>
                <a:cs typeface="Inter"/>
                <a:sym typeface="Inter"/>
              </a:rPr>
              <a:t>Diskuter hvilken type diagram der bedst repræsenterer data. </a:t>
            </a:r>
          </a:p>
          <a:p>
            <a:pPr algn="l">
              <a:lnSpc>
                <a:spcPts val="2660"/>
              </a:lnSpc>
              <a:spcBef>
                <a:spcPct val="0"/>
              </a:spcBef>
            </a:pPr>
            <a:r>
              <a:rPr lang="en-US" b="true" sz="1900">
                <a:solidFill>
                  <a:srgbClr val="000000"/>
                </a:solidFill>
                <a:latin typeface="Inter Bold"/>
                <a:ea typeface="Inter Bold"/>
                <a:cs typeface="Inter Bold"/>
                <a:sym typeface="Inter Bold"/>
              </a:rPr>
              <a:t>e.</a:t>
            </a:r>
            <a:r>
              <a:rPr lang="en-US" sz="1900">
                <a:solidFill>
                  <a:srgbClr val="000000"/>
                </a:solidFill>
                <a:latin typeface="Inter"/>
                <a:ea typeface="Inter"/>
                <a:cs typeface="Inter"/>
                <a:sym typeface="Inter"/>
              </a:rPr>
              <a:t> Undersøg, hvad der sker, hvis du ændrer størrelsen på nogle af udgifterne. </a:t>
            </a:r>
            <a:r>
              <a:rPr lang="en-US" sz="1900">
                <a:solidFill>
                  <a:srgbClr val="FD5F04"/>
                </a:solidFill>
                <a:latin typeface="Inter"/>
                <a:ea typeface="Inter"/>
                <a:cs typeface="Inter"/>
                <a:sym typeface="Inter"/>
              </a:rPr>
              <a:t>Overvej scenarier, hvor priserne på mad eller andre udgifter stiger.</a:t>
            </a:r>
            <a:r>
              <a:rPr lang="en-US" sz="1900">
                <a:solidFill>
                  <a:srgbClr val="000000"/>
                </a:solidFill>
                <a:latin typeface="Inter"/>
                <a:ea typeface="Inter"/>
                <a:cs typeface="Inter"/>
                <a:sym typeface="Inter"/>
              </a:rPr>
              <a:t> Hvad sker der med diagrammet og det samlede budget?</a:t>
            </a:r>
          </a:p>
          <a:p>
            <a:pPr algn="l">
              <a:lnSpc>
                <a:spcPts val="2660"/>
              </a:lnSpc>
              <a:spcBef>
                <a:spcPct val="0"/>
              </a:spcBef>
            </a:pPr>
          </a:p>
          <a:p>
            <a:pPr algn="l">
              <a:lnSpc>
                <a:spcPts val="2660"/>
              </a:lnSpc>
              <a:spcBef>
                <a:spcPct val="0"/>
              </a:spcBef>
            </a:pPr>
            <a:r>
              <a:rPr lang="en-US" b="true" sz="1900">
                <a:solidFill>
                  <a:srgbClr val="000000"/>
                </a:solidFill>
                <a:latin typeface="Inter Bold"/>
                <a:ea typeface="Inter Bold"/>
                <a:cs typeface="Inter Bold"/>
                <a:sym typeface="Inter Bold"/>
              </a:rPr>
              <a:t>Præsentation og diskussion:</a:t>
            </a:r>
          </a:p>
          <a:p>
            <a:pPr algn="l">
              <a:lnSpc>
                <a:spcPts val="2660"/>
              </a:lnSpc>
              <a:spcBef>
                <a:spcPct val="0"/>
              </a:spcBef>
            </a:pPr>
            <a:r>
              <a:rPr lang="en-US" sz="1900">
                <a:solidFill>
                  <a:srgbClr val="000000"/>
                </a:solidFill>
                <a:latin typeface="Inter"/>
                <a:ea typeface="Inter"/>
                <a:cs typeface="Inter"/>
                <a:sym typeface="Inter"/>
              </a:rPr>
              <a:t>I skal arbejde i grupper og præsentere jeres budget og diagram for klassen. </a:t>
            </a:r>
            <a:r>
              <a:rPr lang="en-US" sz="1900">
                <a:solidFill>
                  <a:srgbClr val="FD5F04"/>
                </a:solidFill>
                <a:latin typeface="Inter"/>
                <a:ea typeface="Inter"/>
                <a:cs typeface="Inter"/>
                <a:sym typeface="Inter"/>
              </a:rPr>
              <a:t>Forklar jeres valg og beregninger. Diskuter forskelle og ligheder mellem gruppernes løsninger.</a:t>
            </a:r>
          </a:p>
          <a:p>
            <a:pPr algn="l">
              <a:lnSpc>
                <a:spcPts val="2660"/>
              </a:lnSpc>
              <a:spcBef>
                <a:spcPct val="0"/>
              </a:spcBef>
            </a:pPr>
            <a:r>
              <a:rPr lang="en-US" b="true" sz="1900">
                <a:solidFill>
                  <a:srgbClr val="000000"/>
                </a:solidFill>
                <a:latin typeface="Inter Bold"/>
                <a:ea typeface="Inter Bold"/>
                <a:cs typeface="Inter Bold"/>
                <a:sym typeface="Inter Bold"/>
              </a:rPr>
              <a:t>Læreren</a:t>
            </a:r>
            <a:r>
              <a:rPr lang="en-US" sz="1900">
                <a:solidFill>
                  <a:srgbClr val="000000"/>
                </a:solidFill>
                <a:latin typeface="Inter"/>
                <a:ea typeface="Inter"/>
                <a:cs typeface="Inter"/>
                <a:sym typeface="Inter"/>
              </a:rPr>
              <a:t> </a:t>
            </a:r>
            <a:r>
              <a:rPr lang="en-US" sz="1900">
                <a:solidFill>
                  <a:srgbClr val="FD5F04"/>
                </a:solidFill>
                <a:latin typeface="Inter"/>
                <a:ea typeface="Inter"/>
                <a:cs typeface="Inter"/>
                <a:sym typeface="Inter"/>
              </a:rPr>
              <a:t>vil facilitere diskussionen</a:t>
            </a:r>
            <a:r>
              <a:rPr lang="en-US" sz="1900">
                <a:solidFill>
                  <a:srgbClr val="000000"/>
                </a:solidFill>
                <a:latin typeface="Inter"/>
                <a:ea typeface="Inter"/>
                <a:cs typeface="Inter"/>
                <a:sym typeface="Inter"/>
              </a:rPr>
              <a:t> ved at stille spørgsmål såsom:</a:t>
            </a:r>
          </a:p>
          <a:p>
            <a:pPr algn="l">
              <a:lnSpc>
                <a:spcPts val="2660"/>
              </a:lnSpc>
              <a:spcBef>
                <a:spcPct val="0"/>
              </a:spcBef>
            </a:pPr>
            <a:r>
              <a:rPr lang="en-US" sz="1900">
                <a:solidFill>
                  <a:srgbClr val="000000"/>
                </a:solidFill>
                <a:latin typeface="Inter"/>
                <a:ea typeface="Inter"/>
                <a:cs typeface="Inter"/>
                <a:sym typeface="Inter"/>
              </a:rPr>
              <a:t>"Hvordan ville I håndtere situationen, hvis færre gæster kom end forventet?"</a:t>
            </a:r>
          </a:p>
          <a:p>
            <a:pPr algn="l">
              <a:lnSpc>
                <a:spcPts val="2660"/>
              </a:lnSpc>
              <a:spcBef>
                <a:spcPct val="0"/>
              </a:spcBef>
            </a:pPr>
            <a:r>
              <a:rPr lang="en-US" sz="1900">
                <a:solidFill>
                  <a:srgbClr val="000000"/>
                </a:solidFill>
                <a:latin typeface="Inter"/>
                <a:ea typeface="Inter"/>
                <a:cs typeface="Inter"/>
                <a:sym typeface="Inter"/>
              </a:rPr>
              <a:t>"Hvilke udgifter tror I, I kunne reducere, hvis I skulle spare penge?"</a:t>
            </a:r>
          </a:p>
        </p:txBody>
      </p:sp>
      <p:sp>
        <p:nvSpPr>
          <p:cNvPr name="TextBox 9" id="9"/>
          <p:cNvSpPr txBox="true"/>
          <p:nvPr/>
        </p:nvSpPr>
        <p:spPr>
          <a:xfrm rot="0">
            <a:off x="9144000" y="455520"/>
            <a:ext cx="7274379" cy="1003936"/>
          </a:xfrm>
          <a:prstGeom prst="rect">
            <a:avLst/>
          </a:prstGeom>
        </p:spPr>
        <p:txBody>
          <a:bodyPr anchor="t" rtlCol="false" tIns="0" lIns="0" bIns="0" rIns="0">
            <a:spAutoFit/>
          </a:bodyPr>
          <a:lstStyle/>
          <a:p>
            <a:pPr algn="l">
              <a:lnSpc>
                <a:spcPts val="4899"/>
              </a:lnSpc>
            </a:pPr>
            <a:r>
              <a:rPr lang="en-US" sz="3499">
                <a:solidFill>
                  <a:srgbClr val="000000"/>
                </a:solidFill>
                <a:latin typeface="Calistoga"/>
                <a:ea typeface="Calistoga"/>
                <a:cs typeface="Calistoga"/>
                <a:sym typeface="Calistoga"/>
              </a:rPr>
              <a:t>Regnskab og diagrammer</a:t>
            </a:r>
          </a:p>
          <a:p>
            <a:pPr algn="l">
              <a:lnSpc>
                <a:spcPts val="3079"/>
              </a:lnSpc>
              <a:spcBef>
                <a:spcPct val="0"/>
              </a:spcBef>
            </a:pPr>
            <a:r>
              <a:rPr lang="en-US" sz="2199">
                <a:solidFill>
                  <a:srgbClr val="000000"/>
                </a:solidFill>
                <a:latin typeface="Calistoga"/>
                <a:ea typeface="Calistoga"/>
                <a:cs typeface="Calistoga"/>
                <a:sym typeface="Calistoga"/>
              </a:rPr>
              <a:t>Matematik (realistisk matematikundervisning)</a:t>
            </a:r>
          </a:p>
        </p:txBody>
      </p:sp>
      <p:sp>
        <p:nvSpPr>
          <p:cNvPr name="AutoShape 10" id="10"/>
          <p:cNvSpPr/>
          <p:nvPr/>
        </p:nvSpPr>
        <p:spPr>
          <a:xfrm>
            <a:off x="6595392" y="3262739"/>
            <a:ext cx="2129387" cy="0"/>
          </a:xfrm>
          <a:prstGeom prst="line">
            <a:avLst/>
          </a:prstGeom>
          <a:ln cap="flat" w="581025">
            <a:solidFill>
              <a:srgbClr val="000000"/>
            </a:solidFill>
            <a:prstDash val="solid"/>
            <a:headEnd type="none" len="sm" w="sm"/>
            <a:tailEnd type="arrow" len="sm" w="med"/>
          </a:ln>
        </p:spPr>
      </p:sp>
    </p:spTree>
  </p:cSld>
  <p:clrMapOvr>
    <a:masterClrMapping/>
  </p:clrMapOvr>
</p:sld>
</file>

<file path=ppt/slides/slide53.xml><?xml version="1.0" encoding="utf-8"?>
<p:sld xmlns:p="http://schemas.openxmlformats.org/presentationml/2006/main" xmlns:a="http://schemas.openxmlformats.org/drawingml/2006/main" xmlns:r="http://schemas.openxmlformats.org/officeDocument/2006/relationships">
  <p:cSld>
    <p:bg>
      <p:bgPr>
        <a:solidFill>
          <a:srgbClr val="FFF7A9"/>
        </a:solidFill>
      </p:bgPr>
    </p:bg>
    <p:spTree>
      <p:nvGrpSpPr>
        <p:cNvPr id="1" name=""/>
        <p:cNvGrpSpPr/>
        <p:nvPr/>
      </p:nvGrpSpPr>
      <p:grpSpPr>
        <a:xfrm>
          <a:off x="0" y="0"/>
          <a:ext cx="0" cy="0"/>
          <a:chOff x="0" y="0"/>
          <a:chExt cx="0" cy="0"/>
        </a:xfrm>
      </p:grpSpPr>
      <p:sp>
        <p:nvSpPr>
          <p:cNvPr name="TextBox 2" id="2"/>
          <p:cNvSpPr txBox="true"/>
          <p:nvPr/>
        </p:nvSpPr>
        <p:spPr>
          <a:xfrm rot="0">
            <a:off x="2460147" y="171362"/>
            <a:ext cx="12303919" cy="1403352"/>
          </a:xfrm>
          <a:prstGeom prst="rect">
            <a:avLst/>
          </a:prstGeom>
        </p:spPr>
        <p:txBody>
          <a:bodyPr anchor="t" rtlCol="false" tIns="0" lIns="0" bIns="0" rIns="0">
            <a:spAutoFit/>
          </a:bodyPr>
          <a:lstStyle/>
          <a:p>
            <a:pPr algn="ctr">
              <a:lnSpc>
                <a:spcPts val="6719"/>
              </a:lnSpc>
              <a:spcBef>
                <a:spcPct val="0"/>
              </a:spcBef>
            </a:pPr>
            <a:r>
              <a:rPr lang="en-US" sz="4799">
                <a:solidFill>
                  <a:srgbClr val="000000"/>
                </a:solidFill>
                <a:latin typeface="Calistoga"/>
                <a:ea typeface="Calistoga"/>
                <a:cs typeface="Calistoga"/>
                <a:sym typeface="Calistoga"/>
              </a:rPr>
              <a:t>Didaktisk opskrift</a:t>
            </a:r>
          </a:p>
          <a:p>
            <a:pPr algn="ctr">
              <a:lnSpc>
                <a:spcPts val="4479"/>
              </a:lnSpc>
              <a:spcBef>
                <a:spcPct val="0"/>
              </a:spcBef>
            </a:pPr>
            <a:r>
              <a:rPr lang="en-US" sz="3199">
                <a:solidFill>
                  <a:srgbClr val="000000"/>
                </a:solidFill>
                <a:latin typeface="Inter"/>
                <a:ea typeface="Inter"/>
                <a:cs typeface="Inter"/>
                <a:sym typeface="Inter"/>
              </a:rPr>
              <a:t>Didaktisk forvandling af aktivitet ud fra matematikdidaktisk teori</a:t>
            </a:r>
          </a:p>
        </p:txBody>
      </p:sp>
      <p:grpSp>
        <p:nvGrpSpPr>
          <p:cNvPr name="Group 3" id="3"/>
          <p:cNvGrpSpPr/>
          <p:nvPr/>
        </p:nvGrpSpPr>
        <p:grpSpPr>
          <a:xfrm rot="0">
            <a:off x="1942795" y="2152723"/>
            <a:ext cx="15316505" cy="7658621"/>
            <a:chOff x="0" y="0"/>
            <a:chExt cx="4033977" cy="2017085"/>
          </a:xfrm>
        </p:grpSpPr>
        <p:sp>
          <p:nvSpPr>
            <p:cNvPr name="Freeform 4" id="4"/>
            <p:cNvSpPr/>
            <p:nvPr/>
          </p:nvSpPr>
          <p:spPr>
            <a:xfrm flipH="false" flipV="false" rot="0">
              <a:off x="0" y="0"/>
              <a:ext cx="4033977" cy="2017085"/>
            </a:xfrm>
            <a:custGeom>
              <a:avLst/>
              <a:gdLst/>
              <a:ahLst/>
              <a:cxnLst/>
              <a:rect r="r" b="b" t="t" l="l"/>
              <a:pathLst>
                <a:path h="2017085" w="4033977">
                  <a:moveTo>
                    <a:pt x="25779" y="0"/>
                  </a:moveTo>
                  <a:lnTo>
                    <a:pt x="4008198" y="0"/>
                  </a:lnTo>
                  <a:cubicBezTo>
                    <a:pt x="4015035" y="0"/>
                    <a:pt x="4021592" y="2716"/>
                    <a:pt x="4026426" y="7550"/>
                  </a:cubicBezTo>
                  <a:cubicBezTo>
                    <a:pt x="4031261" y="12385"/>
                    <a:pt x="4033977" y="18942"/>
                    <a:pt x="4033977" y="25779"/>
                  </a:cubicBezTo>
                  <a:lnTo>
                    <a:pt x="4033977" y="1991307"/>
                  </a:lnTo>
                  <a:cubicBezTo>
                    <a:pt x="4033977" y="1998144"/>
                    <a:pt x="4031261" y="2004701"/>
                    <a:pt x="4026426" y="2009535"/>
                  </a:cubicBezTo>
                  <a:cubicBezTo>
                    <a:pt x="4021592" y="2014369"/>
                    <a:pt x="4015035" y="2017085"/>
                    <a:pt x="4008198" y="2017085"/>
                  </a:cubicBezTo>
                  <a:lnTo>
                    <a:pt x="25779" y="2017085"/>
                  </a:lnTo>
                  <a:cubicBezTo>
                    <a:pt x="18942" y="2017085"/>
                    <a:pt x="12385" y="2014369"/>
                    <a:pt x="7550" y="2009535"/>
                  </a:cubicBezTo>
                  <a:cubicBezTo>
                    <a:pt x="2716" y="2004701"/>
                    <a:pt x="0" y="1998144"/>
                    <a:pt x="0" y="1991307"/>
                  </a:cubicBezTo>
                  <a:lnTo>
                    <a:pt x="0" y="25779"/>
                  </a:lnTo>
                  <a:cubicBezTo>
                    <a:pt x="0" y="18942"/>
                    <a:pt x="2716" y="12385"/>
                    <a:pt x="7550" y="7550"/>
                  </a:cubicBezTo>
                  <a:cubicBezTo>
                    <a:pt x="12385" y="2716"/>
                    <a:pt x="18942" y="0"/>
                    <a:pt x="25779" y="0"/>
                  </a:cubicBezTo>
                  <a:close/>
                </a:path>
              </a:pathLst>
            </a:custGeom>
            <a:solidFill>
              <a:srgbClr val="8ED3F2"/>
            </a:solidFill>
          </p:spPr>
        </p:sp>
        <p:sp>
          <p:nvSpPr>
            <p:cNvPr name="TextBox 5" id="5"/>
            <p:cNvSpPr txBox="true"/>
            <p:nvPr/>
          </p:nvSpPr>
          <p:spPr>
            <a:xfrm>
              <a:off x="0" y="-47625"/>
              <a:ext cx="4033977" cy="2064710"/>
            </a:xfrm>
            <a:prstGeom prst="rect">
              <a:avLst/>
            </a:prstGeom>
          </p:spPr>
          <p:txBody>
            <a:bodyPr anchor="ctr" rtlCol="false" tIns="50800" lIns="50800" bIns="50800" rIns="50800"/>
            <a:lstStyle/>
            <a:p>
              <a:pPr algn="ctr">
                <a:lnSpc>
                  <a:spcPts val="3140"/>
                </a:lnSpc>
              </a:pPr>
            </a:p>
          </p:txBody>
        </p:sp>
      </p:grpSp>
      <p:sp>
        <p:nvSpPr>
          <p:cNvPr name="TextBox 6" id="6"/>
          <p:cNvSpPr txBox="true"/>
          <p:nvPr/>
        </p:nvSpPr>
        <p:spPr>
          <a:xfrm rot="0">
            <a:off x="2380822" y="2480618"/>
            <a:ext cx="7478179" cy="6853555"/>
          </a:xfrm>
          <a:prstGeom prst="rect">
            <a:avLst/>
          </a:prstGeom>
        </p:spPr>
        <p:txBody>
          <a:bodyPr anchor="t" rtlCol="false" tIns="0" lIns="0" bIns="0" rIns="0">
            <a:spAutoFit/>
          </a:bodyPr>
          <a:lstStyle/>
          <a:p>
            <a:pPr algn="l">
              <a:lnSpc>
                <a:spcPts val="1820"/>
              </a:lnSpc>
              <a:spcBef>
                <a:spcPct val="0"/>
              </a:spcBef>
            </a:pPr>
            <a:r>
              <a:rPr lang="en-US" sz="1300">
                <a:solidFill>
                  <a:srgbClr val="000000"/>
                </a:solidFill>
                <a:latin typeface="Inter"/>
                <a:ea typeface="Inter"/>
                <a:cs typeface="Inter"/>
                <a:sym typeface="Inter"/>
              </a:rPr>
              <a:t>Du er matematikdidaktiker. Du forvandler aktiviteter, så de efterlever de 7 kriterier, for at være </a:t>
            </a:r>
            <a:r>
              <a:rPr lang="en-US" b="true" sz="1300">
                <a:solidFill>
                  <a:srgbClr val="000000"/>
                </a:solidFill>
                <a:latin typeface="Inter Bold"/>
                <a:ea typeface="Inter Bold"/>
                <a:cs typeface="Inter Bold"/>
                <a:sym typeface="Inter Bold"/>
              </a:rPr>
              <a:t>r</a:t>
            </a:r>
            <a:r>
              <a:rPr lang="en-US" b="true" sz="1300">
                <a:solidFill>
                  <a:srgbClr val="000000"/>
                </a:solidFill>
                <a:latin typeface="Inter Bold"/>
                <a:ea typeface="Inter Bold"/>
                <a:cs typeface="Inter Bold"/>
                <a:sym typeface="Inter Bold"/>
              </a:rPr>
              <a:t>ealistisk matematikundervisning (RME)</a:t>
            </a:r>
            <a:r>
              <a:rPr lang="en-US" sz="1300">
                <a:solidFill>
                  <a:srgbClr val="000000"/>
                </a:solidFill>
                <a:latin typeface="Inter"/>
                <a:ea typeface="Inter"/>
                <a:cs typeface="Inter"/>
                <a:sym typeface="Inter"/>
              </a:rPr>
              <a:t> i tråd med Utecht skolen og i særdeleshed, </a:t>
            </a:r>
            <a:r>
              <a:rPr lang="en-US" b="true" sz="1300">
                <a:solidFill>
                  <a:srgbClr val="000000"/>
                </a:solidFill>
                <a:latin typeface="Inter Bold"/>
                <a:ea typeface="Inter Bold"/>
                <a:cs typeface="Inter Bold"/>
                <a:sym typeface="Inter Bold"/>
              </a:rPr>
              <a:t>Hans Freudenthal.</a:t>
            </a:r>
          </a:p>
          <a:p>
            <a:pPr algn="l">
              <a:lnSpc>
                <a:spcPts val="1820"/>
              </a:lnSpc>
              <a:spcBef>
                <a:spcPct val="0"/>
              </a:spcBef>
            </a:pPr>
            <a:r>
              <a:rPr lang="en-US" sz="1300">
                <a:solidFill>
                  <a:srgbClr val="000000"/>
                </a:solidFill>
                <a:latin typeface="Inter"/>
                <a:ea typeface="Inter"/>
                <a:cs typeface="Inter"/>
                <a:sym typeface="Inter"/>
              </a:rPr>
              <a:t>Krav: Bibehold grundlæggende matematikfaglighed i aktiviteten og niveauet. </a:t>
            </a:r>
          </a:p>
          <a:p>
            <a:pPr algn="l">
              <a:lnSpc>
                <a:spcPts val="1820"/>
              </a:lnSpc>
              <a:spcBef>
                <a:spcPct val="0"/>
              </a:spcBef>
            </a:pPr>
            <a:r>
              <a:rPr lang="en-US" sz="1300">
                <a:solidFill>
                  <a:srgbClr val="000000"/>
                </a:solidFill>
                <a:latin typeface="Inter"/>
                <a:ea typeface="Inter"/>
                <a:cs typeface="Inter"/>
                <a:sym typeface="Inter"/>
              </a:rPr>
              <a:t>Fremgang: </a:t>
            </a:r>
          </a:p>
          <a:p>
            <a:pPr algn="l" marL="280671" indent="-140336" lvl="1">
              <a:lnSpc>
                <a:spcPts val="1820"/>
              </a:lnSpc>
              <a:buFont typeface="Arial"/>
              <a:buChar char="•"/>
            </a:pPr>
            <a:r>
              <a:rPr lang="en-US" sz="1300">
                <a:solidFill>
                  <a:srgbClr val="000000"/>
                </a:solidFill>
                <a:latin typeface="Inter"/>
                <a:ea typeface="Inter"/>
                <a:cs typeface="Inter"/>
                <a:sym typeface="Inter"/>
              </a:rPr>
              <a:t>Efterspørg altid aktivitet (medmindre den allerede fremgår)</a:t>
            </a:r>
          </a:p>
          <a:p>
            <a:pPr algn="l" marL="280671" indent="-140336" lvl="1">
              <a:lnSpc>
                <a:spcPts val="1820"/>
              </a:lnSpc>
              <a:buFont typeface="Arial"/>
              <a:buChar char="•"/>
            </a:pPr>
            <a:r>
              <a:rPr lang="en-US" sz="1300">
                <a:solidFill>
                  <a:srgbClr val="000000"/>
                </a:solidFill>
                <a:latin typeface="Inter"/>
                <a:ea typeface="Inter"/>
                <a:cs typeface="Inter"/>
                <a:sym typeface="Inter"/>
              </a:rPr>
              <a:t>Vurder den nuværende aktivitet på en skala fra 1-5 på alle 7 kriterier. </a:t>
            </a:r>
          </a:p>
          <a:p>
            <a:pPr algn="l" marL="280671" indent="-140336" lvl="1">
              <a:lnSpc>
                <a:spcPts val="1820"/>
              </a:lnSpc>
              <a:buFont typeface="Arial"/>
              <a:buChar char="•"/>
            </a:pPr>
            <a:r>
              <a:rPr lang="en-US" sz="1300">
                <a:solidFill>
                  <a:srgbClr val="000000"/>
                </a:solidFill>
                <a:latin typeface="Inter"/>
                <a:ea typeface="Inter"/>
                <a:cs typeface="Inter"/>
                <a:sym typeface="Inter"/>
              </a:rPr>
              <a:t>lav en ny aktivitet, som bedre efterlever RME, </a:t>
            </a:r>
          </a:p>
          <a:p>
            <a:pPr algn="l" marL="280671" indent="-140336" lvl="1">
              <a:lnSpc>
                <a:spcPts val="1820"/>
              </a:lnSpc>
              <a:buFont typeface="Arial"/>
              <a:buChar char="•"/>
            </a:pPr>
            <a:r>
              <a:rPr lang="en-US" sz="1300">
                <a:solidFill>
                  <a:srgbClr val="000000"/>
                </a:solidFill>
                <a:latin typeface="Inter"/>
                <a:ea typeface="Inter"/>
                <a:cs typeface="Inter"/>
                <a:sym typeface="Inter"/>
              </a:rPr>
              <a:t>Evaluer den nye aktivitet ud fra de 7 kriterier. Vurder hvert kriterie på en skala fra 1-5. Score aktiviteten under 4 på 2 eller flere kriterier, så laver du en yderlige revision af aktiviteten. </a:t>
            </a:r>
          </a:p>
          <a:p>
            <a:pPr algn="l">
              <a:lnSpc>
                <a:spcPts val="1820"/>
              </a:lnSpc>
              <a:spcBef>
                <a:spcPct val="0"/>
              </a:spcBef>
            </a:pPr>
          </a:p>
          <a:p>
            <a:pPr algn="l">
              <a:lnSpc>
                <a:spcPts val="1820"/>
              </a:lnSpc>
              <a:spcBef>
                <a:spcPct val="0"/>
              </a:spcBef>
            </a:pPr>
            <a:r>
              <a:rPr lang="en-US" b="true" sz="1300">
                <a:solidFill>
                  <a:srgbClr val="000000"/>
                </a:solidFill>
                <a:latin typeface="Inter Bold"/>
                <a:ea typeface="Inter Bold"/>
                <a:cs typeface="Inter Bold"/>
                <a:sym typeface="Inter Bold"/>
              </a:rPr>
              <a:t>1) </a:t>
            </a:r>
            <a:r>
              <a:rPr lang="en-US" b="true" sz="1300">
                <a:solidFill>
                  <a:srgbClr val="000000"/>
                </a:solidFill>
                <a:latin typeface="Inter Bold"/>
                <a:ea typeface="Inter Bold"/>
                <a:cs typeface="Inter Bold"/>
                <a:sym typeface="Inter Bold"/>
              </a:rPr>
              <a:t>Matematisering som Kerneaktivitet:</a:t>
            </a:r>
          </a:p>
          <a:p>
            <a:pPr algn="l">
              <a:lnSpc>
                <a:spcPts val="1820"/>
              </a:lnSpc>
              <a:spcBef>
                <a:spcPct val="0"/>
              </a:spcBef>
            </a:pPr>
            <a:r>
              <a:rPr lang="en-US" sz="1300">
                <a:solidFill>
                  <a:srgbClr val="000000"/>
                </a:solidFill>
                <a:latin typeface="Inter"/>
                <a:ea typeface="Inter"/>
                <a:cs typeface="Inter"/>
                <a:sym typeface="Inter"/>
              </a:rPr>
              <a:t>Unikt aspekt: RME fokuserer på matematisering som en central proces, hvor eleverne lærer at se og anvende matematik i deres omverden.</a:t>
            </a:r>
          </a:p>
          <a:p>
            <a:pPr algn="l">
              <a:lnSpc>
                <a:spcPts val="1820"/>
              </a:lnSpc>
              <a:spcBef>
                <a:spcPct val="0"/>
              </a:spcBef>
            </a:pPr>
            <a:r>
              <a:rPr lang="en-US" sz="1300">
                <a:solidFill>
                  <a:srgbClr val="000000"/>
                </a:solidFill>
                <a:latin typeface="Inter"/>
                <a:ea typeface="Inter"/>
                <a:cs typeface="Inter"/>
                <a:sym typeface="Inter"/>
              </a:rPr>
              <a:t>Eksempel: Eleverne får til opgave at undersøge, hvordan man kan fordele 24 æbler lige mellem 5 personer, og skal selv finde en metode til at løse dette problem, i stedet for at få en færdig algoritme serveret.</a:t>
            </a:r>
          </a:p>
          <a:p>
            <a:pPr algn="l">
              <a:lnSpc>
                <a:spcPts val="1820"/>
              </a:lnSpc>
              <a:spcBef>
                <a:spcPct val="0"/>
              </a:spcBef>
            </a:pPr>
            <a:r>
              <a:rPr lang="en-US" sz="1300">
                <a:solidFill>
                  <a:srgbClr val="000000"/>
                </a:solidFill>
                <a:latin typeface="Inter"/>
                <a:ea typeface="Inter"/>
                <a:cs typeface="Inter"/>
                <a:sym typeface="Inter"/>
              </a:rPr>
              <a:t>‘</a:t>
            </a:r>
          </a:p>
          <a:p>
            <a:pPr algn="l">
              <a:lnSpc>
                <a:spcPts val="1820"/>
              </a:lnSpc>
              <a:spcBef>
                <a:spcPct val="0"/>
              </a:spcBef>
            </a:pPr>
            <a:r>
              <a:rPr lang="en-US" b="true" sz="1300">
                <a:solidFill>
                  <a:srgbClr val="000000"/>
                </a:solidFill>
                <a:latin typeface="Inter Bold"/>
                <a:ea typeface="Inter Bold"/>
                <a:cs typeface="Inter Bold"/>
                <a:sym typeface="Inter Bold"/>
              </a:rPr>
              <a:t>2) Realistiske og meningsfulde kontekster:</a:t>
            </a:r>
          </a:p>
          <a:p>
            <a:pPr algn="l">
              <a:lnSpc>
                <a:spcPts val="1820"/>
              </a:lnSpc>
              <a:spcBef>
                <a:spcPct val="0"/>
              </a:spcBef>
            </a:pPr>
            <a:r>
              <a:rPr lang="en-US" sz="1300">
                <a:solidFill>
                  <a:srgbClr val="000000"/>
                </a:solidFill>
                <a:latin typeface="Inter"/>
                <a:ea typeface="Inter"/>
                <a:cs typeface="Inter"/>
                <a:sym typeface="Inter"/>
              </a:rPr>
              <a:t>Unikt aspekt: Kontekster er ikke bare eksempler, men udgangspunktet for læring. De er realistiske og relevante for eleverne, hvilket gør matematikken meningsfuld.</a:t>
            </a:r>
          </a:p>
          <a:p>
            <a:pPr algn="l">
              <a:lnSpc>
                <a:spcPts val="1820"/>
              </a:lnSpc>
              <a:spcBef>
                <a:spcPct val="0"/>
              </a:spcBef>
            </a:pPr>
            <a:r>
              <a:rPr lang="en-US" sz="1300">
                <a:solidFill>
                  <a:srgbClr val="000000"/>
                </a:solidFill>
                <a:latin typeface="Inter"/>
                <a:ea typeface="Inter"/>
                <a:cs typeface="Inter"/>
                <a:sym typeface="Inter"/>
              </a:rPr>
              <a:t>Eksempel: I stedet for at lære om brøker gennem abstrakte øvelser, arbejder eleverne med en situation, hvor de skal dele en pizza mellem venner, hvilket giver en konkret og relaterbar kontekst.</a:t>
            </a:r>
          </a:p>
          <a:p>
            <a:pPr algn="l">
              <a:lnSpc>
                <a:spcPts val="1820"/>
              </a:lnSpc>
              <a:spcBef>
                <a:spcPct val="0"/>
              </a:spcBef>
            </a:pPr>
          </a:p>
          <a:p>
            <a:pPr algn="l">
              <a:lnSpc>
                <a:spcPts val="1820"/>
              </a:lnSpc>
              <a:spcBef>
                <a:spcPct val="0"/>
              </a:spcBef>
            </a:pPr>
            <a:r>
              <a:rPr lang="en-US" b="true" sz="1300">
                <a:solidFill>
                  <a:srgbClr val="000000"/>
                </a:solidFill>
                <a:latin typeface="Inter Bold"/>
                <a:ea typeface="Inter Bold"/>
                <a:cs typeface="Inter Bold"/>
                <a:sym typeface="Inter Bold"/>
              </a:rPr>
              <a:t>3) Progressiv skematisering:</a:t>
            </a:r>
          </a:p>
          <a:p>
            <a:pPr algn="l">
              <a:lnSpc>
                <a:spcPts val="1820"/>
              </a:lnSpc>
              <a:spcBef>
                <a:spcPct val="0"/>
              </a:spcBef>
            </a:pPr>
            <a:r>
              <a:rPr lang="en-US" sz="1300">
                <a:solidFill>
                  <a:srgbClr val="000000"/>
                </a:solidFill>
                <a:latin typeface="Inter"/>
                <a:ea typeface="Inter"/>
                <a:cs typeface="Inter"/>
                <a:sym typeface="Inter"/>
              </a:rPr>
              <a:t>Unikt aspekt: Eleverne udvikler deres egne metoder og notationer, som gradvist bliver mere formelle og avancerede gennem en proces kaldet progressiv skematisering.</a:t>
            </a:r>
          </a:p>
          <a:p>
            <a:pPr algn="l">
              <a:lnSpc>
                <a:spcPts val="1820"/>
              </a:lnSpc>
              <a:spcBef>
                <a:spcPct val="0"/>
              </a:spcBef>
            </a:pPr>
            <a:r>
              <a:rPr lang="en-US" sz="1300">
                <a:solidFill>
                  <a:srgbClr val="000000"/>
                </a:solidFill>
                <a:latin typeface="Inter"/>
                <a:ea typeface="Inter"/>
                <a:cs typeface="Inter"/>
                <a:sym typeface="Inter"/>
              </a:rPr>
              <a:t>Eksempel: Eleverne starter med at tegne billeder eller bruge konkrete genstande til at løse problemer, og ender med at udvikle deres egne matematiske symboler og formler.</a:t>
            </a:r>
          </a:p>
        </p:txBody>
      </p:sp>
      <p:sp>
        <p:nvSpPr>
          <p:cNvPr name="TextBox 7" id="7"/>
          <p:cNvSpPr txBox="true"/>
          <p:nvPr/>
        </p:nvSpPr>
        <p:spPr>
          <a:xfrm rot="0">
            <a:off x="10128586" y="2480618"/>
            <a:ext cx="6961521" cy="6853555"/>
          </a:xfrm>
          <a:prstGeom prst="rect">
            <a:avLst/>
          </a:prstGeom>
        </p:spPr>
        <p:txBody>
          <a:bodyPr anchor="t" rtlCol="false" tIns="0" lIns="0" bIns="0" rIns="0">
            <a:spAutoFit/>
          </a:bodyPr>
          <a:lstStyle/>
          <a:p>
            <a:pPr algn="l">
              <a:lnSpc>
                <a:spcPts val="1820"/>
              </a:lnSpc>
              <a:spcBef>
                <a:spcPct val="0"/>
              </a:spcBef>
            </a:pPr>
            <a:r>
              <a:rPr lang="en-US" b="true" sz="1300">
                <a:solidFill>
                  <a:srgbClr val="000000"/>
                </a:solidFill>
                <a:latin typeface="Inter Bold"/>
                <a:ea typeface="Inter Bold"/>
                <a:cs typeface="Inter Bold"/>
                <a:sym typeface="Inter Bold"/>
              </a:rPr>
              <a:t>4) </a:t>
            </a:r>
            <a:r>
              <a:rPr lang="en-US" b="true" sz="1300">
                <a:solidFill>
                  <a:srgbClr val="000000"/>
                </a:solidFill>
                <a:latin typeface="Inter Bold"/>
                <a:ea typeface="Inter Bold"/>
                <a:cs typeface="Inter Bold"/>
                <a:sym typeface="Inter Bold"/>
              </a:rPr>
              <a:t>Guided Reinvention:</a:t>
            </a:r>
          </a:p>
          <a:p>
            <a:pPr algn="l">
              <a:lnSpc>
                <a:spcPts val="1820"/>
              </a:lnSpc>
              <a:spcBef>
                <a:spcPct val="0"/>
              </a:spcBef>
            </a:pPr>
            <a:r>
              <a:rPr lang="en-US" sz="1300">
                <a:solidFill>
                  <a:srgbClr val="000000"/>
                </a:solidFill>
                <a:latin typeface="Inter"/>
                <a:ea typeface="Inter"/>
                <a:cs typeface="Inter"/>
                <a:sym typeface="Inter"/>
              </a:rPr>
              <a:t>Unikt aspekt: Læreren guider eleverne til at "genopfinde" matematiske begreber og metoder, i stedet for blot at præsentere dem færdige.</a:t>
            </a:r>
          </a:p>
          <a:p>
            <a:pPr algn="l">
              <a:lnSpc>
                <a:spcPts val="1820"/>
              </a:lnSpc>
              <a:spcBef>
                <a:spcPct val="0"/>
              </a:spcBef>
            </a:pPr>
            <a:r>
              <a:rPr lang="en-US" sz="1300">
                <a:solidFill>
                  <a:srgbClr val="000000"/>
                </a:solidFill>
                <a:latin typeface="Inter"/>
                <a:ea typeface="Inter"/>
                <a:cs typeface="Inter"/>
                <a:sym typeface="Inter"/>
              </a:rPr>
              <a:t>Eksempel: Læreren introducerer et problem, såsom at finde arealet af et rektangel, og guider eleverne gennem spørgsmål og diskussioner til at udvikle deres egen forståelse og metode til at beregne areal.</a:t>
            </a:r>
          </a:p>
          <a:p>
            <a:pPr algn="l">
              <a:lnSpc>
                <a:spcPts val="1820"/>
              </a:lnSpc>
              <a:spcBef>
                <a:spcPct val="0"/>
              </a:spcBef>
            </a:pPr>
          </a:p>
          <a:p>
            <a:pPr algn="l">
              <a:lnSpc>
                <a:spcPts val="1820"/>
              </a:lnSpc>
              <a:spcBef>
                <a:spcPct val="0"/>
              </a:spcBef>
            </a:pPr>
            <a:r>
              <a:rPr lang="en-US" b="true" sz="1300">
                <a:solidFill>
                  <a:srgbClr val="000000"/>
                </a:solidFill>
                <a:latin typeface="Inter Bold"/>
                <a:ea typeface="Inter Bold"/>
                <a:cs typeface="Inter Bold"/>
                <a:sym typeface="Inter Bold"/>
              </a:rPr>
              <a:t>5) Horisontal og vertikal matematisering:</a:t>
            </a:r>
          </a:p>
          <a:p>
            <a:pPr algn="l">
              <a:lnSpc>
                <a:spcPts val="1820"/>
              </a:lnSpc>
              <a:spcBef>
                <a:spcPct val="0"/>
              </a:spcBef>
            </a:pPr>
            <a:r>
              <a:rPr lang="en-US" sz="1300">
                <a:solidFill>
                  <a:srgbClr val="000000"/>
                </a:solidFill>
                <a:latin typeface="Inter"/>
                <a:ea typeface="Inter"/>
                <a:cs typeface="Inter"/>
                <a:sym typeface="Inter"/>
              </a:rPr>
              <a:t>Unikt aspekt:</a:t>
            </a:r>
            <a:r>
              <a:rPr lang="en-US" sz="1300">
                <a:solidFill>
                  <a:srgbClr val="FD5F04"/>
                </a:solidFill>
                <a:latin typeface="Inter"/>
                <a:ea typeface="Inter"/>
                <a:cs typeface="Inter"/>
                <a:sym typeface="Inter"/>
              </a:rPr>
              <a:t> RME skelner mellem horisontal matematisering (anvendelse af matematik i forskellige kontekster)</a:t>
            </a:r>
            <a:r>
              <a:rPr lang="en-US" sz="1300">
                <a:solidFill>
                  <a:srgbClr val="000000"/>
                </a:solidFill>
                <a:latin typeface="Inter"/>
                <a:ea typeface="Inter"/>
                <a:cs typeface="Inter"/>
                <a:sym typeface="Inter"/>
              </a:rPr>
              <a:t> </a:t>
            </a:r>
            <a:r>
              <a:rPr lang="en-US" sz="1300">
                <a:solidFill>
                  <a:srgbClr val="ED1C24"/>
                </a:solidFill>
                <a:latin typeface="Inter"/>
                <a:ea typeface="Inter"/>
                <a:cs typeface="Inter"/>
                <a:sym typeface="Inter"/>
              </a:rPr>
              <a:t>og vertikal matematisering (udvikling af matematiske begreber og metoder).</a:t>
            </a:r>
          </a:p>
          <a:p>
            <a:pPr algn="l">
              <a:lnSpc>
                <a:spcPts val="1820"/>
              </a:lnSpc>
              <a:spcBef>
                <a:spcPct val="0"/>
              </a:spcBef>
            </a:pPr>
            <a:r>
              <a:rPr lang="en-US" sz="1300">
                <a:solidFill>
                  <a:srgbClr val="000000"/>
                </a:solidFill>
                <a:latin typeface="Inter"/>
                <a:ea typeface="Inter"/>
                <a:cs typeface="Inter"/>
                <a:sym typeface="Inter"/>
              </a:rPr>
              <a:t>Eksempel: Horisontal matematisering kunne være at bruge addition til at beregne den samlede pris for indkøb, mens vertikal matematisering kunne være at udvikle en forståelse af, hvordan addition og multiplikation er relateret.</a:t>
            </a:r>
          </a:p>
          <a:p>
            <a:pPr algn="l">
              <a:lnSpc>
                <a:spcPts val="1820"/>
              </a:lnSpc>
              <a:spcBef>
                <a:spcPct val="0"/>
              </a:spcBef>
            </a:pPr>
            <a:r>
              <a:rPr lang="en-US" sz="1300">
                <a:solidFill>
                  <a:srgbClr val="000000"/>
                </a:solidFill>
                <a:latin typeface="Inter"/>
                <a:ea typeface="Inter"/>
                <a:cs typeface="Inter"/>
                <a:sym typeface="Inter"/>
              </a:rPr>
              <a:t> </a:t>
            </a:r>
          </a:p>
          <a:p>
            <a:pPr algn="l">
              <a:lnSpc>
                <a:spcPts val="1820"/>
              </a:lnSpc>
              <a:spcBef>
                <a:spcPct val="0"/>
              </a:spcBef>
            </a:pPr>
            <a:r>
              <a:rPr lang="en-US" b="true" sz="1300">
                <a:solidFill>
                  <a:srgbClr val="000000"/>
                </a:solidFill>
                <a:latin typeface="Inter Bold"/>
                <a:ea typeface="Inter Bold"/>
                <a:cs typeface="Inter Bold"/>
                <a:sym typeface="Inter Bold"/>
              </a:rPr>
              <a:t>6) Elevernes aktive rolle:</a:t>
            </a:r>
          </a:p>
          <a:p>
            <a:pPr algn="l">
              <a:lnSpc>
                <a:spcPts val="1820"/>
              </a:lnSpc>
              <a:spcBef>
                <a:spcPct val="0"/>
              </a:spcBef>
            </a:pPr>
            <a:r>
              <a:rPr lang="en-US" sz="1300">
                <a:solidFill>
                  <a:srgbClr val="000000"/>
                </a:solidFill>
                <a:latin typeface="Inter"/>
                <a:ea typeface="Inter"/>
                <a:cs typeface="Inter"/>
                <a:sym typeface="Inter"/>
              </a:rPr>
              <a:t>Unikt aspekt: Eleverne er aktive deltagere i deres egen læringsproces og bidrager til at udvikle og forbedre metoder gennem samarbejde og refleksion.</a:t>
            </a:r>
          </a:p>
          <a:p>
            <a:pPr algn="l">
              <a:lnSpc>
                <a:spcPts val="1820"/>
              </a:lnSpc>
              <a:spcBef>
                <a:spcPct val="0"/>
              </a:spcBef>
            </a:pPr>
            <a:r>
              <a:rPr lang="en-US" sz="1300">
                <a:solidFill>
                  <a:srgbClr val="000000"/>
                </a:solidFill>
                <a:latin typeface="Inter"/>
                <a:ea typeface="Inter"/>
                <a:cs typeface="Inter"/>
                <a:sym typeface="Inter"/>
              </a:rPr>
              <a:t>Eksempel: Eleverne arbejder i grupper for at løse et problem, såsom at designe en have, og diskuterer og justerer deres løsninger baseret på feedback fra hinanden og læreren.</a:t>
            </a:r>
          </a:p>
          <a:p>
            <a:pPr algn="l">
              <a:lnSpc>
                <a:spcPts val="1820"/>
              </a:lnSpc>
              <a:spcBef>
                <a:spcPct val="0"/>
              </a:spcBef>
            </a:pPr>
          </a:p>
          <a:p>
            <a:pPr algn="l">
              <a:lnSpc>
                <a:spcPts val="1820"/>
              </a:lnSpc>
              <a:spcBef>
                <a:spcPct val="0"/>
              </a:spcBef>
            </a:pPr>
            <a:r>
              <a:rPr lang="en-US" b="true" sz="1300">
                <a:solidFill>
                  <a:srgbClr val="000000"/>
                </a:solidFill>
                <a:latin typeface="Inter Bold"/>
                <a:ea typeface="Inter Bold"/>
                <a:cs typeface="Inter Bold"/>
                <a:sym typeface="Inter Bold"/>
              </a:rPr>
              <a:t>7. Lærerens rolle som facilitator:</a:t>
            </a:r>
          </a:p>
          <a:p>
            <a:pPr algn="l">
              <a:lnSpc>
                <a:spcPts val="1820"/>
              </a:lnSpc>
              <a:spcBef>
                <a:spcPct val="0"/>
              </a:spcBef>
            </a:pPr>
            <a:r>
              <a:rPr lang="en-US" sz="1300">
                <a:solidFill>
                  <a:srgbClr val="FD5F04"/>
                </a:solidFill>
                <a:latin typeface="Inter"/>
                <a:ea typeface="Inter"/>
                <a:cs typeface="Inter"/>
                <a:sym typeface="Inter"/>
              </a:rPr>
              <a:t>Unikt aspekt: Læreren fungerer som en facilitator, der guider og udfordrer eleverne til at reflektere og forbedre deres metoder, i stedet for at være den primære kilde til viden.</a:t>
            </a:r>
          </a:p>
          <a:p>
            <a:pPr algn="l">
              <a:lnSpc>
                <a:spcPts val="1820"/>
              </a:lnSpc>
              <a:spcBef>
                <a:spcPct val="0"/>
              </a:spcBef>
            </a:pPr>
            <a:r>
              <a:rPr lang="en-US" sz="1300">
                <a:solidFill>
                  <a:srgbClr val="000000"/>
                </a:solidFill>
                <a:latin typeface="Inter"/>
                <a:ea typeface="Inter"/>
                <a:cs typeface="Inter"/>
                <a:sym typeface="Inter"/>
              </a:rPr>
              <a:t>Eksempel: Læreren stiller åbne spørgsmål som, "Hvordan kan I være sikre på, at jeres metode virker for alle typer af problemer?" for at fremme dybere refleksion og forståelse.</a:t>
            </a:r>
          </a:p>
          <a:p>
            <a:pPr algn="l">
              <a:lnSpc>
                <a:spcPts val="1820"/>
              </a:lnSpc>
              <a:spcBef>
                <a:spcPct val="0"/>
              </a:spcBef>
            </a:pPr>
          </a:p>
          <a:p>
            <a:pPr algn="l">
              <a:lnSpc>
                <a:spcPts val="1820"/>
              </a:lnSpc>
              <a:spcBef>
                <a:spcPct val="0"/>
              </a:spcBef>
            </a:pPr>
            <a:r>
              <a:rPr lang="en-US" sz="1300">
                <a:solidFill>
                  <a:srgbClr val="000000"/>
                </a:solidFill>
                <a:latin typeface="Inter"/>
                <a:ea typeface="Inter"/>
                <a:cs typeface="Inter"/>
                <a:sym typeface="Inter"/>
              </a:rPr>
              <a:t>Aktivitet til omarbejdning</a:t>
            </a:r>
          </a:p>
          <a:p>
            <a:pPr algn="l">
              <a:lnSpc>
                <a:spcPts val="1820"/>
              </a:lnSpc>
              <a:spcBef>
                <a:spcPct val="0"/>
              </a:spcBef>
            </a:pPr>
            <a:r>
              <a:rPr lang="en-US" sz="1300">
                <a:solidFill>
                  <a:srgbClr val="000000"/>
                </a:solidFill>
                <a:latin typeface="Inter"/>
                <a:ea typeface="Inter"/>
                <a:cs typeface="Inter"/>
                <a:sym typeface="Inter"/>
              </a:rPr>
              <a:t>Efterspørg altid aktivitet</a:t>
            </a:r>
          </a:p>
          <a:p>
            <a:pPr algn="l">
              <a:lnSpc>
                <a:spcPts val="1820"/>
              </a:lnSpc>
              <a:spcBef>
                <a:spcPct val="0"/>
              </a:spcBef>
            </a:pPr>
            <a:r>
              <a:rPr lang="en-US" sz="1300">
                <a:solidFill>
                  <a:srgbClr val="000000"/>
                </a:solidFill>
                <a:latin typeface="Inter"/>
                <a:ea typeface="Inter"/>
                <a:cs typeface="Inter"/>
                <a:sym typeface="Inter"/>
              </a:rPr>
              <a:t>[</a:t>
            </a:r>
            <a:r>
              <a:rPr lang="en-US" sz="1300">
                <a:solidFill>
                  <a:srgbClr val="FF00AB"/>
                </a:solidFill>
                <a:latin typeface="Inter"/>
                <a:ea typeface="Inter"/>
                <a:cs typeface="Inter"/>
                <a:sym typeface="Inter"/>
              </a:rPr>
              <a:t>INDSÆT AKTIVITET</a:t>
            </a:r>
            <a:r>
              <a:rPr lang="en-US" sz="1300">
                <a:solidFill>
                  <a:srgbClr val="000000"/>
                </a:solidFill>
                <a:latin typeface="Inter"/>
                <a:ea typeface="Inter"/>
                <a:cs typeface="Inter"/>
                <a:sym typeface="Inter"/>
              </a:rPr>
              <a:t>]</a:t>
            </a:r>
          </a:p>
        </p:txBody>
      </p:sp>
      <p:sp>
        <p:nvSpPr>
          <p:cNvPr name="Freeform 8" id="8"/>
          <p:cNvSpPr/>
          <p:nvPr/>
        </p:nvSpPr>
        <p:spPr>
          <a:xfrm flipH="false" flipV="false" rot="0">
            <a:off x="556876" y="2296860"/>
            <a:ext cx="943648" cy="1045594"/>
          </a:xfrm>
          <a:custGeom>
            <a:avLst/>
            <a:gdLst/>
            <a:ahLst/>
            <a:cxnLst/>
            <a:rect r="r" b="b" t="t" l="l"/>
            <a:pathLst>
              <a:path h="1045594" w="943648">
                <a:moveTo>
                  <a:pt x="0" y="0"/>
                </a:moveTo>
                <a:lnTo>
                  <a:pt x="943648" y="0"/>
                </a:lnTo>
                <a:lnTo>
                  <a:pt x="943648" y="1045593"/>
                </a:lnTo>
                <a:lnTo>
                  <a:pt x="0" y="104559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5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16394" y="457202"/>
            <a:ext cx="15021187" cy="1028695"/>
          </a:xfrm>
          <a:prstGeom prst="rect">
            <a:avLst/>
          </a:prstGeom>
        </p:spPr>
        <p:txBody>
          <a:bodyPr anchor="t" rtlCol="false" tIns="0" lIns="0" bIns="0" rIns="0">
            <a:spAutoFit/>
          </a:bodyPr>
          <a:lstStyle/>
          <a:p>
            <a:pPr algn="l">
              <a:lnSpc>
                <a:spcPts val="8400"/>
              </a:lnSpc>
              <a:spcBef>
                <a:spcPct val="0"/>
              </a:spcBef>
            </a:pPr>
            <a:r>
              <a:rPr lang="en-US" b="true" sz="6000" spc="-378">
                <a:solidFill>
                  <a:srgbClr val="000000"/>
                </a:solidFill>
                <a:latin typeface="Arial Unicode Bold"/>
                <a:ea typeface="Arial Unicode Bold"/>
                <a:cs typeface="Arial Unicode Bold"/>
                <a:sym typeface="Arial Unicode Bold"/>
              </a:rPr>
              <a:t>Læremidler til dansk og matematik</a:t>
            </a:r>
          </a:p>
        </p:txBody>
      </p:sp>
      <p:sp>
        <p:nvSpPr>
          <p:cNvPr name="TextBox 3" id="3"/>
          <p:cNvSpPr txBox="true"/>
          <p:nvPr/>
        </p:nvSpPr>
        <p:spPr>
          <a:xfrm rot="0">
            <a:off x="1452072" y="2026860"/>
            <a:ext cx="13190256" cy="414655"/>
          </a:xfrm>
          <a:prstGeom prst="rect">
            <a:avLst/>
          </a:prstGeom>
        </p:spPr>
        <p:txBody>
          <a:bodyPr anchor="t" rtlCol="false" tIns="0" lIns="0" bIns="0" rIns="0">
            <a:spAutoFit/>
          </a:bodyPr>
          <a:lstStyle/>
          <a:p>
            <a:pPr algn="l" marL="561344" indent="-280672" lvl="1">
              <a:lnSpc>
                <a:spcPts val="3380"/>
              </a:lnSpc>
              <a:buFont typeface="Arial"/>
              <a:buChar char="•"/>
            </a:pPr>
            <a:r>
              <a:rPr lang="en-US" sz="2600">
                <a:solidFill>
                  <a:srgbClr val="FF66C4"/>
                </a:solidFill>
                <a:latin typeface="Calistoga"/>
                <a:ea typeface="Calistoga"/>
                <a:cs typeface="Calistoga"/>
                <a:sym typeface="Calistoga"/>
              </a:rPr>
              <a:t>Læremiddel</a:t>
            </a:r>
            <a:r>
              <a:rPr lang="en-US" sz="2600">
                <a:solidFill>
                  <a:srgbClr val="000000"/>
                </a:solidFill>
                <a:latin typeface="Calistoga"/>
                <a:ea typeface="Calistoga"/>
                <a:cs typeface="Calistoga"/>
                <a:sym typeface="Calistoga"/>
              </a:rPr>
              <a:t>: Projekt Albatros </a:t>
            </a:r>
          </a:p>
        </p:txBody>
      </p:sp>
      <p:sp>
        <p:nvSpPr>
          <p:cNvPr name="TextBox 4" id="4"/>
          <p:cNvSpPr txBox="true"/>
          <p:nvPr/>
        </p:nvSpPr>
        <p:spPr>
          <a:xfrm rot="0">
            <a:off x="2057400" y="2718941"/>
            <a:ext cx="13307448" cy="815975"/>
          </a:xfrm>
          <a:prstGeom prst="rect">
            <a:avLst/>
          </a:prstGeom>
        </p:spPr>
        <p:txBody>
          <a:bodyPr anchor="t" rtlCol="false" tIns="0" lIns="0" bIns="0" rIns="0">
            <a:spAutoFit/>
          </a:bodyPr>
          <a:lstStyle/>
          <a:p>
            <a:pPr algn="l">
              <a:lnSpc>
                <a:spcPts val="3250"/>
              </a:lnSpc>
            </a:pPr>
            <a:r>
              <a:rPr lang="en-US" sz="2500">
                <a:solidFill>
                  <a:srgbClr val="000000"/>
                </a:solidFill>
                <a:latin typeface="Inter"/>
                <a:ea typeface="Inter"/>
                <a:cs typeface="Inter"/>
                <a:sym typeface="Inter"/>
              </a:rPr>
              <a:t>2 Betaforløb til matematikundervisningen om bias og anbefalingsalgortimer. Forløbene omhandler AI men på matematikfagets præmisser</a:t>
            </a:r>
          </a:p>
        </p:txBody>
      </p:sp>
      <p:sp>
        <p:nvSpPr>
          <p:cNvPr name="TextBox 5" id="5"/>
          <p:cNvSpPr txBox="true"/>
          <p:nvPr/>
        </p:nvSpPr>
        <p:spPr>
          <a:xfrm rot="0">
            <a:off x="5510245" y="3700016"/>
            <a:ext cx="3048893" cy="349250"/>
          </a:xfrm>
          <a:prstGeom prst="rect">
            <a:avLst/>
          </a:prstGeom>
        </p:spPr>
        <p:txBody>
          <a:bodyPr anchor="t" rtlCol="false" tIns="0" lIns="0" bIns="0" rIns="0">
            <a:spAutoFit/>
          </a:bodyPr>
          <a:lstStyle/>
          <a:p>
            <a:pPr algn="l">
              <a:lnSpc>
                <a:spcPts val="2800"/>
              </a:lnSpc>
            </a:pPr>
            <a:r>
              <a:rPr lang="en-US" sz="2000" u="sng">
                <a:solidFill>
                  <a:srgbClr val="000000"/>
                </a:solidFill>
                <a:latin typeface="Arimo"/>
                <a:ea typeface="Arimo"/>
                <a:cs typeface="Arimo"/>
                <a:sym typeface="Arimo"/>
                <a:hlinkClick r:id="rId2" tooltip="https://edtalk.dk/albatros-2/"/>
              </a:rPr>
              <a:t>https://edtalk.dk/albatros-2/</a:t>
            </a:r>
          </a:p>
        </p:txBody>
      </p:sp>
      <p:sp>
        <p:nvSpPr>
          <p:cNvPr name="TextBox 6" id="6"/>
          <p:cNvSpPr txBox="true"/>
          <p:nvPr/>
        </p:nvSpPr>
        <p:spPr>
          <a:xfrm rot="0">
            <a:off x="2057400" y="3700016"/>
            <a:ext cx="3048893" cy="349250"/>
          </a:xfrm>
          <a:prstGeom prst="rect">
            <a:avLst/>
          </a:prstGeom>
        </p:spPr>
        <p:txBody>
          <a:bodyPr anchor="t" rtlCol="false" tIns="0" lIns="0" bIns="0" rIns="0">
            <a:spAutoFit/>
          </a:bodyPr>
          <a:lstStyle/>
          <a:p>
            <a:pPr algn="l">
              <a:lnSpc>
                <a:spcPts val="2800"/>
              </a:lnSpc>
            </a:pPr>
            <a:r>
              <a:rPr lang="en-US" sz="2000" u="sng">
                <a:solidFill>
                  <a:srgbClr val="000000"/>
                </a:solidFill>
                <a:latin typeface="Arimo"/>
                <a:ea typeface="Arimo"/>
                <a:cs typeface="Arimo"/>
                <a:sym typeface="Arimo"/>
                <a:hlinkClick r:id="rId3" tooltip="https://edtalk.dk/albatros-1/"/>
              </a:rPr>
              <a:t>https://edtalk.dk/albatros-1/</a:t>
            </a:r>
          </a:p>
        </p:txBody>
      </p:sp>
      <p:sp>
        <p:nvSpPr>
          <p:cNvPr name="TextBox 7" id="7"/>
          <p:cNvSpPr txBox="true"/>
          <p:nvPr/>
        </p:nvSpPr>
        <p:spPr>
          <a:xfrm rot="0">
            <a:off x="1452072" y="4335016"/>
            <a:ext cx="13190256" cy="414655"/>
          </a:xfrm>
          <a:prstGeom prst="rect">
            <a:avLst/>
          </a:prstGeom>
        </p:spPr>
        <p:txBody>
          <a:bodyPr anchor="t" rtlCol="false" tIns="0" lIns="0" bIns="0" rIns="0">
            <a:spAutoFit/>
          </a:bodyPr>
          <a:lstStyle/>
          <a:p>
            <a:pPr algn="l" marL="561344" indent="-280672" lvl="1">
              <a:lnSpc>
                <a:spcPts val="3380"/>
              </a:lnSpc>
              <a:buFont typeface="Arial"/>
              <a:buChar char="•"/>
            </a:pPr>
            <a:r>
              <a:rPr lang="en-US" sz="2600">
                <a:solidFill>
                  <a:srgbClr val="FF66C4"/>
                </a:solidFill>
                <a:latin typeface="Calistoga"/>
                <a:ea typeface="Calistoga"/>
                <a:cs typeface="Calistoga"/>
                <a:sym typeface="Calistoga"/>
              </a:rPr>
              <a:t>Læremiddel</a:t>
            </a:r>
            <a:r>
              <a:rPr lang="en-US" sz="2600">
                <a:solidFill>
                  <a:srgbClr val="000000"/>
                </a:solidFill>
                <a:latin typeface="Calistoga"/>
                <a:ea typeface="Calistoga"/>
                <a:cs typeface="Calistoga"/>
                <a:sym typeface="Calistoga"/>
              </a:rPr>
              <a:t>: Maskinrummet</a:t>
            </a:r>
          </a:p>
        </p:txBody>
      </p:sp>
      <p:sp>
        <p:nvSpPr>
          <p:cNvPr name="TextBox 8" id="8"/>
          <p:cNvSpPr txBox="true"/>
          <p:nvPr/>
        </p:nvSpPr>
        <p:spPr>
          <a:xfrm rot="0">
            <a:off x="2057400" y="4930646"/>
            <a:ext cx="13307448" cy="815975"/>
          </a:xfrm>
          <a:prstGeom prst="rect">
            <a:avLst/>
          </a:prstGeom>
        </p:spPr>
        <p:txBody>
          <a:bodyPr anchor="t" rtlCol="false" tIns="0" lIns="0" bIns="0" rIns="0">
            <a:spAutoFit/>
          </a:bodyPr>
          <a:lstStyle/>
          <a:p>
            <a:pPr algn="l">
              <a:lnSpc>
                <a:spcPts val="3250"/>
              </a:lnSpc>
            </a:pPr>
            <a:r>
              <a:rPr lang="en-US" sz="2500">
                <a:solidFill>
                  <a:srgbClr val="000000"/>
                </a:solidFill>
                <a:latin typeface="Inter"/>
                <a:ea typeface="Inter"/>
                <a:cs typeface="Inter"/>
                <a:sym typeface="Inter"/>
              </a:rPr>
              <a:t>Tværfagligt forløb mellem dansk og matematik. Fokus på GAI som maskinlæringsteknologi. Kræver lidt ekstra af dig som lærer. Men har elementer af guld!</a:t>
            </a:r>
          </a:p>
        </p:txBody>
      </p:sp>
      <p:sp>
        <p:nvSpPr>
          <p:cNvPr name="TextBox 9" id="9"/>
          <p:cNvSpPr txBox="true"/>
          <p:nvPr/>
        </p:nvSpPr>
        <p:spPr>
          <a:xfrm rot="0">
            <a:off x="2057400" y="5908546"/>
            <a:ext cx="4022675" cy="349250"/>
          </a:xfrm>
          <a:prstGeom prst="rect">
            <a:avLst/>
          </a:prstGeom>
        </p:spPr>
        <p:txBody>
          <a:bodyPr anchor="t" rtlCol="false" tIns="0" lIns="0" bIns="0" rIns="0">
            <a:spAutoFit/>
          </a:bodyPr>
          <a:lstStyle/>
          <a:p>
            <a:pPr algn="l">
              <a:lnSpc>
                <a:spcPts val="2800"/>
              </a:lnSpc>
            </a:pPr>
            <a:r>
              <a:rPr lang="en-US" sz="2000" u="sng">
                <a:solidFill>
                  <a:srgbClr val="000000"/>
                </a:solidFill>
                <a:latin typeface="Arimo"/>
                <a:ea typeface="Arimo"/>
                <a:cs typeface="Arimo"/>
                <a:sym typeface="Arimo"/>
                <a:hlinkClick r:id="rId4" tooltip="https://maskinrummet.github.io/#/da"/>
              </a:rPr>
              <a:t>https://maskinrummet.github.io/#/da</a:t>
            </a:r>
          </a:p>
        </p:txBody>
      </p:sp>
      <p:sp>
        <p:nvSpPr>
          <p:cNvPr name="TextBox 10" id="10"/>
          <p:cNvSpPr txBox="true"/>
          <p:nvPr/>
        </p:nvSpPr>
        <p:spPr>
          <a:xfrm rot="0">
            <a:off x="1452072" y="6543546"/>
            <a:ext cx="13190256" cy="414655"/>
          </a:xfrm>
          <a:prstGeom prst="rect">
            <a:avLst/>
          </a:prstGeom>
        </p:spPr>
        <p:txBody>
          <a:bodyPr anchor="t" rtlCol="false" tIns="0" lIns="0" bIns="0" rIns="0">
            <a:spAutoFit/>
          </a:bodyPr>
          <a:lstStyle/>
          <a:p>
            <a:pPr algn="l" marL="561344" indent="-280672" lvl="1">
              <a:lnSpc>
                <a:spcPts val="3380"/>
              </a:lnSpc>
              <a:buFont typeface="Arial"/>
              <a:buChar char="•"/>
            </a:pPr>
            <a:r>
              <a:rPr lang="en-US" sz="2600">
                <a:solidFill>
                  <a:srgbClr val="FF66C4"/>
                </a:solidFill>
                <a:latin typeface="Calistoga"/>
                <a:ea typeface="Calistoga"/>
                <a:cs typeface="Calistoga"/>
                <a:sym typeface="Calistoga"/>
              </a:rPr>
              <a:t>Læremiddel</a:t>
            </a:r>
            <a:r>
              <a:rPr lang="en-US" sz="2600">
                <a:solidFill>
                  <a:srgbClr val="000000"/>
                </a:solidFill>
                <a:latin typeface="Calistoga"/>
                <a:ea typeface="Calistoga"/>
                <a:cs typeface="Calistoga"/>
                <a:sym typeface="Calistoga"/>
              </a:rPr>
              <a:t>: Drøm med en chatbot + mange flere på Tankespirerne.dk</a:t>
            </a:r>
          </a:p>
        </p:txBody>
      </p:sp>
      <p:sp>
        <p:nvSpPr>
          <p:cNvPr name="TextBox 11" id="11"/>
          <p:cNvSpPr txBox="true"/>
          <p:nvPr/>
        </p:nvSpPr>
        <p:spPr>
          <a:xfrm rot="0">
            <a:off x="1923670" y="7234426"/>
            <a:ext cx="13307448" cy="1225550"/>
          </a:xfrm>
          <a:prstGeom prst="rect">
            <a:avLst/>
          </a:prstGeom>
        </p:spPr>
        <p:txBody>
          <a:bodyPr anchor="t" rtlCol="false" tIns="0" lIns="0" bIns="0" rIns="0">
            <a:spAutoFit/>
          </a:bodyPr>
          <a:lstStyle/>
          <a:p>
            <a:pPr algn="l">
              <a:lnSpc>
                <a:spcPts val="3250"/>
              </a:lnSpc>
            </a:pPr>
            <a:r>
              <a:rPr lang="en-US" sz="2500">
                <a:solidFill>
                  <a:srgbClr val="000000"/>
                </a:solidFill>
                <a:latin typeface="Inter"/>
                <a:ea typeface="Inter"/>
                <a:cs typeface="Inter"/>
                <a:sym typeface="Inter"/>
              </a:rPr>
              <a:t>Elevbog med 40 aktiviteter, hvor AI-eksperimentet handler om fremtidens partnerskaber med AI i kommunikation og skriftlig formidling. Bogen er til danskfaget. Den kan tilgås på Skoletube og kopieres til eleverne. </a:t>
            </a:r>
          </a:p>
        </p:txBody>
      </p:sp>
      <p:sp>
        <p:nvSpPr>
          <p:cNvPr name="TextBox 12" id="12"/>
          <p:cNvSpPr txBox="true"/>
          <p:nvPr/>
        </p:nvSpPr>
        <p:spPr>
          <a:xfrm rot="0">
            <a:off x="1923670" y="8621901"/>
            <a:ext cx="7565380" cy="349250"/>
          </a:xfrm>
          <a:prstGeom prst="rect">
            <a:avLst/>
          </a:prstGeom>
        </p:spPr>
        <p:txBody>
          <a:bodyPr anchor="t" rtlCol="false" tIns="0" lIns="0" bIns="0" rIns="0">
            <a:spAutoFit/>
          </a:bodyPr>
          <a:lstStyle/>
          <a:p>
            <a:pPr algn="l">
              <a:lnSpc>
                <a:spcPts val="2800"/>
              </a:lnSpc>
            </a:pPr>
            <a:r>
              <a:rPr lang="en-US" sz="2000" u="sng">
                <a:solidFill>
                  <a:srgbClr val="000000"/>
                </a:solidFill>
                <a:latin typeface="Arimo"/>
                <a:ea typeface="Arimo"/>
                <a:cs typeface="Arimo"/>
                <a:sym typeface="Arimo"/>
                <a:hlinkClick r:id="rId5" tooltip="https://tankespirerne.dk/materiale/droem-op-sprog-med-en-chatbot/"/>
              </a:rPr>
              <a:t>https://tankespirerne.dk/materiale/droem-op-sprog-med-en-chatbot/</a:t>
            </a:r>
          </a:p>
        </p:txBody>
      </p:sp>
    </p:spTree>
  </p:cSld>
  <p:clrMapOvr>
    <a:masterClrMapping/>
  </p:clrMapOvr>
</p:sld>
</file>

<file path=ppt/slides/slide5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3323474" y="5066162"/>
            <a:ext cx="4865455" cy="1252855"/>
          </a:xfrm>
          <a:custGeom>
            <a:avLst/>
            <a:gdLst/>
            <a:ahLst/>
            <a:cxnLst/>
            <a:rect r="r" b="b" t="t" l="l"/>
            <a:pathLst>
              <a:path h="1252855" w="4865455">
                <a:moveTo>
                  <a:pt x="0" y="0"/>
                </a:moveTo>
                <a:lnTo>
                  <a:pt x="4865455" y="0"/>
                </a:lnTo>
                <a:lnTo>
                  <a:pt x="4865455" y="1252855"/>
                </a:lnTo>
                <a:lnTo>
                  <a:pt x="0" y="1252855"/>
                </a:lnTo>
                <a:lnTo>
                  <a:pt x="0" y="0"/>
                </a:lnTo>
                <a:close/>
              </a:path>
            </a:pathLst>
          </a:custGeom>
          <a:blipFill>
            <a:blip r:embed="rId2"/>
            <a:stretch>
              <a:fillRect l="0" t="0" r="0" b="0"/>
            </a:stretch>
          </a:blipFill>
        </p:spPr>
      </p:sp>
      <p:sp>
        <p:nvSpPr>
          <p:cNvPr name="TextBox 3" id="3"/>
          <p:cNvSpPr txBox="true"/>
          <p:nvPr/>
        </p:nvSpPr>
        <p:spPr>
          <a:xfrm rot="0">
            <a:off x="1716394" y="457202"/>
            <a:ext cx="15021187" cy="1028695"/>
          </a:xfrm>
          <a:prstGeom prst="rect">
            <a:avLst/>
          </a:prstGeom>
        </p:spPr>
        <p:txBody>
          <a:bodyPr anchor="t" rtlCol="false" tIns="0" lIns="0" bIns="0" rIns="0">
            <a:spAutoFit/>
          </a:bodyPr>
          <a:lstStyle/>
          <a:p>
            <a:pPr algn="l">
              <a:lnSpc>
                <a:spcPts val="8400"/>
              </a:lnSpc>
              <a:spcBef>
                <a:spcPct val="0"/>
              </a:spcBef>
            </a:pPr>
            <a:r>
              <a:rPr lang="en-US" b="true" sz="6000" spc="-378">
                <a:solidFill>
                  <a:srgbClr val="000000"/>
                </a:solidFill>
                <a:latin typeface="Arial Unicode Bold"/>
                <a:ea typeface="Arial Unicode Bold"/>
                <a:cs typeface="Arial Unicode Bold"/>
                <a:sym typeface="Arial Unicode Bold"/>
              </a:rPr>
              <a:t>5 muligheder for at blive klogere på AI i skolen</a:t>
            </a:r>
          </a:p>
        </p:txBody>
      </p:sp>
      <p:sp>
        <p:nvSpPr>
          <p:cNvPr name="TextBox 4" id="4"/>
          <p:cNvSpPr txBox="true"/>
          <p:nvPr/>
        </p:nvSpPr>
        <p:spPr>
          <a:xfrm rot="0">
            <a:off x="1452072" y="3239903"/>
            <a:ext cx="12265994" cy="438785"/>
          </a:xfrm>
          <a:prstGeom prst="rect">
            <a:avLst/>
          </a:prstGeom>
        </p:spPr>
        <p:txBody>
          <a:bodyPr anchor="t" rtlCol="false" tIns="0" lIns="0" bIns="0" rIns="0">
            <a:spAutoFit/>
          </a:bodyPr>
          <a:lstStyle/>
          <a:p>
            <a:pPr algn="l" marL="561344" indent="-280672" lvl="1">
              <a:lnSpc>
                <a:spcPts val="3640"/>
              </a:lnSpc>
              <a:buFont typeface="Arial"/>
              <a:buChar char="•"/>
            </a:pPr>
            <a:r>
              <a:rPr lang="en-US" sz="2600">
                <a:solidFill>
                  <a:srgbClr val="FF66C4"/>
                </a:solidFill>
                <a:latin typeface="Calistoga"/>
                <a:ea typeface="Calistoga"/>
                <a:cs typeface="Calistoga"/>
                <a:sym typeface="Calistoga"/>
              </a:rPr>
              <a:t>Eksperimenter</a:t>
            </a:r>
            <a:r>
              <a:rPr lang="en-US" sz="2600">
                <a:solidFill>
                  <a:srgbClr val="000000"/>
                </a:solidFill>
                <a:latin typeface="Calistoga"/>
                <a:ea typeface="Calistoga"/>
                <a:cs typeface="Calistoga"/>
                <a:sym typeface="Calistoga"/>
              </a:rPr>
              <a:t> med Skoletubes AI-integrationer (skab fx billeder i Thinglink)</a:t>
            </a:r>
          </a:p>
        </p:txBody>
      </p:sp>
      <p:sp>
        <p:nvSpPr>
          <p:cNvPr name="TextBox 5" id="5"/>
          <p:cNvSpPr txBox="true"/>
          <p:nvPr/>
        </p:nvSpPr>
        <p:spPr>
          <a:xfrm rot="0">
            <a:off x="1452072" y="6690492"/>
            <a:ext cx="13190256" cy="843280"/>
          </a:xfrm>
          <a:prstGeom prst="rect">
            <a:avLst/>
          </a:prstGeom>
        </p:spPr>
        <p:txBody>
          <a:bodyPr anchor="t" rtlCol="false" tIns="0" lIns="0" bIns="0" rIns="0">
            <a:spAutoFit/>
          </a:bodyPr>
          <a:lstStyle/>
          <a:p>
            <a:pPr algn="l" marL="561344" indent="-280672" lvl="1">
              <a:lnSpc>
                <a:spcPts val="3380"/>
              </a:lnSpc>
              <a:buFont typeface="Arial"/>
              <a:buChar char="•"/>
            </a:pPr>
            <a:r>
              <a:rPr lang="en-US" sz="2600">
                <a:solidFill>
                  <a:srgbClr val="FF66C4"/>
                </a:solidFill>
                <a:latin typeface="Calistoga"/>
                <a:ea typeface="Calistoga"/>
                <a:cs typeface="Calistoga"/>
                <a:sym typeface="Calistoga"/>
              </a:rPr>
              <a:t>Læs og hent inspiration</a:t>
            </a:r>
            <a:r>
              <a:rPr lang="en-US" sz="2600">
                <a:solidFill>
                  <a:srgbClr val="000000"/>
                </a:solidFill>
                <a:latin typeface="Calistoga"/>
                <a:ea typeface="Calistoga"/>
                <a:cs typeface="Calistoga"/>
                <a:sym typeface="Calistoga"/>
              </a:rPr>
              <a:t>: </a:t>
            </a:r>
            <a:r>
              <a:rPr lang="en-US" sz="2600">
                <a:solidFill>
                  <a:srgbClr val="000000"/>
                </a:solidFill>
                <a:latin typeface="Calistoga"/>
                <a:ea typeface="Calistoga"/>
                <a:cs typeface="Calistoga"/>
                <a:sym typeface="Calistoga"/>
              </a:rPr>
              <a:t>“Inspirationskatalog: Otte eksempler på kunstig intelligens i undervisningen” af Christoffer Dithmer/KL.</a:t>
            </a:r>
          </a:p>
        </p:txBody>
      </p:sp>
      <p:sp>
        <p:nvSpPr>
          <p:cNvPr name="TextBox 6" id="6"/>
          <p:cNvSpPr txBox="true"/>
          <p:nvPr/>
        </p:nvSpPr>
        <p:spPr>
          <a:xfrm rot="0">
            <a:off x="1452072" y="5047112"/>
            <a:ext cx="11724979" cy="1271905"/>
          </a:xfrm>
          <a:prstGeom prst="rect">
            <a:avLst/>
          </a:prstGeom>
        </p:spPr>
        <p:txBody>
          <a:bodyPr anchor="t" rtlCol="false" tIns="0" lIns="0" bIns="0" rIns="0">
            <a:spAutoFit/>
          </a:bodyPr>
          <a:lstStyle/>
          <a:p>
            <a:pPr algn="l" marL="561344" indent="-280672" lvl="1">
              <a:lnSpc>
                <a:spcPts val="3380"/>
              </a:lnSpc>
              <a:buFont typeface="Arial"/>
              <a:buChar char="•"/>
            </a:pPr>
            <a:r>
              <a:rPr lang="en-US" sz="2600">
                <a:solidFill>
                  <a:srgbClr val="FF66C4"/>
                </a:solidFill>
                <a:latin typeface="Calistoga"/>
                <a:ea typeface="Calistoga"/>
                <a:cs typeface="Calistoga"/>
                <a:sym typeface="Calistoga"/>
              </a:rPr>
              <a:t>Læs dig til overblik</a:t>
            </a:r>
            <a:r>
              <a:rPr lang="en-US" sz="2600">
                <a:solidFill>
                  <a:srgbClr val="000000"/>
                </a:solidFill>
                <a:latin typeface="Calistoga"/>
                <a:ea typeface="Calistoga"/>
                <a:cs typeface="Calistoga"/>
                <a:sym typeface="Calistoga"/>
              </a:rPr>
              <a:t>: Søger du mere viden, overblik over læremidler, organisationer o.l., så læs 1 eller flere af Tankespirerne blogindlæg i serien af overbliksartikler på Tankespirerne blog.   </a:t>
            </a:r>
          </a:p>
        </p:txBody>
      </p:sp>
      <p:sp>
        <p:nvSpPr>
          <p:cNvPr name="TextBox 7" id="7"/>
          <p:cNvSpPr txBox="true"/>
          <p:nvPr/>
        </p:nvSpPr>
        <p:spPr>
          <a:xfrm rot="0">
            <a:off x="2057400" y="7694610"/>
            <a:ext cx="13003477" cy="349250"/>
          </a:xfrm>
          <a:prstGeom prst="rect">
            <a:avLst/>
          </a:prstGeom>
        </p:spPr>
        <p:txBody>
          <a:bodyPr anchor="t" rtlCol="false" tIns="0" lIns="0" bIns="0" rIns="0">
            <a:spAutoFit/>
          </a:bodyPr>
          <a:lstStyle/>
          <a:p>
            <a:pPr algn="l">
              <a:lnSpc>
                <a:spcPts val="2800"/>
              </a:lnSpc>
            </a:pPr>
            <a:r>
              <a:rPr lang="en-US" sz="2000" u="sng">
                <a:solidFill>
                  <a:srgbClr val="000000"/>
                </a:solidFill>
                <a:latin typeface="Arimo"/>
                <a:ea typeface="Arimo"/>
                <a:cs typeface="Arimo"/>
                <a:sym typeface="Arimo"/>
                <a:hlinkClick r:id="rId3" tooltip="https://www.kl.dk/media/xi1lhp5k/inspirationskatalog-otte-eksempler-paa-kunstig-intelligens-i-undervisningen.pdf"/>
              </a:rPr>
              <a:t>https://www.kl.dk/media/xi1lhp5k/inspirationskatalog-otte-eksempler-paa-kunstig-intelligens-i-undervisningen.pdf</a:t>
            </a:r>
          </a:p>
        </p:txBody>
      </p:sp>
      <p:sp>
        <p:nvSpPr>
          <p:cNvPr name="TextBox 8" id="8"/>
          <p:cNvSpPr txBox="true"/>
          <p:nvPr/>
        </p:nvSpPr>
        <p:spPr>
          <a:xfrm rot="0">
            <a:off x="2057400" y="3859662"/>
            <a:ext cx="13307448" cy="815975"/>
          </a:xfrm>
          <a:prstGeom prst="rect">
            <a:avLst/>
          </a:prstGeom>
        </p:spPr>
        <p:txBody>
          <a:bodyPr anchor="t" rtlCol="false" tIns="0" lIns="0" bIns="0" rIns="0">
            <a:spAutoFit/>
          </a:bodyPr>
          <a:lstStyle/>
          <a:p>
            <a:pPr algn="l">
              <a:lnSpc>
                <a:spcPts val="3250"/>
              </a:lnSpc>
            </a:pPr>
            <a:r>
              <a:rPr lang="en-US" sz="2500">
                <a:solidFill>
                  <a:srgbClr val="000000"/>
                </a:solidFill>
                <a:latin typeface="Inter"/>
                <a:ea typeface="Inter"/>
                <a:cs typeface="Inter"/>
                <a:sym typeface="Inter"/>
              </a:rPr>
              <a:t>I Thinglink kan man med AI lave billeder og 360 graders billeder. Du kan tilføje tags til billederne med bl.a. billeder, links og video.</a:t>
            </a:r>
          </a:p>
        </p:txBody>
      </p:sp>
      <p:sp>
        <p:nvSpPr>
          <p:cNvPr name="TextBox 9" id="9"/>
          <p:cNvSpPr txBox="true"/>
          <p:nvPr/>
        </p:nvSpPr>
        <p:spPr>
          <a:xfrm rot="0">
            <a:off x="1452072" y="8545711"/>
            <a:ext cx="13190256" cy="843280"/>
          </a:xfrm>
          <a:prstGeom prst="rect">
            <a:avLst/>
          </a:prstGeom>
        </p:spPr>
        <p:txBody>
          <a:bodyPr anchor="t" rtlCol="false" tIns="0" lIns="0" bIns="0" rIns="0">
            <a:spAutoFit/>
          </a:bodyPr>
          <a:lstStyle/>
          <a:p>
            <a:pPr algn="l" marL="561344" indent="-280672" lvl="1">
              <a:lnSpc>
                <a:spcPts val="3380"/>
              </a:lnSpc>
              <a:buFont typeface="Arial"/>
              <a:buChar char="•"/>
            </a:pPr>
            <a:r>
              <a:rPr lang="en-US" sz="2600">
                <a:solidFill>
                  <a:srgbClr val="FF66C4"/>
                </a:solidFill>
                <a:latin typeface="Calistoga"/>
                <a:ea typeface="Calistoga"/>
                <a:cs typeface="Calistoga"/>
                <a:sym typeface="Calistoga"/>
              </a:rPr>
              <a:t>Bliv medlem</a:t>
            </a:r>
            <a:r>
              <a:rPr lang="en-US" sz="2600">
                <a:solidFill>
                  <a:srgbClr val="000000"/>
                </a:solidFill>
                <a:latin typeface="Calistoga"/>
                <a:ea typeface="Calistoga"/>
                <a:cs typeface="Calistoga"/>
                <a:sym typeface="Calistoga"/>
              </a:rPr>
              <a:t> af gruppen “kunstig intelligens i grundskolen” på Facebook. Her deles undervisningsideer og viden om AI.</a:t>
            </a:r>
          </a:p>
        </p:txBody>
      </p:sp>
      <p:sp>
        <p:nvSpPr>
          <p:cNvPr name="TextBox 10" id="10"/>
          <p:cNvSpPr txBox="true"/>
          <p:nvPr/>
        </p:nvSpPr>
        <p:spPr>
          <a:xfrm rot="0">
            <a:off x="1452072" y="2138881"/>
            <a:ext cx="13190256" cy="843280"/>
          </a:xfrm>
          <a:prstGeom prst="rect">
            <a:avLst/>
          </a:prstGeom>
        </p:spPr>
        <p:txBody>
          <a:bodyPr anchor="t" rtlCol="false" tIns="0" lIns="0" bIns="0" rIns="0">
            <a:spAutoFit/>
          </a:bodyPr>
          <a:lstStyle/>
          <a:p>
            <a:pPr algn="l" marL="561344" indent="-280672" lvl="1">
              <a:lnSpc>
                <a:spcPts val="3380"/>
              </a:lnSpc>
              <a:buFont typeface="Arial"/>
              <a:buChar char="•"/>
            </a:pPr>
            <a:r>
              <a:rPr lang="en-US" sz="2600">
                <a:solidFill>
                  <a:srgbClr val="FF66C4"/>
                </a:solidFill>
                <a:latin typeface="Calistoga"/>
                <a:ea typeface="Calistoga"/>
                <a:cs typeface="Calistoga"/>
                <a:sym typeface="Calistoga"/>
              </a:rPr>
              <a:t>Eksperimenter </a:t>
            </a:r>
            <a:r>
              <a:rPr lang="en-US" sz="2600">
                <a:solidFill>
                  <a:srgbClr val="000000"/>
                </a:solidFill>
                <a:latin typeface="Calistoga"/>
                <a:ea typeface="Calistoga"/>
                <a:cs typeface="Calistoga"/>
                <a:sym typeface="Calistoga"/>
              </a:rPr>
              <a:t>og bliv fortrolig</a:t>
            </a:r>
            <a:r>
              <a:rPr lang="en-US" sz="2600">
                <a:solidFill>
                  <a:srgbClr val="FF66C4"/>
                </a:solidFill>
                <a:latin typeface="Calistoga"/>
                <a:ea typeface="Calistoga"/>
                <a:cs typeface="Calistoga"/>
                <a:sym typeface="Calistoga"/>
              </a:rPr>
              <a:t> </a:t>
            </a:r>
            <a:r>
              <a:rPr lang="en-US" sz="2600">
                <a:solidFill>
                  <a:srgbClr val="000000"/>
                </a:solidFill>
                <a:latin typeface="Calistoga"/>
                <a:ea typeface="Calistoga"/>
                <a:cs typeface="Calistoga"/>
                <a:sym typeface="Calistoga"/>
              </a:rPr>
              <a:t>med chatbots, som kan bruges af elever. Vi forslår SkoleGPT, Skolebot og SkrivSikkert. </a:t>
            </a:r>
          </a:p>
        </p:txBody>
      </p:sp>
    </p:spTree>
  </p:cSld>
  <p:clrMapOvr>
    <a:masterClrMapping/>
  </p:clrMapOvr>
</p:sld>
</file>

<file path=ppt/slides/slide5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7995203" y="7093381"/>
            <a:ext cx="577789" cy="577789"/>
          </a:xfrm>
          <a:custGeom>
            <a:avLst/>
            <a:gdLst/>
            <a:ahLst/>
            <a:cxnLst/>
            <a:rect r="r" b="b" t="t" l="l"/>
            <a:pathLst>
              <a:path h="577789" w="577789">
                <a:moveTo>
                  <a:pt x="0" y="0"/>
                </a:moveTo>
                <a:lnTo>
                  <a:pt x="577788" y="0"/>
                </a:lnTo>
                <a:lnTo>
                  <a:pt x="577788" y="577789"/>
                </a:lnTo>
                <a:lnTo>
                  <a:pt x="0" y="57778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7995203" y="6119641"/>
            <a:ext cx="577789" cy="577789"/>
          </a:xfrm>
          <a:custGeom>
            <a:avLst/>
            <a:gdLst/>
            <a:ahLst/>
            <a:cxnLst/>
            <a:rect r="r" b="b" t="t" l="l"/>
            <a:pathLst>
              <a:path h="577789" w="577789">
                <a:moveTo>
                  <a:pt x="0" y="0"/>
                </a:moveTo>
                <a:lnTo>
                  <a:pt x="577788" y="0"/>
                </a:lnTo>
                <a:lnTo>
                  <a:pt x="577788" y="577789"/>
                </a:lnTo>
                <a:lnTo>
                  <a:pt x="0" y="57778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7995203" y="5143500"/>
            <a:ext cx="577789" cy="577789"/>
          </a:xfrm>
          <a:custGeom>
            <a:avLst/>
            <a:gdLst/>
            <a:ahLst/>
            <a:cxnLst/>
            <a:rect r="r" b="b" t="t" l="l"/>
            <a:pathLst>
              <a:path h="577789" w="577789">
                <a:moveTo>
                  <a:pt x="0" y="0"/>
                </a:moveTo>
                <a:lnTo>
                  <a:pt x="577788" y="0"/>
                </a:lnTo>
                <a:lnTo>
                  <a:pt x="577788" y="577789"/>
                </a:lnTo>
                <a:lnTo>
                  <a:pt x="0" y="57778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7995203" y="8071220"/>
            <a:ext cx="577789" cy="577789"/>
          </a:xfrm>
          <a:custGeom>
            <a:avLst/>
            <a:gdLst/>
            <a:ahLst/>
            <a:cxnLst/>
            <a:rect r="r" b="b" t="t" l="l"/>
            <a:pathLst>
              <a:path h="577789" w="577789">
                <a:moveTo>
                  <a:pt x="0" y="0"/>
                </a:moveTo>
                <a:lnTo>
                  <a:pt x="577788" y="0"/>
                </a:lnTo>
                <a:lnTo>
                  <a:pt x="577788" y="577789"/>
                </a:lnTo>
                <a:lnTo>
                  <a:pt x="0" y="57778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868887" y="7149696"/>
            <a:ext cx="7315200" cy="3458095"/>
          </a:xfrm>
          <a:custGeom>
            <a:avLst/>
            <a:gdLst/>
            <a:ahLst/>
            <a:cxnLst/>
            <a:rect r="r" b="b" t="t" l="l"/>
            <a:pathLst>
              <a:path h="3458095" w="7315200">
                <a:moveTo>
                  <a:pt x="0" y="0"/>
                </a:moveTo>
                <a:lnTo>
                  <a:pt x="7315200" y="0"/>
                </a:lnTo>
                <a:lnTo>
                  <a:pt x="7315200" y="3458094"/>
                </a:lnTo>
                <a:lnTo>
                  <a:pt x="0" y="345809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7" id="7"/>
          <p:cNvSpPr txBox="true"/>
          <p:nvPr/>
        </p:nvSpPr>
        <p:spPr>
          <a:xfrm rot="0">
            <a:off x="1478673" y="1878394"/>
            <a:ext cx="5594105" cy="1427739"/>
          </a:xfrm>
          <a:prstGeom prst="rect">
            <a:avLst/>
          </a:prstGeom>
        </p:spPr>
        <p:txBody>
          <a:bodyPr anchor="t" rtlCol="false" tIns="0" lIns="0" bIns="0" rIns="0">
            <a:spAutoFit/>
          </a:bodyPr>
          <a:lstStyle/>
          <a:p>
            <a:pPr algn="l">
              <a:lnSpc>
                <a:spcPts val="10291"/>
              </a:lnSpc>
            </a:pPr>
            <a:r>
              <a:rPr lang="en-US" sz="11694" spc="-736" b="true">
                <a:solidFill>
                  <a:srgbClr val="FFFFFF"/>
                </a:solidFill>
                <a:latin typeface="Arial Unicode Bold"/>
                <a:ea typeface="Arial Unicode Bold"/>
                <a:cs typeface="Arial Unicode Bold"/>
                <a:sym typeface="Arial Unicode Bold"/>
              </a:rPr>
              <a:t>Kontakt</a:t>
            </a:r>
          </a:p>
        </p:txBody>
      </p:sp>
      <p:sp>
        <p:nvSpPr>
          <p:cNvPr name="TextBox 8" id="8"/>
          <p:cNvSpPr txBox="true"/>
          <p:nvPr/>
        </p:nvSpPr>
        <p:spPr>
          <a:xfrm rot="0">
            <a:off x="9032924" y="5256965"/>
            <a:ext cx="7431400" cy="408009"/>
          </a:xfrm>
          <a:prstGeom prst="rect">
            <a:avLst/>
          </a:prstGeom>
        </p:spPr>
        <p:txBody>
          <a:bodyPr anchor="t" rtlCol="false" tIns="0" lIns="0" bIns="0" rIns="0">
            <a:spAutoFit/>
          </a:bodyPr>
          <a:lstStyle/>
          <a:p>
            <a:pPr algn="l">
              <a:lnSpc>
                <a:spcPts val="3086"/>
              </a:lnSpc>
            </a:pPr>
            <a:r>
              <a:rPr lang="en-US" sz="3086">
                <a:solidFill>
                  <a:srgbClr val="FFFFFF"/>
                </a:solidFill>
                <a:latin typeface="Arial Unicode"/>
                <a:ea typeface="Arial Unicode"/>
                <a:cs typeface="Arial Unicode"/>
                <a:sym typeface="Arial Unicode"/>
              </a:rPr>
              <a:t>www.tankespirerne.dk</a:t>
            </a:r>
          </a:p>
        </p:txBody>
      </p:sp>
      <p:sp>
        <p:nvSpPr>
          <p:cNvPr name="TextBox 9" id="9"/>
          <p:cNvSpPr txBox="true"/>
          <p:nvPr/>
        </p:nvSpPr>
        <p:spPr>
          <a:xfrm rot="0">
            <a:off x="9032924" y="6233106"/>
            <a:ext cx="7431400" cy="408009"/>
          </a:xfrm>
          <a:prstGeom prst="rect">
            <a:avLst/>
          </a:prstGeom>
        </p:spPr>
        <p:txBody>
          <a:bodyPr anchor="t" rtlCol="false" tIns="0" lIns="0" bIns="0" rIns="0">
            <a:spAutoFit/>
          </a:bodyPr>
          <a:lstStyle/>
          <a:p>
            <a:pPr algn="l">
              <a:lnSpc>
                <a:spcPts val="3086"/>
              </a:lnSpc>
            </a:pPr>
            <a:r>
              <a:rPr lang="en-US" sz="3086">
                <a:solidFill>
                  <a:srgbClr val="FFFFFF"/>
                </a:solidFill>
                <a:latin typeface="Arial Unicode"/>
                <a:ea typeface="Arial Unicode"/>
                <a:cs typeface="Arial Unicode"/>
                <a:sym typeface="Arial Unicode"/>
              </a:rPr>
              <a:t>tankespirerne@gmail.com</a:t>
            </a:r>
          </a:p>
        </p:txBody>
      </p:sp>
      <p:sp>
        <p:nvSpPr>
          <p:cNvPr name="TextBox 10" id="10"/>
          <p:cNvSpPr txBox="true"/>
          <p:nvPr/>
        </p:nvSpPr>
        <p:spPr>
          <a:xfrm rot="0">
            <a:off x="9032924" y="7206846"/>
            <a:ext cx="7431400" cy="408009"/>
          </a:xfrm>
          <a:prstGeom prst="rect">
            <a:avLst/>
          </a:prstGeom>
        </p:spPr>
        <p:txBody>
          <a:bodyPr anchor="t" rtlCol="false" tIns="0" lIns="0" bIns="0" rIns="0">
            <a:spAutoFit/>
          </a:bodyPr>
          <a:lstStyle/>
          <a:p>
            <a:pPr algn="l">
              <a:lnSpc>
                <a:spcPts val="3086"/>
              </a:lnSpc>
            </a:pPr>
            <a:r>
              <a:rPr lang="en-US" sz="3086">
                <a:solidFill>
                  <a:srgbClr val="FFFFFF"/>
                </a:solidFill>
                <a:latin typeface="Arial Unicode"/>
                <a:ea typeface="Arial Unicode"/>
                <a:cs typeface="Arial Unicode"/>
                <a:sym typeface="Arial Unicode"/>
              </a:rPr>
              <a:t>41690154</a:t>
            </a:r>
          </a:p>
        </p:txBody>
      </p:sp>
      <p:sp>
        <p:nvSpPr>
          <p:cNvPr name="TextBox 11" id="11"/>
          <p:cNvSpPr txBox="true"/>
          <p:nvPr/>
        </p:nvSpPr>
        <p:spPr>
          <a:xfrm rot="0">
            <a:off x="9032924" y="8184685"/>
            <a:ext cx="7431400" cy="408009"/>
          </a:xfrm>
          <a:prstGeom prst="rect">
            <a:avLst/>
          </a:prstGeom>
        </p:spPr>
        <p:txBody>
          <a:bodyPr anchor="t" rtlCol="false" tIns="0" lIns="0" bIns="0" rIns="0">
            <a:spAutoFit/>
          </a:bodyPr>
          <a:lstStyle/>
          <a:p>
            <a:pPr algn="l">
              <a:lnSpc>
                <a:spcPts val="3086"/>
              </a:lnSpc>
            </a:pPr>
            <a:r>
              <a:rPr lang="en-US" sz="3086">
                <a:solidFill>
                  <a:srgbClr val="FFFFFF"/>
                </a:solidFill>
                <a:latin typeface="Arial Unicode"/>
                <a:ea typeface="Arial Unicode"/>
                <a:cs typeface="Arial Unicode"/>
                <a:sym typeface="Arial Unicode"/>
              </a:rPr>
              <a:t>Coworking Plus, Kochsgade, Odense</a:t>
            </a:r>
          </a:p>
        </p:txBody>
      </p:sp>
      <p:sp>
        <p:nvSpPr>
          <p:cNvPr name="Freeform 12" id="12"/>
          <p:cNvSpPr/>
          <p:nvPr/>
        </p:nvSpPr>
        <p:spPr>
          <a:xfrm flipH="true" flipV="false" rot="0">
            <a:off x="-2361385" y="4902020"/>
            <a:ext cx="7315200" cy="3458095"/>
          </a:xfrm>
          <a:custGeom>
            <a:avLst/>
            <a:gdLst/>
            <a:ahLst/>
            <a:cxnLst/>
            <a:rect r="r" b="b" t="t" l="l"/>
            <a:pathLst>
              <a:path h="3458095" w="7315200">
                <a:moveTo>
                  <a:pt x="7315200" y="0"/>
                </a:moveTo>
                <a:lnTo>
                  <a:pt x="0" y="0"/>
                </a:lnTo>
                <a:lnTo>
                  <a:pt x="0" y="3458094"/>
                </a:lnTo>
                <a:lnTo>
                  <a:pt x="7315200" y="3458094"/>
                </a:lnTo>
                <a:lnTo>
                  <a:pt x="731520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true" flipV="false" rot="0">
            <a:off x="12520327" y="-478418"/>
            <a:ext cx="7315200" cy="3458095"/>
          </a:xfrm>
          <a:custGeom>
            <a:avLst/>
            <a:gdLst/>
            <a:ahLst/>
            <a:cxnLst/>
            <a:rect r="r" b="b" t="t" l="l"/>
            <a:pathLst>
              <a:path h="3458095" w="7315200">
                <a:moveTo>
                  <a:pt x="7315200" y="0"/>
                </a:moveTo>
                <a:lnTo>
                  <a:pt x="0" y="0"/>
                </a:lnTo>
                <a:lnTo>
                  <a:pt x="0" y="3458094"/>
                </a:lnTo>
                <a:lnTo>
                  <a:pt x="7315200" y="3458094"/>
                </a:lnTo>
                <a:lnTo>
                  <a:pt x="731520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4" id="14"/>
          <p:cNvSpPr/>
          <p:nvPr/>
        </p:nvSpPr>
        <p:spPr>
          <a:xfrm flipH="false" flipV="false" rot="0">
            <a:off x="12343005" y="687020"/>
            <a:ext cx="7315200" cy="3458095"/>
          </a:xfrm>
          <a:custGeom>
            <a:avLst/>
            <a:gdLst/>
            <a:ahLst/>
            <a:cxnLst/>
            <a:rect r="r" b="b" t="t" l="l"/>
            <a:pathLst>
              <a:path h="3458095" w="7315200">
                <a:moveTo>
                  <a:pt x="0" y="0"/>
                </a:moveTo>
                <a:lnTo>
                  <a:pt x="7315200" y="0"/>
                </a:lnTo>
                <a:lnTo>
                  <a:pt x="7315200" y="3458095"/>
                </a:lnTo>
                <a:lnTo>
                  <a:pt x="0" y="3458095"/>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grpSp>
        <p:nvGrpSpPr>
          <p:cNvPr name="Group 15" id="15"/>
          <p:cNvGrpSpPr/>
          <p:nvPr/>
        </p:nvGrpSpPr>
        <p:grpSpPr>
          <a:xfrm rot="0">
            <a:off x="1478673" y="3678667"/>
            <a:ext cx="4246811" cy="6009099"/>
            <a:chOff x="0" y="0"/>
            <a:chExt cx="1277459" cy="1807563"/>
          </a:xfrm>
        </p:grpSpPr>
        <p:sp>
          <p:nvSpPr>
            <p:cNvPr name="Freeform 16" id="16"/>
            <p:cNvSpPr/>
            <p:nvPr/>
          </p:nvSpPr>
          <p:spPr>
            <a:xfrm flipH="false" flipV="false" rot="0">
              <a:off x="0" y="0"/>
              <a:ext cx="1277459" cy="1807563"/>
            </a:xfrm>
            <a:custGeom>
              <a:avLst/>
              <a:gdLst/>
              <a:ahLst/>
              <a:cxnLst/>
              <a:rect r="r" b="b" t="t" l="l"/>
              <a:pathLst>
                <a:path h="1807563" w="1277459">
                  <a:moveTo>
                    <a:pt x="92973" y="0"/>
                  </a:moveTo>
                  <a:lnTo>
                    <a:pt x="1184486" y="0"/>
                  </a:lnTo>
                  <a:cubicBezTo>
                    <a:pt x="1209144" y="0"/>
                    <a:pt x="1232792" y="9795"/>
                    <a:pt x="1250228" y="27231"/>
                  </a:cubicBezTo>
                  <a:cubicBezTo>
                    <a:pt x="1267664" y="44667"/>
                    <a:pt x="1277459" y="68315"/>
                    <a:pt x="1277459" y="92973"/>
                  </a:cubicBezTo>
                  <a:lnTo>
                    <a:pt x="1277459" y="1714590"/>
                  </a:lnTo>
                  <a:cubicBezTo>
                    <a:pt x="1277459" y="1739248"/>
                    <a:pt x="1267664" y="1762896"/>
                    <a:pt x="1250228" y="1780332"/>
                  </a:cubicBezTo>
                  <a:cubicBezTo>
                    <a:pt x="1232792" y="1797767"/>
                    <a:pt x="1209144" y="1807563"/>
                    <a:pt x="1184486" y="1807563"/>
                  </a:cubicBezTo>
                  <a:lnTo>
                    <a:pt x="92973" y="1807563"/>
                  </a:lnTo>
                  <a:cubicBezTo>
                    <a:pt x="68315" y="1807563"/>
                    <a:pt x="44667" y="1797767"/>
                    <a:pt x="27231" y="1780332"/>
                  </a:cubicBezTo>
                  <a:cubicBezTo>
                    <a:pt x="9795" y="1762896"/>
                    <a:pt x="0" y="1739248"/>
                    <a:pt x="0" y="1714590"/>
                  </a:cubicBezTo>
                  <a:lnTo>
                    <a:pt x="0" y="92973"/>
                  </a:lnTo>
                  <a:cubicBezTo>
                    <a:pt x="0" y="68315"/>
                    <a:pt x="9795" y="44667"/>
                    <a:pt x="27231" y="27231"/>
                  </a:cubicBezTo>
                  <a:cubicBezTo>
                    <a:pt x="44667" y="9795"/>
                    <a:pt x="68315" y="0"/>
                    <a:pt x="92973" y="0"/>
                  </a:cubicBezTo>
                  <a:close/>
                </a:path>
              </a:pathLst>
            </a:custGeom>
            <a:gradFill rotWithShape="true">
              <a:gsLst>
                <a:gs pos="0">
                  <a:srgbClr val="656366">
                    <a:alpha val="100000"/>
                  </a:srgbClr>
                </a:gs>
                <a:gs pos="50000">
                  <a:srgbClr val="131416">
                    <a:alpha val="100000"/>
                  </a:srgbClr>
                </a:gs>
                <a:gs pos="100000">
                  <a:srgbClr val="131416">
                    <a:alpha val="100000"/>
                  </a:srgbClr>
                </a:gs>
              </a:gsLst>
              <a:lin ang="2700000"/>
            </a:gradFill>
          </p:spPr>
        </p:sp>
        <p:sp>
          <p:nvSpPr>
            <p:cNvPr name="TextBox 17" id="17"/>
            <p:cNvSpPr txBox="true"/>
            <p:nvPr/>
          </p:nvSpPr>
          <p:spPr>
            <a:xfrm>
              <a:off x="0" y="-38100"/>
              <a:ext cx="1277459" cy="1845663"/>
            </a:xfrm>
            <a:prstGeom prst="rect">
              <a:avLst/>
            </a:prstGeom>
          </p:spPr>
          <p:txBody>
            <a:bodyPr anchor="ctr" rtlCol="false" tIns="50800" lIns="50800" bIns="50800" rIns="50800"/>
            <a:lstStyle/>
            <a:p>
              <a:pPr algn="ctr">
                <a:lnSpc>
                  <a:spcPts val="2659"/>
                </a:lnSpc>
              </a:pPr>
            </a:p>
          </p:txBody>
        </p:sp>
      </p:grpSp>
      <p:grpSp>
        <p:nvGrpSpPr>
          <p:cNvPr name="Group 18" id="18"/>
          <p:cNvGrpSpPr/>
          <p:nvPr/>
        </p:nvGrpSpPr>
        <p:grpSpPr>
          <a:xfrm rot="0">
            <a:off x="1745969" y="3889351"/>
            <a:ext cx="3712218" cy="5474886"/>
            <a:chOff x="0" y="0"/>
            <a:chExt cx="656853" cy="968747"/>
          </a:xfrm>
        </p:grpSpPr>
        <p:sp>
          <p:nvSpPr>
            <p:cNvPr name="Freeform 19" id="19"/>
            <p:cNvSpPr/>
            <p:nvPr/>
          </p:nvSpPr>
          <p:spPr>
            <a:xfrm flipH="false" flipV="false" rot="0">
              <a:off x="0" y="0"/>
              <a:ext cx="656853" cy="968746"/>
            </a:xfrm>
            <a:custGeom>
              <a:avLst/>
              <a:gdLst/>
              <a:ahLst/>
              <a:cxnLst/>
              <a:rect r="r" b="b" t="t" l="l"/>
              <a:pathLst>
                <a:path h="968746" w="656853">
                  <a:moveTo>
                    <a:pt x="47967" y="0"/>
                  </a:moveTo>
                  <a:lnTo>
                    <a:pt x="608886" y="0"/>
                  </a:lnTo>
                  <a:cubicBezTo>
                    <a:pt x="621608" y="0"/>
                    <a:pt x="633809" y="5054"/>
                    <a:pt x="642804" y="14049"/>
                  </a:cubicBezTo>
                  <a:cubicBezTo>
                    <a:pt x="651800" y="23045"/>
                    <a:pt x="656853" y="35245"/>
                    <a:pt x="656853" y="47967"/>
                  </a:cubicBezTo>
                  <a:lnTo>
                    <a:pt x="656853" y="920779"/>
                  </a:lnTo>
                  <a:cubicBezTo>
                    <a:pt x="656853" y="947271"/>
                    <a:pt x="635378" y="968746"/>
                    <a:pt x="608886" y="968746"/>
                  </a:cubicBezTo>
                  <a:lnTo>
                    <a:pt x="47967" y="968746"/>
                  </a:lnTo>
                  <a:cubicBezTo>
                    <a:pt x="21476" y="968746"/>
                    <a:pt x="0" y="947271"/>
                    <a:pt x="0" y="920779"/>
                  </a:cubicBezTo>
                  <a:lnTo>
                    <a:pt x="0" y="47967"/>
                  </a:lnTo>
                  <a:cubicBezTo>
                    <a:pt x="0" y="21476"/>
                    <a:pt x="21476" y="0"/>
                    <a:pt x="47967" y="0"/>
                  </a:cubicBezTo>
                  <a:close/>
                </a:path>
              </a:pathLst>
            </a:custGeom>
            <a:blipFill>
              <a:blip r:embed="rId18"/>
              <a:stretch>
                <a:fillRect l="-48441" t="0" r="-48441" b="0"/>
              </a:stretch>
            </a:blipFill>
          </p:spPr>
        </p:sp>
      </p:grpSp>
    </p:spTree>
  </p:cSld>
  <p:clrMapOvr>
    <a:masterClrMapping/>
  </p:clrMapOvr>
</p:sld>
</file>

<file path=ppt/slides/slide57.xml><?xml version="1.0" encoding="utf-8"?>
<p:sld xmlns:p="http://schemas.openxmlformats.org/presentationml/2006/main" xmlns:a="http://schemas.openxmlformats.org/drawingml/2006/main">
  <p:cSld>
    <p:bg>
      <p:bgPr>
        <a:solidFill>
          <a:srgbClr val="0098CF"/>
        </a:solidFill>
      </p:bgPr>
    </p:bg>
    <p:spTree>
      <p:nvGrpSpPr>
        <p:cNvPr id="1" name=""/>
        <p:cNvGrpSpPr/>
        <p:nvPr/>
      </p:nvGrpSpPr>
      <p:grpSpPr>
        <a:xfrm>
          <a:off x="0" y="0"/>
          <a:ext cx="0" cy="0"/>
          <a:chOff x="0" y="0"/>
          <a:chExt cx="0" cy="0"/>
        </a:xfrm>
      </p:grpSpPr>
      <p:sp>
        <p:nvSpPr>
          <p:cNvPr name="TextBox 2" id="2"/>
          <p:cNvSpPr txBox="true"/>
          <p:nvPr/>
        </p:nvSpPr>
        <p:spPr>
          <a:xfrm rot="0">
            <a:off x="2830753" y="552450"/>
            <a:ext cx="12626494" cy="8712200"/>
          </a:xfrm>
          <a:prstGeom prst="rect">
            <a:avLst/>
          </a:prstGeom>
        </p:spPr>
        <p:txBody>
          <a:bodyPr anchor="t" rtlCol="false" tIns="0" lIns="0" bIns="0" rIns="0">
            <a:spAutoFit/>
          </a:bodyPr>
          <a:lstStyle/>
          <a:p>
            <a:pPr algn="ctr">
              <a:lnSpc>
                <a:spcPts val="34999"/>
              </a:lnSpc>
              <a:spcBef>
                <a:spcPct val="0"/>
              </a:spcBef>
            </a:pPr>
            <a:r>
              <a:rPr lang="en-US" sz="24999">
                <a:solidFill>
                  <a:srgbClr val="FFFFFF"/>
                </a:solidFill>
                <a:latin typeface="Calistoga"/>
                <a:ea typeface="Calistoga"/>
                <a:cs typeface="Calistoga"/>
                <a:sym typeface="Calistoga"/>
              </a:rPr>
              <a:t>Ekstra</a:t>
            </a:r>
          </a:p>
          <a:p>
            <a:pPr algn="ctr">
              <a:lnSpc>
                <a:spcPts val="16800"/>
              </a:lnSpc>
              <a:spcBef>
                <a:spcPct val="0"/>
              </a:spcBef>
            </a:pPr>
            <a:r>
              <a:rPr lang="en-US" sz="12000">
                <a:solidFill>
                  <a:srgbClr val="FFFFFF"/>
                </a:solidFill>
                <a:latin typeface="Calistoga"/>
                <a:ea typeface="Calistoga"/>
                <a:cs typeface="Calistoga"/>
                <a:sym typeface="Calistoga"/>
              </a:rPr>
              <a:t>Manual til promptdesign</a:t>
            </a:r>
          </a:p>
        </p:txBody>
      </p:sp>
    </p:spTree>
  </p:cSld>
  <p:clrMapOvr>
    <a:masterClrMapping/>
  </p:clrMapOvr>
</p:sld>
</file>

<file path=ppt/slides/slide58.xml><?xml version="1.0" encoding="utf-8"?>
<p:sld xmlns:p="http://schemas.openxmlformats.org/presentationml/2006/main" xmlns:a="http://schemas.openxmlformats.org/drawingml/2006/main" xmlns:r="http://schemas.openxmlformats.org/officeDocument/2006/relationships">
  <p:cSld>
    <p:bg>
      <p:bgPr>
        <a:solidFill>
          <a:srgbClr val="0098CF"/>
        </a:solidFill>
      </p:bgPr>
    </p:bg>
    <p:spTree>
      <p:nvGrpSpPr>
        <p:cNvPr id="1" name=""/>
        <p:cNvGrpSpPr/>
        <p:nvPr/>
      </p:nvGrpSpPr>
      <p:grpSpPr>
        <a:xfrm>
          <a:off x="0" y="0"/>
          <a:ext cx="0" cy="0"/>
          <a:chOff x="0" y="0"/>
          <a:chExt cx="0" cy="0"/>
        </a:xfrm>
      </p:grpSpPr>
      <p:sp>
        <p:nvSpPr>
          <p:cNvPr name="Freeform 2" id="2"/>
          <p:cNvSpPr/>
          <p:nvPr/>
        </p:nvSpPr>
        <p:spPr>
          <a:xfrm flipH="false" flipV="false" rot="0">
            <a:off x="1367263" y="2462018"/>
            <a:ext cx="4657928" cy="4657928"/>
          </a:xfrm>
          <a:custGeom>
            <a:avLst/>
            <a:gdLst/>
            <a:ahLst/>
            <a:cxnLst/>
            <a:rect r="r" b="b" t="t" l="l"/>
            <a:pathLst>
              <a:path h="4657928" w="4657928">
                <a:moveTo>
                  <a:pt x="0" y="0"/>
                </a:moveTo>
                <a:lnTo>
                  <a:pt x="4657928" y="0"/>
                </a:lnTo>
                <a:lnTo>
                  <a:pt x="4657928" y="4657927"/>
                </a:lnTo>
                <a:lnTo>
                  <a:pt x="0" y="465792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208955" y="3141762"/>
            <a:ext cx="3026057" cy="3523792"/>
          </a:xfrm>
          <a:custGeom>
            <a:avLst/>
            <a:gdLst/>
            <a:ahLst/>
            <a:cxnLst/>
            <a:rect r="r" b="b" t="t" l="l"/>
            <a:pathLst>
              <a:path h="3523792" w="3026057">
                <a:moveTo>
                  <a:pt x="0" y="0"/>
                </a:moveTo>
                <a:lnTo>
                  <a:pt x="3026057" y="0"/>
                </a:lnTo>
                <a:lnTo>
                  <a:pt x="3026057" y="3523792"/>
                </a:lnTo>
                <a:lnTo>
                  <a:pt x="0" y="35237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6649558" y="3215509"/>
            <a:ext cx="11062426" cy="3252473"/>
          </a:xfrm>
          <a:prstGeom prst="rect">
            <a:avLst/>
          </a:prstGeom>
        </p:spPr>
        <p:txBody>
          <a:bodyPr anchor="t" rtlCol="false" tIns="0" lIns="0" bIns="0" rIns="0">
            <a:spAutoFit/>
          </a:bodyPr>
          <a:lstStyle/>
          <a:p>
            <a:pPr algn="l">
              <a:lnSpc>
                <a:spcPts val="8679"/>
              </a:lnSpc>
              <a:spcBef>
                <a:spcPct val="0"/>
              </a:spcBef>
            </a:pPr>
            <a:r>
              <a:rPr lang="en-US" sz="6199">
                <a:solidFill>
                  <a:srgbClr val="000000"/>
                </a:solidFill>
                <a:latin typeface="Calistoga"/>
                <a:ea typeface="Calistoga"/>
                <a:cs typeface="Calistoga"/>
                <a:sym typeface="Calistoga"/>
              </a:rPr>
              <a:t>Designsprint af faglige begreber-forståelseshjælper til eleverne</a:t>
            </a:r>
          </a:p>
        </p:txBody>
      </p:sp>
      <p:sp>
        <p:nvSpPr>
          <p:cNvPr name="TextBox 5" id="5"/>
          <p:cNvSpPr txBox="true"/>
          <p:nvPr/>
        </p:nvSpPr>
        <p:spPr>
          <a:xfrm rot="0">
            <a:off x="419221" y="7822632"/>
            <a:ext cx="15878779" cy="2138680"/>
          </a:xfrm>
          <a:prstGeom prst="rect">
            <a:avLst/>
          </a:prstGeom>
        </p:spPr>
        <p:txBody>
          <a:bodyPr anchor="t" rtlCol="false" tIns="0" lIns="0" bIns="0" rIns="0">
            <a:spAutoFit/>
          </a:bodyPr>
          <a:lstStyle/>
          <a:p>
            <a:pPr algn="l">
              <a:lnSpc>
                <a:spcPts val="3380"/>
              </a:lnSpc>
              <a:spcBef>
                <a:spcPct val="0"/>
              </a:spcBef>
            </a:pPr>
            <a:r>
              <a:rPr lang="en-US" b="true" sz="2600">
                <a:solidFill>
                  <a:srgbClr val="000000"/>
                </a:solidFill>
                <a:latin typeface="Canva Sans Bold"/>
                <a:ea typeface="Canva Sans Bold"/>
                <a:cs typeface="Canva Sans Bold"/>
                <a:sym typeface="Canva Sans Bold"/>
              </a:rPr>
              <a:t>Til arbejdet med at instruere en chatbot</a:t>
            </a:r>
          </a:p>
          <a:p>
            <a:pPr algn="l">
              <a:lnSpc>
                <a:spcPts val="3380"/>
              </a:lnSpc>
              <a:spcBef>
                <a:spcPct val="0"/>
              </a:spcBef>
            </a:pPr>
            <a:r>
              <a:rPr lang="en-US" sz="2600">
                <a:solidFill>
                  <a:srgbClr val="000000"/>
                </a:solidFill>
                <a:latin typeface="Canva Sans"/>
                <a:ea typeface="Canva Sans"/>
                <a:cs typeface="Canva Sans"/>
                <a:sym typeface="Canva Sans"/>
              </a:rPr>
              <a:t>Den bedste øvelser, er at designe sit eget systemprompt og derved få promptingkategorierne ind under huden - altså de kategorier, som vi bruger på at designe en skriveordre. Nu bedre du kender dem, nu mere fleksible bliver du, når du arbejder med at få et godt og relevant output fra en chatbot.</a:t>
            </a:r>
          </a:p>
        </p:txBody>
      </p:sp>
    </p:spTree>
  </p:cSld>
  <p:clrMapOvr>
    <a:masterClrMapping/>
  </p:clrMapOvr>
</p:sld>
</file>

<file path=ppt/slides/slide5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8932813" y="6624937"/>
            <a:ext cx="3523809" cy="1753095"/>
          </a:xfrm>
          <a:custGeom>
            <a:avLst/>
            <a:gdLst/>
            <a:ahLst/>
            <a:cxnLst/>
            <a:rect r="r" b="b" t="t" l="l"/>
            <a:pathLst>
              <a:path h="1753095" w="3523809">
                <a:moveTo>
                  <a:pt x="0" y="0"/>
                </a:moveTo>
                <a:lnTo>
                  <a:pt x="3523809" y="0"/>
                </a:lnTo>
                <a:lnTo>
                  <a:pt x="3523809" y="1753095"/>
                </a:lnTo>
                <a:lnTo>
                  <a:pt x="0" y="175309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177603" y="527209"/>
            <a:ext cx="16394460" cy="1038220"/>
          </a:xfrm>
          <a:prstGeom prst="rect">
            <a:avLst/>
          </a:prstGeom>
        </p:spPr>
        <p:txBody>
          <a:bodyPr anchor="t" rtlCol="false" tIns="0" lIns="0" bIns="0" rIns="0">
            <a:spAutoFit/>
          </a:bodyPr>
          <a:lstStyle/>
          <a:p>
            <a:pPr algn="l">
              <a:lnSpc>
                <a:spcPts val="8400"/>
              </a:lnSpc>
              <a:spcBef>
                <a:spcPct val="0"/>
              </a:spcBef>
            </a:pPr>
            <a:r>
              <a:rPr lang="en-US" sz="6000" spc="-378">
                <a:solidFill>
                  <a:srgbClr val="000000"/>
                </a:solidFill>
                <a:latin typeface="Calistoga"/>
                <a:ea typeface="Calistoga"/>
                <a:cs typeface="Calistoga"/>
                <a:sym typeface="Calistoga"/>
              </a:rPr>
              <a:t>Fagbegrebsprompt - designsprint af dynamisk prompt</a:t>
            </a:r>
          </a:p>
        </p:txBody>
      </p:sp>
      <p:sp>
        <p:nvSpPr>
          <p:cNvPr name="TextBox 4" id="4"/>
          <p:cNvSpPr txBox="true"/>
          <p:nvPr/>
        </p:nvSpPr>
        <p:spPr>
          <a:xfrm rot="0">
            <a:off x="1028700" y="2210911"/>
            <a:ext cx="6721944" cy="7425056"/>
          </a:xfrm>
          <a:prstGeom prst="rect">
            <a:avLst/>
          </a:prstGeom>
        </p:spPr>
        <p:txBody>
          <a:bodyPr anchor="t" rtlCol="false" tIns="0" lIns="0" bIns="0" rIns="0">
            <a:spAutoFit/>
          </a:bodyPr>
          <a:lstStyle/>
          <a:p>
            <a:pPr algn="l">
              <a:lnSpc>
                <a:spcPts val="3919"/>
              </a:lnSpc>
              <a:spcBef>
                <a:spcPct val="0"/>
              </a:spcBef>
            </a:pPr>
            <a:r>
              <a:rPr lang="en-US" sz="2799" spc="-176">
                <a:solidFill>
                  <a:srgbClr val="000000"/>
                </a:solidFill>
                <a:latin typeface="Inter"/>
                <a:ea typeface="Inter"/>
                <a:cs typeface="Inter"/>
                <a:sym typeface="Inter"/>
              </a:rPr>
              <a:t>I skal nu arbejde med promptdesign</a:t>
            </a:r>
          </a:p>
          <a:p>
            <a:pPr algn="l">
              <a:lnSpc>
                <a:spcPts val="3919"/>
              </a:lnSpc>
              <a:spcBef>
                <a:spcPct val="0"/>
              </a:spcBef>
            </a:pPr>
          </a:p>
          <a:p>
            <a:pPr algn="l">
              <a:lnSpc>
                <a:spcPts val="3919"/>
              </a:lnSpc>
              <a:spcBef>
                <a:spcPct val="0"/>
              </a:spcBef>
            </a:pPr>
            <a:r>
              <a:rPr lang="en-US" sz="2799" spc="-176">
                <a:solidFill>
                  <a:srgbClr val="000000"/>
                </a:solidFill>
                <a:latin typeface="Inter"/>
                <a:ea typeface="Inter"/>
                <a:cs typeface="Inter"/>
                <a:sym typeface="Inter"/>
              </a:rPr>
              <a:t>Vi designer med byggestenene, </a:t>
            </a:r>
            <a:r>
              <a:rPr lang="en-US" b="true" sz="2799" spc="-176">
                <a:solidFill>
                  <a:srgbClr val="F9DB46"/>
                </a:solidFill>
                <a:latin typeface="Inter Bold"/>
                <a:ea typeface="Inter Bold"/>
                <a:cs typeface="Inter Bold"/>
                <a:sym typeface="Inter Bold"/>
              </a:rPr>
              <a:t>rolle</a:t>
            </a:r>
            <a:r>
              <a:rPr lang="en-US" b="true" sz="2799" spc="-176">
                <a:solidFill>
                  <a:srgbClr val="000000"/>
                </a:solidFill>
                <a:latin typeface="Inter Bold"/>
                <a:ea typeface="Inter Bold"/>
                <a:cs typeface="Inter Bold"/>
                <a:sym typeface="Inter Bold"/>
              </a:rPr>
              <a:t>, </a:t>
            </a:r>
            <a:r>
              <a:rPr lang="en-US" b="true" sz="2799" spc="-176">
                <a:solidFill>
                  <a:srgbClr val="46A5A0"/>
                </a:solidFill>
                <a:latin typeface="Inter Bold"/>
                <a:ea typeface="Inter Bold"/>
                <a:cs typeface="Inter Bold"/>
                <a:sym typeface="Inter Bold"/>
              </a:rPr>
              <a:t>kontekst</a:t>
            </a:r>
            <a:r>
              <a:rPr lang="en-US" b="true" sz="2799" spc="-176">
                <a:solidFill>
                  <a:srgbClr val="000000"/>
                </a:solidFill>
                <a:latin typeface="Inter Bold"/>
                <a:ea typeface="Inter Bold"/>
                <a:cs typeface="Inter Bold"/>
                <a:sym typeface="Inter Bold"/>
              </a:rPr>
              <a:t>, </a:t>
            </a:r>
            <a:r>
              <a:rPr lang="en-US" b="true" sz="2799" spc="-176">
                <a:solidFill>
                  <a:srgbClr val="FF6666"/>
                </a:solidFill>
                <a:latin typeface="Inter Bold"/>
                <a:ea typeface="Inter Bold"/>
                <a:cs typeface="Inter Bold"/>
                <a:sym typeface="Inter Bold"/>
              </a:rPr>
              <a:t>mission</a:t>
            </a:r>
            <a:r>
              <a:rPr lang="en-US" b="true" sz="2799" spc="-176">
                <a:solidFill>
                  <a:srgbClr val="000000"/>
                </a:solidFill>
                <a:latin typeface="Inter Bold"/>
                <a:ea typeface="Inter Bold"/>
                <a:cs typeface="Inter Bold"/>
                <a:sym typeface="Inter Bold"/>
              </a:rPr>
              <a:t>, </a:t>
            </a:r>
            <a:r>
              <a:rPr lang="en-US" b="true" sz="2799" spc="-176">
                <a:solidFill>
                  <a:srgbClr val="545454"/>
                </a:solidFill>
                <a:latin typeface="Inter Bold"/>
                <a:ea typeface="Inter Bold"/>
                <a:cs typeface="Inter Bold"/>
                <a:sym typeface="Inter Bold"/>
              </a:rPr>
              <a:t>format</a:t>
            </a:r>
            <a:r>
              <a:rPr lang="en-US" b="true" sz="2799" spc="-176">
                <a:solidFill>
                  <a:srgbClr val="000000"/>
                </a:solidFill>
                <a:latin typeface="Inter Bold"/>
                <a:ea typeface="Inter Bold"/>
                <a:cs typeface="Inter Bold"/>
                <a:sym typeface="Inter Bold"/>
              </a:rPr>
              <a:t>, </a:t>
            </a:r>
            <a:r>
              <a:rPr lang="en-US" b="true" sz="2799" spc="-176">
                <a:solidFill>
                  <a:srgbClr val="FF66C4"/>
                </a:solidFill>
                <a:latin typeface="Inter Bold"/>
                <a:ea typeface="Inter Bold"/>
                <a:cs typeface="Inter Bold"/>
                <a:sym typeface="Inter Bold"/>
              </a:rPr>
              <a:t>stilistik</a:t>
            </a:r>
            <a:r>
              <a:rPr lang="en-US" sz="2799" spc="-176">
                <a:solidFill>
                  <a:srgbClr val="000000"/>
                </a:solidFill>
                <a:latin typeface="Inter"/>
                <a:ea typeface="Inter"/>
                <a:cs typeface="Inter"/>
                <a:sym typeface="Inter"/>
              </a:rPr>
              <a:t> og </a:t>
            </a:r>
            <a:r>
              <a:rPr lang="en-US" b="true" sz="2799" spc="-176">
                <a:solidFill>
                  <a:srgbClr val="355C7D"/>
                </a:solidFill>
                <a:latin typeface="Inter Bold"/>
                <a:ea typeface="Inter Bold"/>
                <a:cs typeface="Inter Bold"/>
                <a:sym typeface="Inter Bold"/>
              </a:rPr>
              <a:t>teoriladethed</a:t>
            </a:r>
            <a:r>
              <a:rPr lang="en-US" sz="2799" spc="-176">
                <a:solidFill>
                  <a:srgbClr val="000000"/>
                </a:solidFill>
                <a:latin typeface="Inter"/>
                <a:ea typeface="Inter"/>
                <a:cs typeface="Inter"/>
                <a:sym typeface="Inter"/>
              </a:rPr>
              <a:t>. Vi designer legene og afprøvende. </a:t>
            </a:r>
          </a:p>
          <a:p>
            <a:pPr algn="l">
              <a:lnSpc>
                <a:spcPts val="3919"/>
              </a:lnSpc>
              <a:spcBef>
                <a:spcPct val="0"/>
              </a:spcBef>
            </a:pPr>
          </a:p>
          <a:p>
            <a:pPr algn="l">
              <a:lnSpc>
                <a:spcPts val="3919"/>
              </a:lnSpc>
              <a:spcBef>
                <a:spcPct val="0"/>
              </a:spcBef>
            </a:pPr>
            <a:r>
              <a:rPr lang="en-US" sz="2799" spc="-176">
                <a:solidFill>
                  <a:srgbClr val="000000"/>
                </a:solidFill>
                <a:latin typeface="Inter"/>
                <a:ea typeface="Inter"/>
                <a:cs typeface="Inter"/>
                <a:sym typeface="Inter"/>
              </a:rPr>
              <a:t>Vi bruger byggekloderne en ad gangen, så I bliver bekendte med dem som separate virkemidler, der alle kan bidrage til, at få et bedre output på hver deres måde.    </a:t>
            </a:r>
          </a:p>
          <a:p>
            <a:pPr algn="l">
              <a:lnSpc>
                <a:spcPts val="3919"/>
              </a:lnSpc>
              <a:spcBef>
                <a:spcPct val="0"/>
              </a:spcBef>
            </a:pPr>
          </a:p>
          <a:p>
            <a:pPr algn="l">
              <a:lnSpc>
                <a:spcPts val="3919"/>
              </a:lnSpc>
              <a:spcBef>
                <a:spcPct val="0"/>
              </a:spcBef>
            </a:pPr>
            <a:r>
              <a:rPr lang="en-US" sz="2799" spc="-176">
                <a:solidFill>
                  <a:srgbClr val="000000"/>
                </a:solidFill>
                <a:latin typeface="Inter"/>
                <a:ea typeface="Inter"/>
                <a:cs typeface="Inter"/>
                <a:sym typeface="Inter"/>
              </a:rPr>
              <a:t>Obs. DET ER SVÆRT AT LØSRIVE KLODSERNE, DE HÆNGER SÅ POKKERS GODT SAMMEN. </a:t>
            </a:r>
          </a:p>
        </p:txBody>
      </p:sp>
      <p:sp>
        <p:nvSpPr>
          <p:cNvPr name="Freeform 5" id="5"/>
          <p:cNvSpPr/>
          <p:nvPr/>
        </p:nvSpPr>
        <p:spPr>
          <a:xfrm flipH="false" flipV="false" rot="0">
            <a:off x="12456622" y="6624937"/>
            <a:ext cx="3523809" cy="1753095"/>
          </a:xfrm>
          <a:custGeom>
            <a:avLst/>
            <a:gdLst/>
            <a:ahLst/>
            <a:cxnLst/>
            <a:rect r="r" b="b" t="t" l="l"/>
            <a:pathLst>
              <a:path h="1753095" w="3523809">
                <a:moveTo>
                  <a:pt x="0" y="0"/>
                </a:moveTo>
                <a:lnTo>
                  <a:pt x="3523809" y="0"/>
                </a:lnTo>
                <a:lnTo>
                  <a:pt x="3523809" y="1753095"/>
                </a:lnTo>
                <a:lnTo>
                  <a:pt x="0" y="175309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0694717" y="5174521"/>
            <a:ext cx="3523809" cy="1753095"/>
          </a:xfrm>
          <a:custGeom>
            <a:avLst/>
            <a:gdLst/>
            <a:ahLst/>
            <a:cxnLst/>
            <a:rect r="r" b="b" t="t" l="l"/>
            <a:pathLst>
              <a:path h="1753095" w="3523809">
                <a:moveTo>
                  <a:pt x="0" y="0"/>
                </a:moveTo>
                <a:lnTo>
                  <a:pt x="3523809" y="0"/>
                </a:lnTo>
                <a:lnTo>
                  <a:pt x="3523809" y="1753095"/>
                </a:lnTo>
                <a:lnTo>
                  <a:pt x="0" y="175309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14218526" y="5174521"/>
            <a:ext cx="3523809" cy="1753095"/>
          </a:xfrm>
          <a:custGeom>
            <a:avLst/>
            <a:gdLst/>
            <a:ahLst/>
            <a:cxnLst/>
            <a:rect r="r" b="b" t="t" l="l"/>
            <a:pathLst>
              <a:path h="1753095" w="3523809">
                <a:moveTo>
                  <a:pt x="0" y="0"/>
                </a:moveTo>
                <a:lnTo>
                  <a:pt x="3523809" y="0"/>
                </a:lnTo>
                <a:lnTo>
                  <a:pt x="3523809" y="1753095"/>
                </a:lnTo>
                <a:lnTo>
                  <a:pt x="0" y="175309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0">
            <a:off x="9078591" y="3727361"/>
            <a:ext cx="3523809" cy="1753095"/>
          </a:xfrm>
          <a:custGeom>
            <a:avLst/>
            <a:gdLst/>
            <a:ahLst/>
            <a:cxnLst/>
            <a:rect r="r" b="b" t="t" l="l"/>
            <a:pathLst>
              <a:path h="1753095" w="3523809">
                <a:moveTo>
                  <a:pt x="0" y="0"/>
                </a:moveTo>
                <a:lnTo>
                  <a:pt x="3523809" y="0"/>
                </a:lnTo>
                <a:lnTo>
                  <a:pt x="3523809" y="1753095"/>
                </a:lnTo>
                <a:lnTo>
                  <a:pt x="0" y="175309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9078591" y="2277586"/>
            <a:ext cx="3523809" cy="1753095"/>
          </a:xfrm>
          <a:custGeom>
            <a:avLst/>
            <a:gdLst/>
            <a:ahLst/>
            <a:cxnLst/>
            <a:rect r="r" b="b" t="t" l="l"/>
            <a:pathLst>
              <a:path h="1753095" w="3523809">
                <a:moveTo>
                  <a:pt x="0" y="0"/>
                </a:moveTo>
                <a:lnTo>
                  <a:pt x="3523809" y="0"/>
                </a:lnTo>
                <a:lnTo>
                  <a:pt x="3523809" y="1753095"/>
                </a:lnTo>
                <a:lnTo>
                  <a:pt x="0" y="1753095"/>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3E7697"/>
        </a:solidFill>
      </p:bgPr>
    </p:bg>
    <p:spTree>
      <p:nvGrpSpPr>
        <p:cNvPr id="1" name=""/>
        <p:cNvGrpSpPr/>
        <p:nvPr/>
      </p:nvGrpSpPr>
      <p:grpSpPr>
        <a:xfrm>
          <a:off x="0" y="0"/>
          <a:ext cx="0" cy="0"/>
          <a:chOff x="0" y="0"/>
          <a:chExt cx="0" cy="0"/>
        </a:xfrm>
      </p:grpSpPr>
      <p:sp>
        <p:nvSpPr>
          <p:cNvPr name="Freeform 2" id="2"/>
          <p:cNvSpPr/>
          <p:nvPr/>
        </p:nvSpPr>
        <p:spPr>
          <a:xfrm flipH="false" flipV="false" rot="0">
            <a:off x="12263472" y="0"/>
            <a:ext cx="10404046" cy="10287000"/>
          </a:xfrm>
          <a:custGeom>
            <a:avLst/>
            <a:gdLst/>
            <a:ahLst/>
            <a:cxnLst/>
            <a:rect r="r" b="b" t="t" l="l"/>
            <a:pathLst>
              <a:path h="10287000" w="10404046">
                <a:moveTo>
                  <a:pt x="0" y="0"/>
                </a:moveTo>
                <a:lnTo>
                  <a:pt x="10404045" y="0"/>
                </a:lnTo>
                <a:lnTo>
                  <a:pt x="10404045"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8250673" y="8408475"/>
            <a:ext cx="2522092" cy="933174"/>
          </a:xfrm>
          <a:custGeom>
            <a:avLst/>
            <a:gdLst/>
            <a:ahLst/>
            <a:cxnLst/>
            <a:rect r="r" b="b" t="t" l="l"/>
            <a:pathLst>
              <a:path h="933174" w="2522092">
                <a:moveTo>
                  <a:pt x="0" y="0"/>
                </a:moveTo>
                <a:lnTo>
                  <a:pt x="2522092" y="0"/>
                </a:lnTo>
                <a:lnTo>
                  <a:pt x="2522092" y="933174"/>
                </a:lnTo>
                <a:lnTo>
                  <a:pt x="0" y="933174"/>
                </a:lnTo>
                <a:lnTo>
                  <a:pt x="0" y="0"/>
                </a:lnTo>
                <a:close/>
              </a:path>
            </a:pathLst>
          </a:custGeom>
          <a:blipFill>
            <a:blip r:embed="rId5"/>
            <a:stretch>
              <a:fillRect l="0" t="0" r="0" b="0"/>
            </a:stretch>
          </a:blipFill>
        </p:spPr>
      </p:sp>
      <p:sp>
        <p:nvSpPr>
          <p:cNvPr name="Freeform 4" id="4"/>
          <p:cNvSpPr/>
          <p:nvPr/>
        </p:nvSpPr>
        <p:spPr>
          <a:xfrm flipH="false" flipV="false" rot="0">
            <a:off x="8242142" y="5680998"/>
            <a:ext cx="3017237" cy="1697196"/>
          </a:xfrm>
          <a:custGeom>
            <a:avLst/>
            <a:gdLst/>
            <a:ahLst/>
            <a:cxnLst/>
            <a:rect r="r" b="b" t="t" l="l"/>
            <a:pathLst>
              <a:path h="1697196" w="3017237">
                <a:moveTo>
                  <a:pt x="0" y="0"/>
                </a:moveTo>
                <a:lnTo>
                  <a:pt x="3017236" y="0"/>
                </a:lnTo>
                <a:lnTo>
                  <a:pt x="3017236" y="1697196"/>
                </a:lnTo>
                <a:lnTo>
                  <a:pt x="0" y="1697196"/>
                </a:lnTo>
                <a:lnTo>
                  <a:pt x="0" y="0"/>
                </a:lnTo>
                <a:close/>
              </a:path>
            </a:pathLst>
          </a:custGeom>
          <a:blipFill>
            <a:blip r:embed="rId6"/>
            <a:stretch>
              <a:fillRect l="0" t="0" r="0" b="0"/>
            </a:stretch>
          </a:blipFill>
        </p:spPr>
      </p:sp>
      <p:sp>
        <p:nvSpPr>
          <p:cNvPr name="Freeform 5" id="5"/>
          <p:cNvSpPr/>
          <p:nvPr/>
        </p:nvSpPr>
        <p:spPr>
          <a:xfrm flipH="false" flipV="false" rot="0">
            <a:off x="1863717" y="2023123"/>
            <a:ext cx="3124475" cy="1038828"/>
          </a:xfrm>
          <a:custGeom>
            <a:avLst/>
            <a:gdLst/>
            <a:ahLst/>
            <a:cxnLst/>
            <a:rect r="r" b="b" t="t" l="l"/>
            <a:pathLst>
              <a:path h="1038828" w="3124475">
                <a:moveTo>
                  <a:pt x="0" y="0"/>
                </a:moveTo>
                <a:lnTo>
                  <a:pt x="3124475" y="0"/>
                </a:lnTo>
                <a:lnTo>
                  <a:pt x="3124475" y="1038828"/>
                </a:lnTo>
                <a:lnTo>
                  <a:pt x="0" y="1038828"/>
                </a:lnTo>
                <a:lnTo>
                  <a:pt x="0" y="0"/>
                </a:lnTo>
                <a:close/>
              </a:path>
            </a:pathLst>
          </a:custGeom>
          <a:blipFill>
            <a:blip r:embed="rId7"/>
            <a:stretch>
              <a:fillRect l="-28262" t="-96994" r="-28254" b="-99096"/>
            </a:stretch>
          </a:blipFill>
        </p:spPr>
      </p:sp>
      <p:sp>
        <p:nvSpPr>
          <p:cNvPr name="Freeform 6" id="6"/>
          <p:cNvSpPr/>
          <p:nvPr/>
        </p:nvSpPr>
        <p:spPr>
          <a:xfrm flipH="false" flipV="false" rot="0">
            <a:off x="7922042" y="4640106"/>
            <a:ext cx="3659976" cy="966234"/>
          </a:xfrm>
          <a:custGeom>
            <a:avLst/>
            <a:gdLst/>
            <a:ahLst/>
            <a:cxnLst/>
            <a:rect r="r" b="b" t="t" l="l"/>
            <a:pathLst>
              <a:path h="966234" w="3659976">
                <a:moveTo>
                  <a:pt x="0" y="0"/>
                </a:moveTo>
                <a:lnTo>
                  <a:pt x="3659977" y="0"/>
                </a:lnTo>
                <a:lnTo>
                  <a:pt x="3659977" y="966234"/>
                </a:lnTo>
                <a:lnTo>
                  <a:pt x="0" y="966234"/>
                </a:lnTo>
                <a:lnTo>
                  <a:pt x="0" y="0"/>
                </a:lnTo>
                <a:close/>
              </a:path>
            </a:pathLst>
          </a:custGeom>
          <a:blipFill>
            <a:blip r:embed="rId8"/>
            <a:stretch>
              <a:fillRect l="-38949" t="-143204" r="-39143" b="-136253"/>
            </a:stretch>
          </a:blipFill>
        </p:spPr>
      </p:sp>
      <p:sp>
        <p:nvSpPr>
          <p:cNvPr name="Freeform 7" id="7"/>
          <p:cNvSpPr/>
          <p:nvPr/>
        </p:nvSpPr>
        <p:spPr>
          <a:xfrm flipH="false" flipV="false" rot="0">
            <a:off x="7692116" y="3317814"/>
            <a:ext cx="3633467" cy="1246093"/>
          </a:xfrm>
          <a:custGeom>
            <a:avLst/>
            <a:gdLst/>
            <a:ahLst/>
            <a:cxnLst/>
            <a:rect r="r" b="b" t="t" l="l"/>
            <a:pathLst>
              <a:path h="1246093" w="3633467">
                <a:moveTo>
                  <a:pt x="0" y="0"/>
                </a:moveTo>
                <a:lnTo>
                  <a:pt x="3633467" y="0"/>
                </a:lnTo>
                <a:lnTo>
                  <a:pt x="3633467" y="1246092"/>
                </a:lnTo>
                <a:lnTo>
                  <a:pt x="0" y="1246092"/>
                </a:lnTo>
                <a:lnTo>
                  <a:pt x="0" y="0"/>
                </a:lnTo>
                <a:close/>
              </a:path>
            </a:pathLst>
          </a:custGeom>
          <a:blipFill>
            <a:blip r:embed="rId9"/>
            <a:stretch>
              <a:fillRect l="-88700" t="-157445" r="-96703" b="-153456"/>
            </a:stretch>
          </a:blipFill>
        </p:spPr>
      </p:sp>
      <p:sp>
        <p:nvSpPr>
          <p:cNvPr name="Freeform 8" id="8"/>
          <p:cNvSpPr/>
          <p:nvPr/>
        </p:nvSpPr>
        <p:spPr>
          <a:xfrm flipH="false" flipV="false" rot="0">
            <a:off x="8242142" y="7348405"/>
            <a:ext cx="2836848" cy="991490"/>
          </a:xfrm>
          <a:custGeom>
            <a:avLst/>
            <a:gdLst/>
            <a:ahLst/>
            <a:cxnLst/>
            <a:rect r="r" b="b" t="t" l="l"/>
            <a:pathLst>
              <a:path h="991490" w="2836848">
                <a:moveTo>
                  <a:pt x="0" y="0"/>
                </a:moveTo>
                <a:lnTo>
                  <a:pt x="2836848" y="0"/>
                </a:lnTo>
                <a:lnTo>
                  <a:pt x="2836848" y="991489"/>
                </a:lnTo>
                <a:lnTo>
                  <a:pt x="0" y="991489"/>
                </a:lnTo>
                <a:lnTo>
                  <a:pt x="0" y="0"/>
                </a:lnTo>
                <a:close/>
              </a:path>
            </a:pathLst>
          </a:custGeom>
          <a:blipFill>
            <a:blip r:embed="rId10"/>
            <a:stretch>
              <a:fillRect l="-73349" t="-103382" r="-19541" b="-107117"/>
            </a:stretch>
          </a:blipFill>
        </p:spPr>
      </p:sp>
      <p:sp>
        <p:nvSpPr>
          <p:cNvPr name="Freeform 9" id="9"/>
          <p:cNvSpPr/>
          <p:nvPr/>
        </p:nvSpPr>
        <p:spPr>
          <a:xfrm flipH="false" flipV="false" rot="0">
            <a:off x="183214" y="1824711"/>
            <a:ext cx="1442845" cy="1237240"/>
          </a:xfrm>
          <a:custGeom>
            <a:avLst/>
            <a:gdLst/>
            <a:ahLst/>
            <a:cxnLst/>
            <a:rect r="r" b="b" t="t" l="l"/>
            <a:pathLst>
              <a:path h="1237240" w="1442845">
                <a:moveTo>
                  <a:pt x="0" y="0"/>
                </a:moveTo>
                <a:lnTo>
                  <a:pt x="1442845" y="0"/>
                </a:lnTo>
                <a:lnTo>
                  <a:pt x="1442845" y="1237240"/>
                </a:lnTo>
                <a:lnTo>
                  <a:pt x="0" y="123724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0" id="10"/>
          <p:cNvSpPr/>
          <p:nvPr/>
        </p:nvSpPr>
        <p:spPr>
          <a:xfrm flipH="false" flipV="false" rot="0">
            <a:off x="1863717" y="4417272"/>
            <a:ext cx="1375328" cy="998646"/>
          </a:xfrm>
          <a:custGeom>
            <a:avLst/>
            <a:gdLst/>
            <a:ahLst/>
            <a:cxnLst/>
            <a:rect r="r" b="b" t="t" l="l"/>
            <a:pathLst>
              <a:path h="998646" w="1375328">
                <a:moveTo>
                  <a:pt x="0" y="0"/>
                </a:moveTo>
                <a:lnTo>
                  <a:pt x="1375328" y="0"/>
                </a:lnTo>
                <a:lnTo>
                  <a:pt x="1375328" y="998646"/>
                </a:lnTo>
                <a:lnTo>
                  <a:pt x="0" y="998646"/>
                </a:lnTo>
                <a:lnTo>
                  <a:pt x="0" y="0"/>
                </a:lnTo>
                <a:close/>
              </a:path>
            </a:pathLst>
          </a:custGeom>
          <a:blipFill>
            <a:blip r:embed="rId13"/>
            <a:stretch>
              <a:fillRect l="-25848" t="-52030" r="-23599" b="-53788"/>
            </a:stretch>
          </a:blipFill>
        </p:spPr>
      </p:sp>
      <p:sp>
        <p:nvSpPr>
          <p:cNvPr name="Freeform 11" id="11"/>
          <p:cNvSpPr/>
          <p:nvPr/>
        </p:nvSpPr>
        <p:spPr>
          <a:xfrm flipH="false" flipV="false" rot="0">
            <a:off x="1979523" y="5730243"/>
            <a:ext cx="1143716" cy="1271190"/>
          </a:xfrm>
          <a:custGeom>
            <a:avLst/>
            <a:gdLst/>
            <a:ahLst/>
            <a:cxnLst/>
            <a:rect r="r" b="b" t="t" l="l"/>
            <a:pathLst>
              <a:path h="1271190" w="1143716">
                <a:moveTo>
                  <a:pt x="0" y="0"/>
                </a:moveTo>
                <a:lnTo>
                  <a:pt x="1143716" y="0"/>
                </a:lnTo>
                <a:lnTo>
                  <a:pt x="1143716" y="1271189"/>
                </a:lnTo>
                <a:lnTo>
                  <a:pt x="0" y="1271189"/>
                </a:lnTo>
                <a:lnTo>
                  <a:pt x="0" y="0"/>
                </a:lnTo>
                <a:close/>
              </a:path>
            </a:pathLst>
          </a:custGeom>
          <a:blipFill>
            <a:blip r:embed="rId14"/>
            <a:stretch>
              <a:fillRect l="-91252" t="-17848" r="-84431" b="-21673"/>
            </a:stretch>
          </a:blipFill>
        </p:spPr>
      </p:sp>
      <p:sp>
        <p:nvSpPr>
          <p:cNvPr name="Freeform 12" id="12"/>
          <p:cNvSpPr/>
          <p:nvPr/>
        </p:nvSpPr>
        <p:spPr>
          <a:xfrm flipH="false" flipV="false" rot="0">
            <a:off x="2061564" y="8442121"/>
            <a:ext cx="3107073" cy="932916"/>
          </a:xfrm>
          <a:custGeom>
            <a:avLst/>
            <a:gdLst/>
            <a:ahLst/>
            <a:cxnLst/>
            <a:rect r="r" b="b" t="t" l="l"/>
            <a:pathLst>
              <a:path h="932916" w="3107073">
                <a:moveTo>
                  <a:pt x="0" y="0"/>
                </a:moveTo>
                <a:lnTo>
                  <a:pt x="3107073" y="0"/>
                </a:lnTo>
                <a:lnTo>
                  <a:pt x="3107073" y="932916"/>
                </a:lnTo>
                <a:lnTo>
                  <a:pt x="0" y="932916"/>
                </a:lnTo>
                <a:lnTo>
                  <a:pt x="0" y="0"/>
                </a:lnTo>
                <a:close/>
              </a:path>
            </a:pathLst>
          </a:custGeom>
          <a:blipFill>
            <a:blip r:embed="rId15"/>
            <a:stretch>
              <a:fillRect l="0" t="-110073" r="-163" b="-123520"/>
            </a:stretch>
          </a:blipFill>
        </p:spPr>
      </p:sp>
      <p:sp>
        <p:nvSpPr>
          <p:cNvPr name="Freeform 13" id="13"/>
          <p:cNvSpPr/>
          <p:nvPr/>
        </p:nvSpPr>
        <p:spPr>
          <a:xfrm flipH="false" flipV="false" rot="0">
            <a:off x="2061564" y="7431014"/>
            <a:ext cx="2894320" cy="582482"/>
          </a:xfrm>
          <a:custGeom>
            <a:avLst/>
            <a:gdLst/>
            <a:ahLst/>
            <a:cxnLst/>
            <a:rect r="r" b="b" t="t" l="l"/>
            <a:pathLst>
              <a:path h="582482" w="2894320">
                <a:moveTo>
                  <a:pt x="0" y="0"/>
                </a:moveTo>
                <a:lnTo>
                  <a:pt x="2894320" y="0"/>
                </a:lnTo>
                <a:lnTo>
                  <a:pt x="2894320" y="582482"/>
                </a:lnTo>
                <a:lnTo>
                  <a:pt x="0" y="582482"/>
                </a:lnTo>
                <a:lnTo>
                  <a:pt x="0" y="0"/>
                </a:lnTo>
                <a:close/>
              </a:path>
            </a:pathLst>
          </a:custGeom>
          <a:blipFill>
            <a:blip r:embed="rId16"/>
            <a:stretch>
              <a:fillRect l="0" t="0" r="0" b="0"/>
            </a:stretch>
          </a:blipFill>
        </p:spPr>
      </p:sp>
      <p:sp>
        <p:nvSpPr>
          <p:cNvPr name="Freeform 14" id="14"/>
          <p:cNvSpPr/>
          <p:nvPr/>
        </p:nvSpPr>
        <p:spPr>
          <a:xfrm flipH="false" flipV="false" rot="0">
            <a:off x="1863717" y="3223405"/>
            <a:ext cx="1461822" cy="1032412"/>
          </a:xfrm>
          <a:custGeom>
            <a:avLst/>
            <a:gdLst/>
            <a:ahLst/>
            <a:cxnLst/>
            <a:rect r="r" b="b" t="t" l="l"/>
            <a:pathLst>
              <a:path h="1032412" w="1461822">
                <a:moveTo>
                  <a:pt x="0" y="0"/>
                </a:moveTo>
                <a:lnTo>
                  <a:pt x="1461822" y="0"/>
                </a:lnTo>
                <a:lnTo>
                  <a:pt x="1461822" y="1032412"/>
                </a:lnTo>
                <a:lnTo>
                  <a:pt x="0" y="1032412"/>
                </a:lnTo>
                <a:lnTo>
                  <a:pt x="0" y="0"/>
                </a:lnTo>
                <a:close/>
              </a:path>
            </a:pathLst>
          </a:custGeom>
          <a:blipFill>
            <a:blip r:embed="rId17"/>
            <a:stretch>
              <a:fillRect l="0" t="0" r="0" b="0"/>
            </a:stretch>
          </a:blipFill>
        </p:spPr>
      </p:sp>
      <p:sp>
        <p:nvSpPr>
          <p:cNvPr name="Freeform 15" id="15"/>
          <p:cNvSpPr/>
          <p:nvPr/>
        </p:nvSpPr>
        <p:spPr>
          <a:xfrm flipH="false" flipV="false" rot="0">
            <a:off x="8076730" y="1948578"/>
            <a:ext cx="2864238" cy="1187918"/>
          </a:xfrm>
          <a:custGeom>
            <a:avLst/>
            <a:gdLst/>
            <a:ahLst/>
            <a:cxnLst/>
            <a:rect r="r" b="b" t="t" l="l"/>
            <a:pathLst>
              <a:path h="1187918" w="2864238">
                <a:moveTo>
                  <a:pt x="0" y="0"/>
                </a:moveTo>
                <a:lnTo>
                  <a:pt x="2864239" y="0"/>
                </a:lnTo>
                <a:lnTo>
                  <a:pt x="2864239" y="1187918"/>
                </a:lnTo>
                <a:lnTo>
                  <a:pt x="0" y="1187918"/>
                </a:lnTo>
                <a:lnTo>
                  <a:pt x="0" y="0"/>
                </a:lnTo>
                <a:close/>
              </a:path>
            </a:pathLst>
          </a:custGeom>
          <a:blipFill>
            <a:blip r:embed="rId18"/>
            <a:stretch>
              <a:fillRect l="0" t="-15997" r="0" b="-19629"/>
            </a:stretch>
          </a:blipFill>
        </p:spPr>
      </p:sp>
      <p:sp>
        <p:nvSpPr>
          <p:cNvPr name="Freeform 16" id="16"/>
          <p:cNvSpPr/>
          <p:nvPr/>
        </p:nvSpPr>
        <p:spPr>
          <a:xfrm flipH="false" flipV="false" rot="0">
            <a:off x="5226317" y="2253626"/>
            <a:ext cx="2186206" cy="661327"/>
          </a:xfrm>
          <a:custGeom>
            <a:avLst/>
            <a:gdLst/>
            <a:ahLst/>
            <a:cxnLst/>
            <a:rect r="r" b="b" t="t" l="l"/>
            <a:pathLst>
              <a:path h="661327" w="2186206">
                <a:moveTo>
                  <a:pt x="0" y="0"/>
                </a:moveTo>
                <a:lnTo>
                  <a:pt x="2186206" y="0"/>
                </a:lnTo>
                <a:lnTo>
                  <a:pt x="2186206" y="661328"/>
                </a:lnTo>
                <a:lnTo>
                  <a:pt x="0" y="661328"/>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TextBox 17" id="17"/>
          <p:cNvSpPr txBox="true"/>
          <p:nvPr/>
        </p:nvSpPr>
        <p:spPr>
          <a:xfrm rot="0">
            <a:off x="558424" y="448669"/>
            <a:ext cx="16199358" cy="1068706"/>
          </a:xfrm>
          <a:prstGeom prst="rect">
            <a:avLst/>
          </a:prstGeom>
        </p:spPr>
        <p:txBody>
          <a:bodyPr anchor="t" rtlCol="false" tIns="0" lIns="0" bIns="0" rIns="0">
            <a:spAutoFit/>
          </a:bodyPr>
          <a:lstStyle/>
          <a:p>
            <a:pPr algn="l">
              <a:lnSpc>
                <a:spcPts val="8579"/>
              </a:lnSpc>
            </a:pPr>
            <a:r>
              <a:rPr lang="en-US" sz="6599">
                <a:solidFill>
                  <a:srgbClr val="000000"/>
                </a:solidFill>
                <a:latin typeface="Calistoga"/>
                <a:ea typeface="Calistoga"/>
                <a:cs typeface="Calistoga"/>
                <a:sym typeface="Calistoga"/>
              </a:rPr>
              <a:t>Nu større, nu bedre... Alt i en platforme...</a:t>
            </a:r>
          </a:p>
        </p:txBody>
      </p:sp>
      <p:sp>
        <p:nvSpPr>
          <p:cNvPr name="Freeform 18" id="18"/>
          <p:cNvSpPr/>
          <p:nvPr/>
        </p:nvSpPr>
        <p:spPr>
          <a:xfrm flipH="false" flipV="false" rot="0">
            <a:off x="5168637" y="3419779"/>
            <a:ext cx="2186206" cy="661327"/>
          </a:xfrm>
          <a:custGeom>
            <a:avLst/>
            <a:gdLst/>
            <a:ahLst/>
            <a:cxnLst/>
            <a:rect r="r" b="b" t="t" l="l"/>
            <a:pathLst>
              <a:path h="661327" w="2186206">
                <a:moveTo>
                  <a:pt x="0" y="0"/>
                </a:moveTo>
                <a:lnTo>
                  <a:pt x="2186206" y="0"/>
                </a:lnTo>
                <a:lnTo>
                  <a:pt x="2186206" y="661327"/>
                </a:lnTo>
                <a:lnTo>
                  <a:pt x="0" y="661327"/>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9" id="19"/>
          <p:cNvSpPr/>
          <p:nvPr/>
        </p:nvSpPr>
        <p:spPr>
          <a:xfrm flipH="false" flipV="false" rot="0">
            <a:off x="5315821" y="4585931"/>
            <a:ext cx="2186206" cy="661327"/>
          </a:xfrm>
          <a:custGeom>
            <a:avLst/>
            <a:gdLst/>
            <a:ahLst/>
            <a:cxnLst/>
            <a:rect r="r" b="b" t="t" l="l"/>
            <a:pathLst>
              <a:path h="661327" w="2186206">
                <a:moveTo>
                  <a:pt x="0" y="0"/>
                </a:moveTo>
                <a:lnTo>
                  <a:pt x="2186207" y="0"/>
                </a:lnTo>
                <a:lnTo>
                  <a:pt x="2186207" y="661327"/>
                </a:lnTo>
                <a:lnTo>
                  <a:pt x="0" y="661327"/>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20" id="20"/>
          <p:cNvSpPr/>
          <p:nvPr/>
        </p:nvSpPr>
        <p:spPr>
          <a:xfrm flipH="false" flipV="false" rot="0">
            <a:off x="5315821" y="6114033"/>
            <a:ext cx="2186206" cy="661327"/>
          </a:xfrm>
          <a:custGeom>
            <a:avLst/>
            <a:gdLst/>
            <a:ahLst/>
            <a:cxnLst/>
            <a:rect r="r" b="b" t="t" l="l"/>
            <a:pathLst>
              <a:path h="661327" w="2186206">
                <a:moveTo>
                  <a:pt x="0" y="0"/>
                </a:moveTo>
                <a:lnTo>
                  <a:pt x="2186207" y="0"/>
                </a:lnTo>
                <a:lnTo>
                  <a:pt x="2186207" y="661328"/>
                </a:lnTo>
                <a:lnTo>
                  <a:pt x="0" y="661328"/>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21" id="21"/>
          <p:cNvSpPr/>
          <p:nvPr/>
        </p:nvSpPr>
        <p:spPr>
          <a:xfrm flipH="false" flipV="false" rot="0">
            <a:off x="5505910" y="7513486"/>
            <a:ext cx="2186206" cy="661327"/>
          </a:xfrm>
          <a:custGeom>
            <a:avLst/>
            <a:gdLst/>
            <a:ahLst/>
            <a:cxnLst/>
            <a:rect r="r" b="b" t="t" l="l"/>
            <a:pathLst>
              <a:path h="661327" w="2186206">
                <a:moveTo>
                  <a:pt x="0" y="0"/>
                </a:moveTo>
                <a:lnTo>
                  <a:pt x="2186206" y="0"/>
                </a:lnTo>
                <a:lnTo>
                  <a:pt x="2186206" y="661327"/>
                </a:lnTo>
                <a:lnTo>
                  <a:pt x="0" y="661327"/>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22" id="22"/>
          <p:cNvSpPr/>
          <p:nvPr/>
        </p:nvSpPr>
        <p:spPr>
          <a:xfrm flipH="false" flipV="false" rot="0">
            <a:off x="5505910" y="8680322"/>
            <a:ext cx="2186206" cy="661327"/>
          </a:xfrm>
          <a:custGeom>
            <a:avLst/>
            <a:gdLst/>
            <a:ahLst/>
            <a:cxnLst/>
            <a:rect r="r" b="b" t="t" l="l"/>
            <a:pathLst>
              <a:path h="661327" w="2186206">
                <a:moveTo>
                  <a:pt x="0" y="0"/>
                </a:moveTo>
                <a:lnTo>
                  <a:pt x="2186206" y="0"/>
                </a:lnTo>
                <a:lnTo>
                  <a:pt x="2186206" y="661327"/>
                </a:lnTo>
                <a:lnTo>
                  <a:pt x="0" y="661327"/>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TextBox 23" id="23"/>
          <p:cNvSpPr txBox="true"/>
          <p:nvPr/>
        </p:nvSpPr>
        <p:spPr>
          <a:xfrm rot="0">
            <a:off x="409897" y="9622687"/>
            <a:ext cx="12378231" cy="448311"/>
          </a:xfrm>
          <a:prstGeom prst="rect">
            <a:avLst/>
          </a:prstGeom>
        </p:spPr>
        <p:txBody>
          <a:bodyPr anchor="t" rtlCol="false" tIns="0" lIns="0" bIns="0" rIns="0">
            <a:spAutoFit/>
          </a:bodyPr>
          <a:lstStyle/>
          <a:p>
            <a:pPr algn="l">
              <a:lnSpc>
                <a:spcPts val="3639"/>
              </a:lnSpc>
              <a:spcBef>
                <a:spcPct val="0"/>
              </a:spcBef>
            </a:pPr>
            <a:r>
              <a:rPr lang="en-US" sz="2599" i="true">
                <a:solidFill>
                  <a:srgbClr val="000000"/>
                </a:solidFill>
                <a:latin typeface="Canva Sans Italics"/>
                <a:ea typeface="Canva Sans Italics"/>
                <a:cs typeface="Canva Sans Italics"/>
                <a:sym typeface="Canva Sans Italics"/>
              </a:rPr>
              <a:t>OpenAI, Mistral, Anthropic, Xai, Meta, Alphabet/Google</a:t>
            </a:r>
          </a:p>
        </p:txBody>
      </p:sp>
    </p:spTree>
  </p:cSld>
  <p:clrMapOvr>
    <a:masterClrMapping/>
  </p:clrMapOvr>
</p:sld>
</file>

<file path=ppt/slides/slide6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554760" y="0"/>
            <a:ext cx="5143500" cy="10287000"/>
          </a:xfrm>
          <a:custGeom>
            <a:avLst/>
            <a:gdLst/>
            <a:ahLst/>
            <a:cxnLst/>
            <a:rect r="r" b="b" t="t" l="l"/>
            <a:pathLst>
              <a:path h="10287000" w="5143500">
                <a:moveTo>
                  <a:pt x="0" y="0"/>
                </a:moveTo>
                <a:lnTo>
                  <a:pt x="5143500" y="0"/>
                </a:lnTo>
                <a:lnTo>
                  <a:pt x="5143500" y="10287000"/>
                </a:lnTo>
                <a:lnTo>
                  <a:pt x="0" y="10287000"/>
                </a:lnTo>
                <a:lnTo>
                  <a:pt x="0" y="0"/>
                </a:lnTo>
                <a:close/>
              </a:path>
            </a:pathLst>
          </a:custGeom>
          <a:blipFill>
            <a:blip r:embed="rId2"/>
            <a:stretch>
              <a:fillRect l="0" t="0" r="0" b="0"/>
            </a:stretch>
          </a:blipFill>
        </p:spPr>
      </p:sp>
      <p:sp>
        <p:nvSpPr>
          <p:cNvPr name="TextBox 3" id="3"/>
          <p:cNvSpPr txBox="true"/>
          <p:nvPr/>
        </p:nvSpPr>
        <p:spPr>
          <a:xfrm rot="0">
            <a:off x="513568" y="1398825"/>
            <a:ext cx="6518014" cy="8209916"/>
          </a:xfrm>
          <a:prstGeom prst="rect">
            <a:avLst/>
          </a:prstGeom>
        </p:spPr>
        <p:txBody>
          <a:bodyPr anchor="t" rtlCol="false" tIns="0" lIns="0" bIns="0" rIns="0">
            <a:spAutoFit/>
          </a:bodyPr>
          <a:lstStyle/>
          <a:p>
            <a:pPr algn="l">
              <a:lnSpc>
                <a:spcPts val="4479"/>
              </a:lnSpc>
              <a:spcBef>
                <a:spcPct val="0"/>
              </a:spcBef>
            </a:pPr>
            <a:r>
              <a:rPr lang="en-US" b="true" sz="3199" spc="-201">
                <a:solidFill>
                  <a:srgbClr val="000000"/>
                </a:solidFill>
                <a:latin typeface="Inter Bold"/>
                <a:ea typeface="Inter Bold"/>
                <a:cs typeface="Inter Bold"/>
                <a:sym typeface="Inter Bold"/>
              </a:rPr>
              <a:t>Spørg dig selv: hvem i verden har flair for at løse opgaven?</a:t>
            </a:r>
          </a:p>
          <a:p>
            <a:pPr algn="l">
              <a:lnSpc>
                <a:spcPts val="3219"/>
              </a:lnSpc>
              <a:spcBef>
                <a:spcPct val="0"/>
              </a:spcBef>
            </a:pPr>
          </a:p>
          <a:p>
            <a:pPr algn="l">
              <a:lnSpc>
                <a:spcPts val="2939"/>
              </a:lnSpc>
              <a:spcBef>
                <a:spcPct val="0"/>
              </a:spcBef>
            </a:pPr>
            <a:r>
              <a:rPr lang="en-US" sz="2099" spc="-132">
                <a:solidFill>
                  <a:srgbClr val="000000"/>
                </a:solidFill>
                <a:latin typeface="Inter"/>
                <a:ea typeface="Inter"/>
                <a:cs typeface="Inter"/>
                <a:sym typeface="Inter"/>
              </a:rPr>
              <a:t>Rolleprompting er som at give chatbotten et kostume og et skitse-manuskript til en persona. Chatbotten vil optræde ud fra rollens perspektiv i jeres dialog. Det er lettest at prompte med velbeskrevne fiktive- og historiske figurer samt ekspertroller. Hvis du vil skabe din egen persona, skal du i højere grad selv lave karakterbeskrivelsen.</a:t>
            </a:r>
          </a:p>
          <a:p>
            <a:pPr algn="l">
              <a:lnSpc>
                <a:spcPts val="2939"/>
              </a:lnSpc>
              <a:spcBef>
                <a:spcPct val="0"/>
              </a:spcBef>
            </a:pPr>
            <a:r>
              <a:rPr lang="en-US" sz="2099" spc="-132">
                <a:solidFill>
                  <a:srgbClr val="000000"/>
                </a:solidFill>
                <a:latin typeface="Inter"/>
                <a:ea typeface="Inter"/>
                <a:cs typeface="Inter"/>
                <a:sym typeface="Inter"/>
              </a:rPr>
              <a:t>Liste over rolleinstruktioner:</a:t>
            </a:r>
          </a:p>
          <a:p>
            <a:pPr algn="l">
              <a:lnSpc>
                <a:spcPts val="2939"/>
              </a:lnSpc>
              <a:spcBef>
                <a:spcPct val="0"/>
              </a:spcBef>
            </a:pPr>
          </a:p>
          <a:p>
            <a:pPr algn="l">
              <a:lnSpc>
                <a:spcPts val="2939"/>
              </a:lnSpc>
              <a:spcBef>
                <a:spcPct val="0"/>
              </a:spcBef>
            </a:pPr>
            <a:r>
              <a:rPr lang="en-US" b="true" sz="2099" spc="-132">
                <a:solidFill>
                  <a:srgbClr val="000000"/>
                </a:solidFill>
                <a:latin typeface="Inter Bold"/>
                <a:ea typeface="Inter Bold"/>
                <a:cs typeface="Inter Bold"/>
                <a:sym typeface="Inter Bold"/>
              </a:rPr>
              <a:t>•Karakter: </a:t>
            </a:r>
            <a:r>
              <a:rPr lang="en-US" sz="2099" spc="-132">
                <a:solidFill>
                  <a:srgbClr val="000000"/>
                </a:solidFill>
                <a:latin typeface="Inter"/>
                <a:ea typeface="Inter"/>
                <a:cs typeface="Inter"/>
                <a:sym typeface="Inter"/>
              </a:rPr>
              <a:t>Definér eller referér til en specifik persona. Det kan være en fiktiv figur, en ekspertrolle eller en bestemt funktionel rolle, fx en debattør.</a:t>
            </a:r>
          </a:p>
          <a:p>
            <a:pPr algn="l">
              <a:lnSpc>
                <a:spcPts val="2939"/>
              </a:lnSpc>
              <a:spcBef>
                <a:spcPct val="0"/>
              </a:spcBef>
            </a:pPr>
            <a:r>
              <a:rPr lang="en-US" b="true" sz="2099" spc="-132">
                <a:solidFill>
                  <a:srgbClr val="000000"/>
                </a:solidFill>
                <a:latin typeface="Inter Bold"/>
                <a:ea typeface="Inter Bold"/>
                <a:cs typeface="Inter Bold"/>
                <a:sym typeface="Inter Bold"/>
              </a:rPr>
              <a:t>•Baggrund: </a:t>
            </a:r>
            <a:r>
              <a:rPr lang="en-US" sz="2099" spc="-132">
                <a:solidFill>
                  <a:srgbClr val="000000"/>
                </a:solidFill>
                <a:latin typeface="Inter"/>
                <a:ea typeface="Inter"/>
                <a:cs typeface="Inter"/>
                <a:sym typeface="Inter"/>
              </a:rPr>
              <a:t>Giv chatbotten en baggrundshistorie. Jo mere detaljeret, desto mere nuanceret bliver rollespillet.</a:t>
            </a:r>
            <a:r>
              <a:rPr lang="en-US" b="true" sz="2099" spc="-132">
                <a:solidFill>
                  <a:srgbClr val="000000"/>
                </a:solidFill>
                <a:latin typeface="Inter Bold"/>
                <a:ea typeface="Inter Bold"/>
                <a:cs typeface="Inter Bold"/>
                <a:sym typeface="Inter Bold"/>
              </a:rPr>
              <a:t> </a:t>
            </a:r>
          </a:p>
          <a:p>
            <a:pPr algn="l">
              <a:lnSpc>
                <a:spcPts val="2939"/>
              </a:lnSpc>
              <a:spcBef>
                <a:spcPct val="0"/>
              </a:spcBef>
            </a:pPr>
            <a:r>
              <a:rPr lang="en-US" b="true" sz="2099" spc="-132">
                <a:solidFill>
                  <a:srgbClr val="000000"/>
                </a:solidFill>
                <a:latin typeface="Inter Bold"/>
                <a:ea typeface="Inter Bold"/>
                <a:cs typeface="Inter Bold"/>
                <a:sym typeface="Inter Bold"/>
              </a:rPr>
              <a:t>•Adfærd: </a:t>
            </a:r>
            <a:r>
              <a:rPr lang="en-US" sz="2099" spc="-132">
                <a:solidFill>
                  <a:srgbClr val="000000"/>
                </a:solidFill>
                <a:latin typeface="Inter"/>
                <a:ea typeface="Inter"/>
                <a:cs typeface="Inter"/>
                <a:sym typeface="Inter"/>
              </a:rPr>
              <a:t>Specificér særlige træk eller handlemønstre for rollen. Det kan være sprogbrug, attituder eller reaktioner på bestemte emner.</a:t>
            </a:r>
          </a:p>
          <a:p>
            <a:pPr algn="l">
              <a:lnSpc>
                <a:spcPts val="2939"/>
              </a:lnSpc>
              <a:spcBef>
                <a:spcPct val="0"/>
              </a:spcBef>
            </a:pPr>
            <a:r>
              <a:rPr lang="en-US" b="true" sz="2099" spc="-132">
                <a:solidFill>
                  <a:srgbClr val="000000"/>
                </a:solidFill>
                <a:latin typeface="Inter Bold"/>
                <a:ea typeface="Inter Bold"/>
                <a:cs typeface="Inter Bold"/>
                <a:sym typeface="Inter Bold"/>
              </a:rPr>
              <a:t>•Vidensramme: </a:t>
            </a:r>
            <a:r>
              <a:rPr lang="en-US" sz="2099" spc="-132">
                <a:solidFill>
                  <a:srgbClr val="000000"/>
                </a:solidFill>
                <a:latin typeface="Inter"/>
                <a:ea typeface="Inter"/>
                <a:cs typeface="Inter"/>
                <a:sym typeface="Inter"/>
              </a:rPr>
              <a:t>Angiv niveauet af ekspertise eller viden, som rollen skal besidde.</a:t>
            </a:r>
          </a:p>
        </p:txBody>
      </p:sp>
      <p:sp>
        <p:nvSpPr>
          <p:cNvPr name="TextBox 4" id="4"/>
          <p:cNvSpPr txBox="true"/>
          <p:nvPr/>
        </p:nvSpPr>
        <p:spPr>
          <a:xfrm rot="0">
            <a:off x="513568" y="227557"/>
            <a:ext cx="2034480" cy="1028695"/>
          </a:xfrm>
          <a:prstGeom prst="rect">
            <a:avLst/>
          </a:prstGeom>
        </p:spPr>
        <p:txBody>
          <a:bodyPr anchor="t" rtlCol="false" tIns="0" lIns="0" bIns="0" rIns="0">
            <a:spAutoFit/>
          </a:bodyPr>
          <a:lstStyle/>
          <a:p>
            <a:pPr algn="ctr">
              <a:lnSpc>
                <a:spcPts val="8400"/>
              </a:lnSpc>
              <a:spcBef>
                <a:spcPct val="0"/>
              </a:spcBef>
            </a:pPr>
            <a:r>
              <a:rPr lang="en-US" b="true" sz="6000" spc="-378">
                <a:solidFill>
                  <a:srgbClr val="F9DB46"/>
                </a:solidFill>
                <a:latin typeface="Arial Unicode Bold"/>
                <a:ea typeface="Arial Unicode Bold"/>
                <a:cs typeface="Arial Unicode Bold"/>
                <a:sym typeface="Arial Unicode Bold"/>
              </a:rPr>
              <a:t>[Rolle]</a:t>
            </a:r>
          </a:p>
        </p:txBody>
      </p:sp>
      <p:sp>
        <p:nvSpPr>
          <p:cNvPr name="TextBox 5" id="5"/>
          <p:cNvSpPr txBox="true"/>
          <p:nvPr/>
        </p:nvSpPr>
        <p:spPr>
          <a:xfrm rot="0">
            <a:off x="13128475" y="284707"/>
            <a:ext cx="4831714" cy="9828531"/>
          </a:xfrm>
          <a:prstGeom prst="rect">
            <a:avLst/>
          </a:prstGeom>
        </p:spPr>
        <p:txBody>
          <a:bodyPr anchor="t" rtlCol="false" tIns="0" lIns="0" bIns="0" rIns="0">
            <a:spAutoFit/>
          </a:bodyPr>
          <a:lstStyle/>
          <a:p>
            <a:pPr algn="l">
              <a:lnSpc>
                <a:spcPts val="3779"/>
              </a:lnSpc>
              <a:spcBef>
                <a:spcPct val="0"/>
              </a:spcBef>
            </a:pPr>
            <a:r>
              <a:rPr lang="en-US" b="true" sz="2699" spc="-170">
                <a:solidFill>
                  <a:srgbClr val="000000"/>
                </a:solidFill>
                <a:latin typeface="Inter Bold"/>
                <a:ea typeface="Inter Bold"/>
                <a:cs typeface="Inter Bold"/>
                <a:sym typeface="Inter Bold"/>
              </a:rPr>
              <a:t>(1) Billedkunstlæreren fra ateliet:</a:t>
            </a:r>
          </a:p>
          <a:p>
            <a:pPr algn="l">
              <a:lnSpc>
                <a:spcPts val="2659"/>
              </a:lnSpc>
              <a:spcBef>
                <a:spcPct val="0"/>
              </a:spcBef>
            </a:pPr>
            <a:r>
              <a:rPr lang="en-US" b="true" sz="1899" spc="-119">
                <a:solidFill>
                  <a:srgbClr val="000000"/>
                </a:solidFill>
                <a:latin typeface="Inter Bold"/>
                <a:ea typeface="Inter Bold"/>
                <a:cs typeface="Inter Bold"/>
                <a:sym typeface="Inter Bold"/>
              </a:rPr>
              <a:t>Karakter:</a:t>
            </a:r>
            <a:r>
              <a:rPr lang="en-US" sz="1899" spc="-119">
                <a:solidFill>
                  <a:srgbClr val="000000"/>
                </a:solidFill>
                <a:latin typeface="Inter"/>
                <a:ea typeface="Inter"/>
                <a:cs typeface="Inter"/>
                <a:sym typeface="Inter"/>
              </a:rPr>
              <a:t> En farverig pensioneret billedkunstlærer, der ser begreber som levende væsner i sin fantasi.</a:t>
            </a:r>
          </a:p>
          <a:p>
            <a:pPr algn="l">
              <a:lnSpc>
                <a:spcPts val="2659"/>
              </a:lnSpc>
              <a:spcBef>
                <a:spcPct val="0"/>
              </a:spcBef>
            </a:pPr>
            <a:r>
              <a:rPr lang="en-US" b="true" sz="1899" spc="-119">
                <a:solidFill>
                  <a:srgbClr val="000000"/>
                </a:solidFill>
                <a:latin typeface="Inter Bold"/>
                <a:ea typeface="Inter Bold"/>
                <a:cs typeface="Inter Bold"/>
                <a:sym typeface="Inter Bold"/>
              </a:rPr>
              <a:t>Baggrund</a:t>
            </a:r>
            <a:r>
              <a:rPr lang="en-US" sz="1899" spc="-119">
                <a:solidFill>
                  <a:srgbClr val="000000"/>
                </a:solidFill>
                <a:latin typeface="Inter"/>
                <a:ea typeface="Inter"/>
                <a:cs typeface="Inter"/>
                <a:sym typeface="Inter"/>
              </a:rPr>
              <a:t>: Har undervist i årtier og samler på gamle pensler, farvecirkler og skæve ideer. Bor nu under skråvæggen med udsigt til himlen.</a:t>
            </a:r>
          </a:p>
          <a:p>
            <a:pPr algn="l">
              <a:lnSpc>
                <a:spcPts val="2659"/>
              </a:lnSpc>
              <a:spcBef>
                <a:spcPct val="0"/>
              </a:spcBef>
            </a:pPr>
            <a:r>
              <a:rPr lang="en-US" b="true" sz="1899" spc="-119">
                <a:solidFill>
                  <a:srgbClr val="000000"/>
                </a:solidFill>
                <a:latin typeface="Inter Bold"/>
                <a:ea typeface="Inter Bold"/>
                <a:cs typeface="Inter Bold"/>
                <a:sym typeface="Inter Bold"/>
              </a:rPr>
              <a:t>Adfærd:</a:t>
            </a:r>
            <a:r>
              <a:rPr lang="en-US" sz="1899" spc="-119">
                <a:solidFill>
                  <a:srgbClr val="000000"/>
                </a:solidFill>
                <a:latin typeface="Inter"/>
                <a:ea typeface="Inter"/>
                <a:cs typeface="Inter"/>
                <a:sym typeface="Inter"/>
              </a:rPr>
              <a:t> Taler i malende sprog, overdriver med vilje og giver begreber karakter og følelser. Elsker at forklare via metaforer og små anekdoter.</a:t>
            </a:r>
          </a:p>
          <a:p>
            <a:pPr algn="l">
              <a:lnSpc>
                <a:spcPts val="2659"/>
              </a:lnSpc>
              <a:spcBef>
                <a:spcPct val="0"/>
              </a:spcBef>
            </a:pPr>
            <a:r>
              <a:rPr lang="en-US" b="true" sz="1899" spc="-119">
                <a:solidFill>
                  <a:srgbClr val="000000"/>
                </a:solidFill>
                <a:latin typeface="Inter Bold"/>
                <a:ea typeface="Inter Bold"/>
                <a:cs typeface="Inter Bold"/>
                <a:sym typeface="Inter Bold"/>
              </a:rPr>
              <a:t>Vidensramme</a:t>
            </a:r>
            <a:r>
              <a:rPr lang="en-US" sz="1899" spc="-119">
                <a:solidFill>
                  <a:srgbClr val="000000"/>
                </a:solidFill>
                <a:latin typeface="Inter"/>
                <a:ea typeface="Inter"/>
                <a:cs typeface="Inter"/>
                <a:sym typeface="Inter"/>
              </a:rPr>
              <a:t>: Har dyb faglighed i kunstneriske og kreative udtryk, men forklarer på børnenes præmisser.</a:t>
            </a:r>
          </a:p>
          <a:p>
            <a:pPr algn="l">
              <a:lnSpc>
                <a:spcPts val="3219"/>
              </a:lnSpc>
              <a:spcBef>
                <a:spcPct val="0"/>
              </a:spcBef>
            </a:pPr>
          </a:p>
          <a:p>
            <a:pPr algn="l">
              <a:lnSpc>
                <a:spcPts val="3779"/>
              </a:lnSpc>
              <a:spcBef>
                <a:spcPct val="0"/>
              </a:spcBef>
            </a:pPr>
            <a:r>
              <a:rPr lang="en-US" b="true" sz="2699" spc="-170">
                <a:solidFill>
                  <a:srgbClr val="000000"/>
                </a:solidFill>
                <a:latin typeface="Inter Bold"/>
                <a:ea typeface="Inter Bold"/>
                <a:cs typeface="Inter Bold"/>
                <a:sym typeface="Inter Bold"/>
              </a:rPr>
              <a:t>(2) Den logisk robot med ordborgsprocessor:</a:t>
            </a:r>
          </a:p>
          <a:p>
            <a:pPr algn="l">
              <a:lnSpc>
                <a:spcPts val="2659"/>
              </a:lnSpc>
              <a:spcBef>
                <a:spcPct val="0"/>
              </a:spcBef>
            </a:pPr>
            <a:r>
              <a:rPr lang="en-US" b="true" sz="1899" spc="-119">
                <a:solidFill>
                  <a:srgbClr val="000000"/>
                </a:solidFill>
                <a:latin typeface="Inter Bold"/>
                <a:ea typeface="Inter Bold"/>
                <a:cs typeface="Inter Bold"/>
                <a:sym typeface="Inter Bold"/>
              </a:rPr>
              <a:t>Karakter</a:t>
            </a:r>
            <a:r>
              <a:rPr lang="en-US" sz="1899" spc="-119">
                <a:solidFill>
                  <a:srgbClr val="000000"/>
                </a:solidFill>
                <a:latin typeface="Inter"/>
                <a:ea typeface="Inter"/>
                <a:cs typeface="Inter"/>
                <a:sym typeface="Inter"/>
              </a:rPr>
              <a:t>: En robot programmeret til at forklare alle verdens begreber for børn i grundskolen.</a:t>
            </a:r>
          </a:p>
          <a:p>
            <a:pPr algn="l">
              <a:lnSpc>
                <a:spcPts val="2659"/>
              </a:lnSpc>
              <a:spcBef>
                <a:spcPct val="0"/>
              </a:spcBef>
            </a:pPr>
            <a:r>
              <a:rPr lang="en-US" b="true" sz="1899" spc="-119">
                <a:solidFill>
                  <a:srgbClr val="000000"/>
                </a:solidFill>
                <a:latin typeface="Inter Bold"/>
                <a:ea typeface="Inter Bold"/>
                <a:cs typeface="Inter Bold"/>
                <a:sym typeface="Inter Bold"/>
              </a:rPr>
              <a:t>Baggrund</a:t>
            </a:r>
            <a:r>
              <a:rPr lang="en-US" sz="1899" spc="-119">
                <a:solidFill>
                  <a:srgbClr val="000000"/>
                </a:solidFill>
                <a:latin typeface="Inter"/>
                <a:ea typeface="Inter"/>
                <a:cs typeface="Inter"/>
                <a:sym typeface="Inter"/>
              </a:rPr>
              <a:t>: Har en database fyldt med ordforklaringer og et særligt modul til at omformulere dem i stigende sværhedsgrader.</a:t>
            </a:r>
          </a:p>
          <a:p>
            <a:pPr algn="l">
              <a:lnSpc>
                <a:spcPts val="2659"/>
              </a:lnSpc>
              <a:spcBef>
                <a:spcPct val="0"/>
              </a:spcBef>
            </a:pPr>
            <a:r>
              <a:rPr lang="en-US" b="true" sz="1899" spc="-119">
                <a:solidFill>
                  <a:srgbClr val="000000"/>
                </a:solidFill>
                <a:latin typeface="Inter Bold"/>
                <a:ea typeface="Inter Bold"/>
                <a:cs typeface="Inter Bold"/>
                <a:sym typeface="Inter Bold"/>
              </a:rPr>
              <a:t>Adfærd</a:t>
            </a:r>
            <a:r>
              <a:rPr lang="en-US" sz="1899" spc="-119">
                <a:solidFill>
                  <a:srgbClr val="000000"/>
                </a:solidFill>
                <a:latin typeface="Inter"/>
                <a:ea typeface="Inter"/>
                <a:cs typeface="Inter"/>
                <a:sym typeface="Inter"/>
              </a:rPr>
              <a:t>: Taler i strukturerede sætninger, starter simpelt og bygger systematisk videre med definitioner, eksempler og analogier.</a:t>
            </a:r>
          </a:p>
          <a:p>
            <a:pPr algn="l">
              <a:lnSpc>
                <a:spcPts val="2659"/>
              </a:lnSpc>
              <a:spcBef>
                <a:spcPct val="0"/>
              </a:spcBef>
            </a:pPr>
            <a:r>
              <a:rPr lang="en-US" b="true" sz="1899" spc="-119">
                <a:solidFill>
                  <a:srgbClr val="000000"/>
                </a:solidFill>
                <a:latin typeface="Inter Bold"/>
                <a:ea typeface="Inter Bold"/>
                <a:cs typeface="Inter Bold"/>
                <a:sym typeface="Inter Bold"/>
              </a:rPr>
              <a:t>Vidensramme</a:t>
            </a:r>
            <a:r>
              <a:rPr lang="en-US" sz="1899" spc="-119">
                <a:solidFill>
                  <a:srgbClr val="000000"/>
                </a:solidFill>
                <a:latin typeface="Inter"/>
                <a:ea typeface="Inter"/>
                <a:cs typeface="Inter"/>
                <a:sym typeface="Inter"/>
              </a:rPr>
              <a:t>: Har præcis og encyklopædisk viden, men mangler følelser og har brug for hjælp til at koble til virkelige situationer.</a:t>
            </a:r>
          </a:p>
        </p:txBody>
      </p:sp>
    </p:spTree>
  </p:cSld>
  <p:clrMapOvr>
    <a:masterClrMapping/>
  </p:clrMapOvr>
</p:sld>
</file>

<file path=ppt/slides/slide6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554760" y="0"/>
            <a:ext cx="5143500" cy="10287000"/>
          </a:xfrm>
          <a:custGeom>
            <a:avLst/>
            <a:gdLst/>
            <a:ahLst/>
            <a:cxnLst/>
            <a:rect r="r" b="b" t="t" l="l"/>
            <a:pathLst>
              <a:path h="10287000" w="5143500">
                <a:moveTo>
                  <a:pt x="0" y="0"/>
                </a:moveTo>
                <a:lnTo>
                  <a:pt x="5143500" y="0"/>
                </a:lnTo>
                <a:lnTo>
                  <a:pt x="5143500" y="10287000"/>
                </a:lnTo>
                <a:lnTo>
                  <a:pt x="0" y="10287000"/>
                </a:lnTo>
                <a:lnTo>
                  <a:pt x="0" y="0"/>
                </a:lnTo>
                <a:close/>
              </a:path>
            </a:pathLst>
          </a:custGeom>
          <a:blipFill>
            <a:blip r:embed="rId2"/>
            <a:stretch>
              <a:fillRect l="0" t="0" r="0" b="0"/>
            </a:stretch>
          </a:blipFill>
        </p:spPr>
      </p:sp>
      <p:sp>
        <p:nvSpPr>
          <p:cNvPr name="TextBox 3" id="3"/>
          <p:cNvSpPr txBox="true"/>
          <p:nvPr/>
        </p:nvSpPr>
        <p:spPr>
          <a:xfrm rot="0">
            <a:off x="513568" y="1398825"/>
            <a:ext cx="6518014" cy="8743315"/>
          </a:xfrm>
          <a:prstGeom prst="rect">
            <a:avLst/>
          </a:prstGeom>
        </p:spPr>
        <p:txBody>
          <a:bodyPr anchor="t" rtlCol="false" tIns="0" lIns="0" bIns="0" rIns="0">
            <a:spAutoFit/>
          </a:bodyPr>
          <a:lstStyle/>
          <a:p>
            <a:pPr algn="l">
              <a:lnSpc>
                <a:spcPts val="4480"/>
              </a:lnSpc>
              <a:spcBef>
                <a:spcPct val="0"/>
              </a:spcBef>
            </a:pPr>
            <a:r>
              <a:rPr lang="en-US" b="true" sz="3200" spc="-201">
                <a:solidFill>
                  <a:srgbClr val="000000"/>
                </a:solidFill>
                <a:latin typeface="Inter Bold"/>
                <a:ea typeface="Inter Bold"/>
                <a:cs typeface="Inter Bold"/>
                <a:sym typeface="Inter Bold"/>
              </a:rPr>
              <a:t>Spørg dig selv: hvad er det særlige ved scenariet og afsender- modtagerforholdet?</a:t>
            </a:r>
          </a:p>
          <a:p>
            <a:pPr algn="l">
              <a:lnSpc>
                <a:spcPts val="2939"/>
              </a:lnSpc>
              <a:spcBef>
                <a:spcPct val="0"/>
              </a:spcBef>
            </a:pPr>
          </a:p>
          <a:p>
            <a:pPr algn="l">
              <a:lnSpc>
                <a:spcPts val="2939"/>
              </a:lnSpc>
              <a:spcBef>
                <a:spcPct val="0"/>
              </a:spcBef>
            </a:pPr>
            <a:r>
              <a:rPr lang="en-US" sz="2099" spc="-132">
                <a:solidFill>
                  <a:srgbClr val="000000"/>
                </a:solidFill>
                <a:latin typeface="Inter"/>
                <a:ea typeface="Inter"/>
                <a:cs typeface="Inter"/>
                <a:sym typeface="Inter"/>
              </a:rPr>
              <a:t>Chatbotten er altid lige trådt ind ad døren til en kontekst, som den ikke kender. Formålet med kontekstprompting er at få den til at tage hensyn til din specifikke kontekst, når den giver sit svar. </a:t>
            </a:r>
          </a:p>
          <a:p>
            <a:pPr algn="l">
              <a:lnSpc>
                <a:spcPts val="2939"/>
              </a:lnSpc>
              <a:spcBef>
                <a:spcPct val="0"/>
              </a:spcBef>
            </a:pPr>
          </a:p>
          <a:p>
            <a:pPr algn="l">
              <a:lnSpc>
                <a:spcPts val="2939"/>
              </a:lnSpc>
              <a:spcBef>
                <a:spcPct val="0"/>
              </a:spcBef>
            </a:pPr>
            <a:r>
              <a:rPr lang="en-US" sz="2099" spc="-132">
                <a:solidFill>
                  <a:srgbClr val="000000"/>
                </a:solidFill>
                <a:latin typeface="Inter"/>
                <a:ea typeface="Inter"/>
                <a:cs typeface="Inter"/>
                <a:sym typeface="Inter"/>
              </a:rPr>
              <a:t>Når du kontekstprompter, så situerer du chatbotten i dit særlige scenarie. Dit scenarie omhandler </a:t>
            </a:r>
          </a:p>
          <a:p>
            <a:pPr algn="l">
              <a:lnSpc>
                <a:spcPts val="2939"/>
              </a:lnSpc>
              <a:spcBef>
                <a:spcPct val="0"/>
              </a:spcBef>
            </a:pPr>
            <a:r>
              <a:rPr lang="en-US" sz="2099" spc="-132">
                <a:solidFill>
                  <a:srgbClr val="000000"/>
                </a:solidFill>
                <a:latin typeface="Inter"/>
                <a:ea typeface="Inter"/>
                <a:cs typeface="Inter"/>
                <a:sym typeface="Inter"/>
              </a:rPr>
              <a:t>•</a:t>
            </a:r>
            <a:r>
              <a:rPr lang="en-US" b="true" sz="2099" spc="-132">
                <a:solidFill>
                  <a:srgbClr val="000000"/>
                </a:solidFill>
                <a:latin typeface="Inter Bold"/>
                <a:ea typeface="Inter Bold"/>
                <a:cs typeface="Inter Bold"/>
                <a:sym typeface="Inter Bold"/>
              </a:rPr>
              <a:t>Emne for kommunikationen</a:t>
            </a:r>
            <a:r>
              <a:rPr lang="en-US" sz="2099" spc="-132">
                <a:solidFill>
                  <a:srgbClr val="000000"/>
                </a:solidFill>
                <a:latin typeface="Inter"/>
                <a:ea typeface="Inter"/>
                <a:cs typeface="Inter"/>
                <a:sym typeface="Inter"/>
              </a:rPr>
              <a:t>. </a:t>
            </a:r>
          </a:p>
          <a:p>
            <a:pPr algn="l">
              <a:lnSpc>
                <a:spcPts val="2939"/>
              </a:lnSpc>
              <a:spcBef>
                <a:spcPct val="0"/>
              </a:spcBef>
            </a:pPr>
            <a:r>
              <a:rPr lang="en-US" sz="2099" spc="-132">
                <a:solidFill>
                  <a:srgbClr val="000000"/>
                </a:solidFill>
                <a:latin typeface="Inter"/>
                <a:ea typeface="Inter"/>
                <a:cs typeface="Inter"/>
                <a:sym typeface="Inter"/>
              </a:rPr>
              <a:t>•</a:t>
            </a:r>
            <a:r>
              <a:rPr lang="en-US" b="true" sz="2099" spc="-132">
                <a:solidFill>
                  <a:srgbClr val="000000"/>
                </a:solidFill>
                <a:latin typeface="Inter Bold"/>
                <a:ea typeface="Inter Bold"/>
                <a:cs typeface="Inter Bold"/>
                <a:sym typeface="Inter Bold"/>
              </a:rPr>
              <a:t>Arena for kommunikationen</a:t>
            </a:r>
            <a:r>
              <a:rPr lang="en-US" sz="2099" spc="-132">
                <a:solidFill>
                  <a:srgbClr val="000000"/>
                </a:solidFill>
                <a:latin typeface="Inter"/>
                <a:ea typeface="Inter"/>
                <a:cs typeface="Inter"/>
                <a:sym typeface="Inter"/>
              </a:rPr>
              <a:t>. Emnet bliver behandlet forskelligt i Folketinget, En Facebooktråd eller et laboratorie.  </a:t>
            </a:r>
          </a:p>
          <a:p>
            <a:pPr algn="l">
              <a:lnSpc>
                <a:spcPts val="2939"/>
              </a:lnSpc>
              <a:spcBef>
                <a:spcPct val="0"/>
              </a:spcBef>
            </a:pPr>
            <a:r>
              <a:rPr lang="en-US" sz="2099" spc="-132">
                <a:solidFill>
                  <a:srgbClr val="000000"/>
                </a:solidFill>
                <a:latin typeface="Inter"/>
                <a:ea typeface="Inter"/>
                <a:cs typeface="Inter"/>
                <a:sym typeface="Inter"/>
              </a:rPr>
              <a:t>•</a:t>
            </a:r>
            <a:r>
              <a:rPr lang="en-US" b="true" sz="2099" spc="-132">
                <a:solidFill>
                  <a:srgbClr val="000000"/>
                </a:solidFill>
                <a:latin typeface="Inter Bold"/>
                <a:ea typeface="Inter Bold"/>
                <a:cs typeface="Inter Bold"/>
                <a:sym typeface="Inter Bold"/>
              </a:rPr>
              <a:t>En afsender og modtager</a:t>
            </a:r>
            <a:r>
              <a:rPr lang="en-US" sz="2099" spc="-132">
                <a:solidFill>
                  <a:srgbClr val="000000"/>
                </a:solidFill>
                <a:latin typeface="Inter"/>
                <a:ea typeface="Inter"/>
                <a:cs typeface="Inter"/>
                <a:sym typeface="Inter"/>
              </a:rPr>
              <a:t> der står i en relation til hinanden. </a:t>
            </a:r>
          </a:p>
          <a:p>
            <a:pPr algn="l">
              <a:lnSpc>
                <a:spcPts val="2939"/>
              </a:lnSpc>
              <a:spcBef>
                <a:spcPct val="0"/>
              </a:spcBef>
            </a:pPr>
          </a:p>
          <a:p>
            <a:pPr algn="l">
              <a:lnSpc>
                <a:spcPts val="2939"/>
              </a:lnSpc>
              <a:spcBef>
                <a:spcPct val="0"/>
              </a:spcBef>
            </a:pPr>
            <a:r>
              <a:rPr lang="en-US" sz="2099" spc="-132">
                <a:solidFill>
                  <a:srgbClr val="000000"/>
                </a:solidFill>
                <a:latin typeface="Inter"/>
                <a:ea typeface="Inter"/>
                <a:cs typeface="Inter"/>
                <a:sym typeface="Inter"/>
              </a:rPr>
              <a:t>Tag en mail som eksempel. Der er en forudgående historik mellem dig og modtageren og en tradition for, hvordan du/I kommunikerer. Der er også det åbenlyse spørgsmål: hvad er emnet for mailen? </a:t>
            </a:r>
          </a:p>
        </p:txBody>
      </p:sp>
      <p:sp>
        <p:nvSpPr>
          <p:cNvPr name="TextBox 4" id="4"/>
          <p:cNvSpPr txBox="true"/>
          <p:nvPr/>
        </p:nvSpPr>
        <p:spPr>
          <a:xfrm rot="0">
            <a:off x="481837" y="227557"/>
            <a:ext cx="3405038" cy="1028695"/>
          </a:xfrm>
          <a:prstGeom prst="rect">
            <a:avLst/>
          </a:prstGeom>
        </p:spPr>
        <p:txBody>
          <a:bodyPr anchor="t" rtlCol="false" tIns="0" lIns="0" bIns="0" rIns="0">
            <a:spAutoFit/>
          </a:bodyPr>
          <a:lstStyle/>
          <a:p>
            <a:pPr algn="l">
              <a:lnSpc>
                <a:spcPts val="8400"/>
              </a:lnSpc>
              <a:spcBef>
                <a:spcPct val="0"/>
              </a:spcBef>
            </a:pPr>
            <a:r>
              <a:rPr lang="en-US" b="true" sz="6000" spc="-378">
                <a:solidFill>
                  <a:srgbClr val="46A5A0"/>
                </a:solidFill>
                <a:latin typeface="Arial Unicode Bold"/>
                <a:ea typeface="Arial Unicode Bold"/>
                <a:cs typeface="Arial Unicode Bold"/>
                <a:sym typeface="Arial Unicode Bold"/>
              </a:rPr>
              <a:t>[Kontekst]</a:t>
            </a:r>
          </a:p>
        </p:txBody>
      </p:sp>
      <p:sp>
        <p:nvSpPr>
          <p:cNvPr name="TextBox 5" id="5"/>
          <p:cNvSpPr txBox="true"/>
          <p:nvPr/>
        </p:nvSpPr>
        <p:spPr>
          <a:xfrm rot="0">
            <a:off x="13128475" y="284707"/>
            <a:ext cx="4831714" cy="9171305"/>
          </a:xfrm>
          <a:prstGeom prst="rect">
            <a:avLst/>
          </a:prstGeom>
        </p:spPr>
        <p:txBody>
          <a:bodyPr anchor="t" rtlCol="false" tIns="0" lIns="0" bIns="0" rIns="0">
            <a:spAutoFit/>
          </a:bodyPr>
          <a:lstStyle/>
          <a:p>
            <a:pPr algn="l">
              <a:lnSpc>
                <a:spcPts val="3779"/>
              </a:lnSpc>
              <a:spcBef>
                <a:spcPct val="0"/>
              </a:spcBef>
            </a:pPr>
            <a:r>
              <a:rPr lang="en-US" b="true" sz="2699" spc="-170">
                <a:solidFill>
                  <a:srgbClr val="000000"/>
                </a:solidFill>
                <a:latin typeface="Inter Bold"/>
                <a:ea typeface="Inter Bold"/>
                <a:cs typeface="Inter Bold"/>
                <a:sym typeface="Inter Bold"/>
              </a:rPr>
              <a:t>(1) Fænomenet er lige der</a:t>
            </a:r>
          </a:p>
          <a:p>
            <a:pPr algn="l">
              <a:lnSpc>
                <a:spcPts val="2659"/>
              </a:lnSpc>
              <a:spcBef>
                <a:spcPct val="0"/>
              </a:spcBef>
            </a:pPr>
            <a:r>
              <a:rPr lang="en-US" b="true" sz="1899" spc="-119">
                <a:solidFill>
                  <a:srgbClr val="000000"/>
                </a:solidFill>
                <a:latin typeface="Inter Bold"/>
                <a:ea typeface="Inter Bold"/>
                <a:cs typeface="Inter Bold"/>
                <a:sym typeface="Inter Bold"/>
              </a:rPr>
              <a:t>Emne</a:t>
            </a:r>
            <a:r>
              <a:rPr lang="en-US" sz="1899" spc="-119">
                <a:solidFill>
                  <a:srgbClr val="000000"/>
                </a:solidFill>
                <a:latin typeface="Inter"/>
                <a:ea typeface="Inter"/>
                <a:cs typeface="Inter"/>
                <a:sym typeface="Inter"/>
              </a:rPr>
              <a:t>: ‘Fordampning’ som naturfagligt begreb.</a:t>
            </a:r>
          </a:p>
          <a:p>
            <a:pPr algn="l">
              <a:lnSpc>
                <a:spcPts val="2659"/>
              </a:lnSpc>
              <a:spcBef>
                <a:spcPct val="0"/>
              </a:spcBef>
            </a:pPr>
            <a:r>
              <a:rPr lang="en-US" b="true" sz="1899" spc="-119">
                <a:solidFill>
                  <a:srgbClr val="000000"/>
                </a:solidFill>
                <a:latin typeface="Inter Bold"/>
                <a:ea typeface="Inter Bold"/>
                <a:cs typeface="Inter Bold"/>
                <a:sym typeface="Inter Bold"/>
              </a:rPr>
              <a:t>Arena:</a:t>
            </a:r>
            <a:r>
              <a:rPr lang="en-US" sz="1899" spc="-119">
                <a:solidFill>
                  <a:srgbClr val="000000"/>
                </a:solidFill>
                <a:latin typeface="Inter"/>
                <a:ea typeface="Inter"/>
                <a:cs typeface="Inter"/>
                <a:sym typeface="Inter"/>
              </a:rPr>
              <a:t> Skolekøkkenet, hvor eleverne koger vand eller laver suppe.</a:t>
            </a:r>
          </a:p>
          <a:p>
            <a:pPr algn="l">
              <a:lnSpc>
                <a:spcPts val="2659"/>
              </a:lnSpc>
              <a:spcBef>
                <a:spcPct val="0"/>
              </a:spcBef>
            </a:pPr>
            <a:r>
              <a:rPr lang="en-US" b="true" sz="1899" spc="-119">
                <a:solidFill>
                  <a:srgbClr val="000000"/>
                </a:solidFill>
                <a:latin typeface="Inter Bold"/>
                <a:ea typeface="Inter Bold"/>
                <a:cs typeface="Inter Bold"/>
                <a:sym typeface="Inter Bold"/>
              </a:rPr>
              <a:t>Afsender-modtager-relation</a:t>
            </a:r>
            <a:r>
              <a:rPr lang="en-US" sz="1899" spc="-119">
                <a:solidFill>
                  <a:srgbClr val="000000"/>
                </a:solidFill>
                <a:latin typeface="Inter"/>
                <a:ea typeface="Inter"/>
                <a:cs typeface="Inter"/>
                <a:sym typeface="Inter"/>
              </a:rPr>
              <a:t>: Hjemmekundskabslærer til elever midt i en praktisk aktivitet.</a:t>
            </a:r>
          </a:p>
          <a:p>
            <a:pPr algn="l">
              <a:lnSpc>
                <a:spcPts val="2939"/>
              </a:lnSpc>
              <a:spcBef>
                <a:spcPct val="0"/>
              </a:spcBef>
            </a:pPr>
          </a:p>
          <a:p>
            <a:pPr algn="l">
              <a:lnSpc>
                <a:spcPts val="3779"/>
              </a:lnSpc>
              <a:spcBef>
                <a:spcPct val="0"/>
              </a:spcBef>
            </a:pPr>
            <a:r>
              <a:rPr lang="en-US" b="true" sz="2699" spc="-170">
                <a:solidFill>
                  <a:srgbClr val="000000"/>
                </a:solidFill>
                <a:latin typeface="Inter Bold"/>
                <a:ea typeface="Inter Bold"/>
                <a:cs typeface="Inter Bold"/>
                <a:sym typeface="Inter Bold"/>
              </a:rPr>
              <a:t>(2) Konkret problemløsning</a:t>
            </a:r>
          </a:p>
          <a:p>
            <a:pPr algn="l">
              <a:lnSpc>
                <a:spcPts val="2659"/>
              </a:lnSpc>
              <a:spcBef>
                <a:spcPct val="0"/>
              </a:spcBef>
            </a:pPr>
            <a:r>
              <a:rPr lang="en-US" b="true" sz="1899" spc="-119">
                <a:solidFill>
                  <a:srgbClr val="000000"/>
                </a:solidFill>
                <a:latin typeface="Inter Bold"/>
                <a:ea typeface="Inter Bold"/>
                <a:cs typeface="Inter Bold"/>
                <a:sym typeface="Inter Bold"/>
              </a:rPr>
              <a:t>Emne</a:t>
            </a:r>
            <a:r>
              <a:rPr lang="en-US" sz="1899" spc="-119">
                <a:solidFill>
                  <a:srgbClr val="000000"/>
                </a:solidFill>
                <a:latin typeface="Inter"/>
                <a:ea typeface="Inter"/>
                <a:cs typeface="Inter"/>
                <a:sym typeface="Inter"/>
              </a:rPr>
              <a:t>: ‘Variabel’ som matematik- og programmeringsbegreb.</a:t>
            </a:r>
          </a:p>
          <a:p>
            <a:pPr algn="l">
              <a:lnSpc>
                <a:spcPts val="2659"/>
              </a:lnSpc>
              <a:spcBef>
                <a:spcPct val="0"/>
              </a:spcBef>
            </a:pPr>
            <a:r>
              <a:rPr lang="en-US" b="true" sz="1899" spc="-119">
                <a:solidFill>
                  <a:srgbClr val="000000"/>
                </a:solidFill>
                <a:latin typeface="Inter Bold"/>
                <a:ea typeface="Inter Bold"/>
                <a:cs typeface="Inter Bold"/>
                <a:sym typeface="Inter Bold"/>
              </a:rPr>
              <a:t>Arena</a:t>
            </a:r>
            <a:r>
              <a:rPr lang="en-US" sz="1899" spc="-119">
                <a:solidFill>
                  <a:srgbClr val="000000"/>
                </a:solidFill>
                <a:latin typeface="Inter"/>
                <a:ea typeface="Inter"/>
                <a:cs typeface="Inter"/>
                <a:sym typeface="Inter"/>
              </a:rPr>
              <a:t>: Et maker space, hvor elever programmerer Lego Mindstorm-robotter.</a:t>
            </a:r>
          </a:p>
          <a:p>
            <a:pPr algn="l">
              <a:lnSpc>
                <a:spcPts val="2659"/>
              </a:lnSpc>
              <a:spcBef>
                <a:spcPct val="0"/>
              </a:spcBef>
            </a:pPr>
            <a:r>
              <a:rPr lang="en-US" b="true" sz="1899" spc="-119">
                <a:solidFill>
                  <a:srgbClr val="000000"/>
                </a:solidFill>
                <a:latin typeface="Inter Bold"/>
                <a:ea typeface="Inter Bold"/>
                <a:cs typeface="Inter Bold"/>
                <a:sym typeface="Inter Bold"/>
              </a:rPr>
              <a:t>Afsender-modtager-relation</a:t>
            </a:r>
            <a:r>
              <a:rPr lang="en-US" sz="1899" spc="-119">
                <a:solidFill>
                  <a:srgbClr val="000000"/>
                </a:solidFill>
                <a:latin typeface="Inter"/>
                <a:ea typeface="Inter"/>
                <a:cs typeface="Inter"/>
                <a:sym typeface="Inter"/>
              </a:rPr>
              <a:t>: Lærer til meget engagerede elever i konkret problemløsning med kode.</a:t>
            </a:r>
          </a:p>
          <a:p>
            <a:pPr algn="l">
              <a:lnSpc>
                <a:spcPts val="2939"/>
              </a:lnSpc>
              <a:spcBef>
                <a:spcPct val="0"/>
              </a:spcBef>
            </a:pPr>
          </a:p>
          <a:p>
            <a:pPr algn="l">
              <a:lnSpc>
                <a:spcPts val="3779"/>
              </a:lnSpc>
              <a:spcBef>
                <a:spcPct val="0"/>
              </a:spcBef>
            </a:pPr>
            <a:r>
              <a:rPr lang="en-US" b="true" sz="2699" spc="-170">
                <a:solidFill>
                  <a:srgbClr val="000000"/>
                </a:solidFill>
                <a:latin typeface="Inter Bold"/>
                <a:ea typeface="Inter Bold"/>
                <a:cs typeface="Inter Bold"/>
                <a:sym typeface="Inter Bold"/>
              </a:rPr>
              <a:t>(3) Kommunikation ud af huset</a:t>
            </a:r>
          </a:p>
          <a:p>
            <a:pPr algn="l">
              <a:lnSpc>
                <a:spcPts val="2659"/>
              </a:lnSpc>
              <a:spcBef>
                <a:spcPct val="0"/>
              </a:spcBef>
            </a:pPr>
            <a:r>
              <a:rPr lang="en-US" b="true" sz="1899" spc="-119">
                <a:solidFill>
                  <a:srgbClr val="000000"/>
                </a:solidFill>
                <a:latin typeface="Inter Bold"/>
                <a:ea typeface="Inter Bold"/>
                <a:cs typeface="Inter Bold"/>
                <a:sym typeface="Inter Bold"/>
              </a:rPr>
              <a:t>Emne:</a:t>
            </a:r>
            <a:r>
              <a:rPr lang="en-US" sz="1899" spc="-119">
                <a:solidFill>
                  <a:srgbClr val="000000"/>
                </a:solidFill>
                <a:latin typeface="Inter"/>
                <a:ea typeface="Inter"/>
                <a:cs typeface="Inter"/>
                <a:sym typeface="Inter"/>
              </a:rPr>
              <a:t> En kort introduktion af begrebet ‘intertekstualitet”, som eleverne har arbejdet med i et par uge. </a:t>
            </a:r>
          </a:p>
          <a:p>
            <a:pPr algn="l">
              <a:lnSpc>
                <a:spcPts val="2659"/>
              </a:lnSpc>
              <a:spcBef>
                <a:spcPct val="0"/>
              </a:spcBef>
            </a:pPr>
            <a:r>
              <a:rPr lang="en-US" b="true" sz="1899" spc="-119">
                <a:solidFill>
                  <a:srgbClr val="000000"/>
                </a:solidFill>
                <a:latin typeface="Inter Bold"/>
                <a:ea typeface="Inter Bold"/>
                <a:cs typeface="Inter Bold"/>
                <a:sym typeface="Inter Bold"/>
              </a:rPr>
              <a:t>Arena</a:t>
            </a:r>
            <a:r>
              <a:rPr lang="en-US" sz="1899" spc="-119">
                <a:solidFill>
                  <a:srgbClr val="000000"/>
                </a:solidFill>
                <a:latin typeface="Inter"/>
                <a:ea typeface="Inter"/>
                <a:cs typeface="Inter"/>
                <a:sym typeface="Inter"/>
              </a:rPr>
              <a:t>: Et skole-hjem-brev, fx via Aula eller mail</a:t>
            </a:r>
          </a:p>
          <a:p>
            <a:pPr algn="l">
              <a:lnSpc>
                <a:spcPts val="2659"/>
              </a:lnSpc>
              <a:spcBef>
                <a:spcPct val="0"/>
              </a:spcBef>
            </a:pPr>
            <a:r>
              <a:rPr lang="en-US" b="true" sz="1899" spc="-119">
                <a:solidFill>
                  <a:srgbClr val="000000"/>
                </a:solidFill>
                <a:latin typeface="Inter Bold"/>
                <a:ea typeface="Inter Bold"/>
                <a:cs typeface="Inter Bold"/>
                <a:sym typeface="Inter Bold"/>
              </a:rPr>
              <a:t>Afsender-modtager-relation</a:t>
            </a:r>
            <a:r>
              <a:rPr lang="en-US" sz="1899" spc="-119">
                <a:solidFill>
                  <a:srgbClr val="000000"/>
                </a:solidFill>
                <a:latin typeface="Inter"/>
                <a:ea typeface="Inter"/>
                <a:cs typeface="Inter"/>
                <a:sym typeface="Inter"/>
              </a:rPr>
              <a:t>: En dansklærer, der skriver til forældre med pædagogisk overblik og blik for, at ikke alle forældre er venner med danskfaglige begreber.</a:t>
            </a:r>
          </a:p>
        </p:txBody>
      </p:sp>
    </p:spTree>
  </p:cSld>
  <p:clrMapOvr>
    <a:masterClrMapping/>
  </p:clrMapOvr>
</p:sld>
</file>

<file path=ppt/slides/slide6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554760" y="0"/>
            <a:ext cx="5143500" cy="10287000"/>
          </a:xfrm>
          <a:custGeom>
            <a:avLst/>
            <a:gdLst/>
            <a:ahLst/>
            <a:cxnLst/>
            <a:rect r="r" b="b" t="t" l="l"/>
            <a:pathLst>
              <a:path h="10287000" w="5143500">
                <a:moveTo>
                  <a:pt x="0" y="0"/>
                </a:moveTo>
                <a:lnTo>
                  <a:pt x="5143500" y="0"/>
                </a:lnTo>
                <a:lnTo>
                  <a:pt x="5143500" y="10287000"/>
                </a:lnTo>
                <a:lnTo>
                  <a:pt x="0" y="10287000"/>
                </a:lnTo>
                <a:lnTo>
                  <a:pt x="0" y="0"/>
                </a:lnTo>
                <a:close/>
              </a:path>
            </a:pathLst>
          </a:custGeom>
          <a:blipFill>
            <a:blip r:embed="rId2"/>
            <a:stretch>
              <a:fillRect l="0" t="0" r="0" b="0"/>
            </a:stretch>
          </a:blipFill>
        </p:spPr>
      </p:sp>
      <p:sp>
        <p:nvSpPr>
          <p:cNvPr name="TextBox 3" id="3"/>
          <p:cNvSpPr txBox="true"/>
          <p:nvPr/>
        </p:nvSpPr>
        <p:spPr>
          <a:xfrm rot="0">
            <a:off x="513568" y="1389300"/>
            <a:ext cx="6518014" cy="6245226"/>
          </a:xfrm>
          <a:prstGeom prst="rect">
            <a:avLst/>
          </a:prstGeom>
        </p:spPr>
        <p:txBody>
          <a:bodyPr anchor="t" rtlCol="false" tIns="0" lIns="0" bIns="0" rIns="0">
            <a:spAutoFit/>
          </a:bodyPr>
          <a:lstStyle/>
          <a:p>
            <a:pPr algn="l">
              <a:lnSpc>
                <a:spcPts val="4619"/>
              </a:lnSpc>
              <a:spcBef>
                <a:spcPct val="0"/>
              </a:spcBef>
            </a:pPr>
            <a:r>
              <a:rPr lang="en-US" b="true" sz="3299" spc="-207">
                <a:solidFill>
                  <a:srgbClr val="000000"/>
                </a:solidFill>
                <a:latin typeface="Inter Bold"/>
                <a:ea typeface="Inter Bold"/>
                <a:cs typeface="Inter Bold"/>
                <a:sym typeface="Inter Bold"/>
              </a:rPr>
              <a:t>Spørg dig selv: hvad er det, som jeg gerne vil opnå?</a:t>
            </a:r>
          </a:p>
          <a:p>
            <a:pPr algn="l">
              <a:lnSpc>
                <a:spcPts val="3079"/>
              </a:lnSpc>
              <a:spcBef>
                <a:spcPct val="0"/>
              </a:spcBef>
            </a:pPr>
          </a:p>
          <a:p>
            <a:pPr algn="l">
              <a:lnSpc>
                <a:spcPts val="3079"/>
              </a:lnSpc>
              <a:spcBef>
                <a:spcPct val="0"/>
              </a:spcBef>
            </a:pPr>
            <a:r>
              <a:rPr lang="en-US" sz="2199" spc="-138">
                <a:solidFill>
                  <a:srgbClr val="000000"/>
                </a:solidFill>
                <a:latin typeface="Inter"/>
                <a:ea typeface="Inter"/>
                <a:cs typeface="Inter"/>
                <a:sym typeface="Inter"/>
              </a:rPr>
              <a:t>Hovedmissionen er dit bindemiddel. Ligesom æg holder kagen sammen, så er hovedmissionen det, der binder hele promptet sammen og peger på, hvordan de andre prompting-ingredienser skal doseres for at tjene hovedmissionen. </a:t>
            </a:r>
          </a:p>
          <a:p>
            <a:pPr algn="l">
              <a:lnSpc>
                <a:spcPts val="3079"/>
              </a:lnSpc>
              <a:spcBef>
                <a:spcPct val="0"/>
              </a:spcBef>
            </a:pPr>
          </a:p>
          <a:p>
            <a:pPr algn="l">
              <a:lnSpc>
                <a:spcPts val="3079"/>
              </a:lnSpc>
              <a:spcBef>
                <a:spcPct val="0"/>
              </a:spcBef>
            </a:pPr>
            <a:r>
              <a:rPr lang="en-US" b="true" sz="2199" spc="-138">
                <a:solidFill>
                  <a:srgbClr val="000000"/>
                </a:solidFill>
                <a:latin typeface="Inter Bold"/>
                <a:ea typeface="Inter Bold"/>
                <a:cs typeface="Inter Bold"/>
                <a:sym typeface="Inter Bold"/>
              </a:rPr>
              <a:t>Lav en klar og utvetydig erklæring af din hovedmission.</a:t>
            </a:r>
          </a:p>
          <a:p>
            <a:pPr algn="l">
              <a:lnSpc>
                <a:spcPts val="3079"/>
              </a:lnSpc>
              <a:spcBef>
                <a:spcPct val="0"/>
              </a:spcBef>
            </a:pPr>
          </a:p>
          <a:p>
            <a:pPr algn="l">
              <a:lnSpc>
                <a:spcPts val="3079"/>
              </a:lnSpc>
              <a:spcBef>
                <a:spcPct val="0"/>
              </a:spcBef>
            </a:pPr>
            <a:r>
              <a:rPr lang="en-US" sz="2199" spc="-138">
                <a:solidFill>
                  <a:srgbClr val="000000"/>
                </a:solidFill>
                <a:latin typeface="Inter"/>
                <a:ea typeface="Inter"/>
                <a:cs typeface="Inter"/>
                <a:sym typeface="Inter"/>
              </a:rPr>
              <a:t>Når du læser dit prompt igennem, så kan du evaluere det ud fra, om din instruktion klart og utvetydigt viser vej til at gennemføre hovedmissionen. </a:t>
            </a:r>
          </a:p>
        </p:txBody>
      </p:sp>
      <p:sp>
        <p:nvSpPr>
          <p:cNvPr name="TextBox 4" id="4"/>
          <p:cNvSpPr txBox="true"/>
          <p:nvPr/>
        </p:nvSpPr>
        <p:spPr>
          <a:xfrm rot="0">
            <a:off x="481837" y="227557"/>
            <a:ext cx="3405038" cy="1028695"/>
          </a:xfrm>
          <a:prstGeom prst="rect">
            <a:avLst/>
          </a:prstGeom>
        </p:spPr>
        <p:txBody>
          <a:bodyPr anchor="t" rtlCol="false" tIns="0" lIns="0" bIns="0" rIns="0">
            <a:spAutoFit/>
          </a:bodyPr>
          <a:lstStyle/>
          <a:p>
            <a:pPr algn="l">
              <a:lnSpc>
                <a:spcPts val="8400"/>
              </a:lnSpc>
              <a:spcBef>
                <a:spcPct val="0"/>
              </a:spcBef>
            </a:pPr>
            <a:r>
              <a:rPr lang="en-US" b="true" sz="6000" spc="-378">
                <a:solidFill>
                  <a:srgbClr val="FF6666"/>
                </a:solidFill>
                <a:latin typeface="Arial Unicode Bold"/>
                <a:ea typeface="Arial Unicode Bold"/>
                <a:cs typeface="Arial Unicode Bold"/>
                <a:sym typeface="Arial Unicode Bold"/>
              </a:rPr>
              <a:t>[Mission]</a:t>
            </a:r>
          </a:p>
        </p:txBody>
      </p:sp>
      <p:sp>
        <p:nvSpPr>
          <p:cNvPr name="TextBox 5" id="5"/>
          <p:cNvSpPr txBox="true"/>
          <p:nvPr/>
        </p:nvSpPr>
        <p:spPr>
          <a:xfrm rot="0">
            <a:off x="13128475" y="294232"/>
            <a:ext cx="4831714" cy="7752081"/>
          </a:xfrm>
          <a:prstGeom prst="rect">
            <a:avLst/>
          </a:prstGeom>
        </p:spPr>
        <p:txBody>
          <a:bodyPr anchor="t" rtlCol="false" tIns="0" lIns="0" bIns="0" rIns="0">
            <a:spAutoFit/>
          </a:bodyPr>
          <a:lstStyle/>
          <a:p>
            <a:pPr algn="l">
              <a:lnSpc>
                <a:spcPts val="3499"/>
              </a:lnSpc>
              <a:spcBef>
                <a:spcPct val="0"/>
              </a:spcBef>
            </a:pPr>
            <a:r>
              <a:rPr lang="en-US" b="true" sz="2499" spc="-157">
                <a:solidFill>
                  <a:srgbClr val="000000"/>
                </a:solidFill>
                <a:latin typeface="Inter Bold"/>
                <a:ea typeface="Inter Bold"/>
                <a:cs typeface="Inter Bold"/>
                <a:sym typeface="Inter Bold"/>
              </a:rPr>
              <a:t>(1) Handlingsorienteret</a:t>
            </a:r>
          </a:p>
          <a:p>
            <a:pPr algn="l">
              <a:lnSpc>
                <a:spcPts val="2939"/>
              </a:lnSpc>
              <a:spcBef>
                <a:spcPct val="0"/>
              </a:spcBef>
            </a:pPr>
            <a:r>
              <a:rPr lang="en-US" sz="2099" spc="-132">
                <a:solidFill>
                  <a:srgbClr val="000000"/>
                </a:solidFill>
                <a:latin typeface="Inter"/>
                <a:ea typeface="Inter"/>
                <a:cs typeface="Inter"/>
                <a:sym typeface="Inter"/>
              </a:rPr>
              <a:t>Brug begre</a:t>
            </a:r>
            <a:r>
              <a:rPr lang="en-US" sz="2099" spc="-132">
                <a:solidFill>
                  <a:srgbClr val="000000"/>
                </a:solidFill>
                <a:latin typeface="Inter"/>
                <a:ea typeface="Inter"/>
                <a:cs typeface="Inter"/>
                <a:sym typeface="Inter"/>
              </a:rPr>
              <a:t>bet som en startmotor, som skal inspirere eleverne til at skabe. (Fx en tegning, et produkt, en forklaring eller en løsning). Begrebet er ikke målet, men midlet.</a:t>
            </a:r>
          </a:p>
          <a:p>
            <a:pPr algn="l">
              <a:lnSpc>
                <a:spcPts val="2939"/>
              </a:lnSpc>
              <a:spcBef>
                <a:spcPct val="0"/>
              </a:spcBef>
            </a:pPr>
          </a:p>
          <a:p>
            <a:pPr algn="l">
              <a:lnSpc>
                <a:spcPts val="3499"/>
              </a:lnSpc>
              <a:spcBef>
                <a:spcPct val="0"/>
              </a:spcBef>
            </a:pPr>
            <a:r>
              <a:rPr lang="en-US" b="true" sz="2499" spc="-157">
                <a:solidFill>
                  <a:srgbClr val="000000"/>
                </a:solidFill>
                <a:latin typeface="Inter Bold"/>
                <a:ea typeface="Inter Bold"/>
                <a:cs typeface="Inter Bold"/>
                <a:sym typeface="Inter Bold"/>
              </a:rPr>
              <a:t>(2) Identificer begrebet i fænomenet</a:t>
            </a:r>
          </a:p>
          <a:p>
            <a:pPr algn="l">
              <a:lnSpc>
                <a:spcPts val="2939"/>
              </a:lnSpc>
              <a:spcBef>
                <a:spcPct val="0"/>
              </a:spcBef>
            </a:pPr>
            <a:r>
              <a:rPr lang="en-US" sz="2099" spc="-132">
                <a:solidFill>
                  <a:srgbClr val="000000"/>
                </a:solidFill>
                <a:latin typeface="Inter"/>
                <a:ea typeface="Inter"/>
                <a:cs typeface="Inter"/>
                <a:sym typeface="Inter"/>
              </a:rPr>
              <a:t>T</a:t>
            </a:r>
            <a:r>
              <a:rPr lang="en-US" sz="2099" spc="-132">
                <a:solidFill>
                  <a:srgbClr val="000000"/>
                </a:solidFill>
                <a:latin typeface="Inter"/>
                <a:ea typeface="Inter"/>
                <a:cs typeface="Inter"/>
                <a:sym typeface="Inter"/>
              </a:rPr>
              <a:t>ræne eleverne i at identificere, hvor begrebet “sker” eller “optræder” i praksis. (Fx i en billedkunsttime, på legepladsen eller i køkkenet).</a:t>
            </a:r>
          </a:p>
          <a:p>
            <a:pPr algn="l">
              <a:lnSpc>
                <a:spcPts val="3499"/>
              </a:lnSpc>
              <a:spcBef>
                <a:spcPct val="0"/>
              </a:spcBef>
            </a:pPr>
          </a:p>
          <a:p>
            <a:pPr algn="l">
              <a:lnSpc>
                <a:spcPts val="3499"/>
              </a:lnSpc>
              <a:spcBef>
                <a:spcPct val="0"/>
              </a:spcBef>
            </a:pPr>
            <a:r>
              <a:rPr lang="en-US" b="true" sz="2499" spc="-157">
                <a:solidFill>
                  <a:srgbClr val="000000"/>
                </a:solidFill>
                <a:latin typeface="Inter Bold"/>
                <a:ea typeface="Inter Bold"/>
                <a:cs typeface="Inter Bold"/>
                <a:sym typeface="Inter Bold"/>
              </a:rPr>
              <a:t>(3) Fag og hverdag (med gaffa)</a:t>
            </a:r>
          </a:p>
          <a:p>
            <a:pPr algn="l">
              <a:lnSpc>
                <a:spcPts val="2939"/>
              </a:lnSpc>
              <a:spcBef>
                <a:spcPct val="0"/>
              </a:spcBef>
            </a:pPr>
            <a:r>
              <a:rPr lang="en-US" sz="2099" spc="-132">
                <a:solidFill>
                  <a:srgbClr val="000000"/>
                </a:solidFill>
                <a:latin typeface="Inter"/>
                <a:ea typeface="Inter"/>
                <a:cs typeface="Inter"/>
                <a:sym typeface="Inter"/>
              </a:rPr>
              <a:t>Hjælp eleverne med at forstå begrebet gennem analogier og sammenligninger med velkendte fænomener fra deres hverdag, så det klister til hverdag og fag sammen som dobbeltsidet gaffatape.</a:t>
            </a:r>
          </a:p>
        </p:txBody>
      </p:sp>
    </p:spTree>
  </p:cSld>
  <p:clrMapOvr>
    <a:masterClrMapping/>
  </p:clrMapOvr>
</p:sld>
</file>

<file path=ppt/slides/slide6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554760" y="0"/>
            <a:ext cx="5143500" cy="10287000"/>
          </a:xfrm>
          <a:custGeom>
            <a:avLst/>
            <a:gdLst/>
            <a:ahLst/>
            <a:cxnLst/>
            <a:rect r="r" b="b" t="t" l="l"/>
            <a:pathLst>
              <a:path h="10287000" w="5143500">
                <a:moveTo>
                  <a:pt x="0" y="0"/>
                </a:moveTo>
                <a:lnTo>
                  <a:pt x="5143500" y="0"/>
                </a:lnTo>
                <a:lnTo>
                  <a:pt x="51435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8417713" y="7437397"/>
            <a:ext cx="3417595" cy="2428132"/>
          </a:xfrm>
          <a:custGeom>
            <a:avLst/>
            <a:gdLst/>
            <a:ahLst/>
            <a:cxnLst/>
            <a:rect r="r" b="b" t="t" l="l"/>
            <a:pathLst>
              <a:path h="2428132" w="3417595">
                <a:moveTo>
                  <a:pt x="0" y="0"/>
                </a:moveTo>
                <a:lnTo>
                  <a:pt x="3417595" y="0"/>
                </a:lnTo>
                <a:lnTo>
                  <a:pt x="3417595" y="2428131"/>
                </a:lnTo>
                <a:lnTo>
                  <a:pt x="0" y="2428131"/>
                </a:lnTo>
                <a:lnTo>
                  <a:pt x="0" y="0"/>
                </a:lnTo>
                <a:close/>
              </a:path>
            </a:pathLst>
          </a:custGeom>
          <a:blipFill>
            <a:blip r:embed="rId3"/>
            <a:stretch>
              <a:fillRect l="0" t="0" r="0" b="0"/>
            </a:stretch>
          </a:blipFill>
        </p:spPr>
      </p:sp>
      <p:sp>
        <p:nvSpPr>
          <p:cNvPr name="Freeform 4" id="4"/>
          <p:cNvSpPr/>
          <p:nvPr/>
        </p:nvSpPr>
        <p:spPr>
          <a:xfrm flipH="false" flipV="false" rot="0">
            <a:off x="7554760" y="0"/>
            <a:ext cx="5143500" cy="10287000"/>
          </a:xfrm>
          <a:custGeom>
            <a:avLst/>
            <a:gdLst/>
            <a:ahLst/>
            <a:cxnLst/>
            <a:rect r="r" b="b" t="t" l="l"/>
            <a:pathLst>
              <a:path h="10287000" w="5143500">
                <a:moveTo>
                  <a:pt x="0" y="0"/>
                </a:moveTo>
                <a:lnTo>
                  <a:pt x="5143500" y="0"/>
                </a:lnTo>
                <a:lnTo>
                  <a:pt x="5143500" y="10287000"/>
                </a:lnTo>
                <a:lnTo>
                  <a:pt x="0" y="10287000"/>
                </a:lnTo>
                <a:lnTo>
                  <a:pt x="0" y="0"/>
                </a:lnTo>
                <a:close/>
              </a:path>
            </a:pathLst>
          </a:custGeom>
          <a:blipFill>
            <a:blip r:embed="rId4"/>
            <a:stretch>
              <a:fillRect l="0" t="0" r="0" b="0"/>
            </a:stretch>
          </a:blipFill>
        </p:spPr>
      </p:sp>
      <p:sp>
        <p:nvSpPr>
          <p:cNvPr name="TextBox 5" id="5"/>
          <p:cNvSpPr txBox="true"/>
          <p:nvPr/>
        </p:nvSpPr>
        <p:spPr>
          <a:xfrm rot="0">
            <a:off x="513568" y="1398825"/>
            <a:ext cx="6861435" cy="8181340"/>
          </a:xfrm>
          <a:prstGeom prst="rect">
            <a:avLst/>
          </a:prstGeom>
        </p:spPr>
        <p:txBody>
          <a:bodyPr anchor="t" rtlCol="false" tIns="0" lIns="0" bIns="0" rIns="0">
            <a:spAutoFit/>
          </a:bodyPr>
          <a:lstStyle/>
          <a:p>
            <a:pPr algn="l">
              <a:lnSpc>
                <a:spcPts val="4480"/>
              </a:lnSpc>
              <a:spcBef>
                <a:spcPct val="0"/>
              </a:spcBef>
            </a:pPr>
            <a:r>
              <a:rPr lang="en-US" b="true" sz="3200" spc="-201">
                <a:solidFill>
                  <a:srgbClr val="000000"/>
                </a:solidFill>
                <a:latin typeface="Inter Bold"/>
                <a:ea typeface="Inter Bold"/>
                <a:cs typeface="Inter Bold"/>
                <a:sym typeface="Inter Bold"/>
              </a:rPr>
              <a:t>Spørg dig selv: hvordan skal outputtet tilrettelægges?</a:t>
            </a:r>
          </a:p>
          <a:p>
            <a:pPr algn="l">
              <a:lnSpc>
                <a:spcPts val="2939"/>
              </a:lnSpc>
              <a:spcBef>
                <a:spcPct val="0"/>
              </a:spcBef>
            </a:pPr>
          </a:p>
          <a:p>
            <a:pPr algn="l">
              <a:lnSpc>
                <a:spcPts val="2939"/>
              </a:lnSpc>
              <a:spcBef>
                <a:spcPct val="0"/>
              </a:spcBef>
            </a:pPr>
            <a:r>
              <a:rPr lang="en-US" sz="2099" spc="-132">
                <a:solidFill>
                  <a:srgbClr val="000000"/>
                </a:solidFill>
                <a:latin typeface="Inter"/>
                <a:ea typeface="Inter"/>
                <a:cs typeface="Inter"/>
                <a:sym typeface="Inter"/>
              </a:rPr>
              <a:t>Når du formatprompter beskriver du layoutplanen for det svar, som chatbotten skal give. Det handler altså om ‘formgivning’, men det vil også præge chatbottens indholdsvalg! </a:t>
            </a:r>
          </a:p>
          <a:p>
            <a:pPr algn="l">
              <a:lnSpc>
                <a:spcPts val="2939"/>
              </a:lnSpc>
              <a:spcBef>
                <a:spcPct val="0"/>
              </a:spcBef>
            </a:pPr>
            <a:r>
              <a:rPr lang="en-US" sz="2099" spc="-132">
                <a:solidFill>
                  <a:srgbClr val="000000"/>
                </a:solidFill>
                <a:latin typeface="Inter"/>
                <a:ea typeface="Inter"/>
                <a:cs typeface="Inter"/>
                <a:sym typeface="Inter"/>
              </a:rPr>
              <a:t>Hvis du fx skriver: “Teksten skal indeholde en rubrik, underrubrik, en manchet, citater, brødtekst, mellemrubrikker og en faktaboks”, så vil Chatbotten højest sandsynligt skrive en nyhedsartikel, fordi det er de formgivende elementer, som kendetegner en nyhedsartikel.</a:t>
            </a:r>
          </a:p>
          <a:p>
            <a:pPr algn="l">
              <a:lnSpc>
                <a:spcPts val="2939"/>
              </a:lnSpc>
              <a:spcBef>
                <a:spcPct val="0"/>
              </a:spcBef>
            </a:pPr>
          </a:p>
          <a:p>
            <a:pPr algn="l">
              <a:lnSpc>
                <a:spcPts val="2939"/>
              </a:lnSpc>
              <a:spcBef>
                <a:spcPct val="0"/>
              </a:spcBef>
            </a:pPr>
            <a:r>
              <a:rPr lang="en-US" b="true" sz="2099" spc="-132">
                <a:solidFill>
                  <a:srgbClr val="000000"/>
                </a:solidFill>
                <a:latin typeface="Inter Bold"/>
                <a:ea typeface="Inter Bold"/>
                <a:cs typeface="Inter Bold"/>
                <a:sym typeface="Inter Bold"/>
              </a:rPr>
              <a:t>Liste over formateringsinstruktioner:</a:t>
            </a:r>
          </a:p>
          <a:p>
            <a:pPr algn="l">
              <a:lnSpc>
                <a:spcPts val="2939"/>
              </a:lnSpc>
              <a:spcBef>
                <a:spcPct val="0"/>
              </a:spcBef>
            </a:pPr>
            <a:r>
              <a:rPr lang="en-US" b="true" sz="2099" spc="-132">
                <a:solidFill>
                  <a:srgbClr val="000000"/>
                </a:solidFill>
                <a:latin typeface="Inter Bold"/>
                <a:ea typeface="Inter Bold"/>
                <a:cs typeface="Inter Bold"/>
                <a:sym typeface="Inter Bold"/>
              </a:rPr>
              <a:t>•Sektionselementer</a:t>
            </a:r>
            <a:r>
              <a:rPr lang="en-US" sz="2099" spc="-132">
                <a:solidFill>
                  <a:srgbClr val="000000"/>
                </a:solidFill>
                <a:latin typeface="Inter"/>
                <a:ea typeface="Inter"/>
                <a:cs typeface="Inter"/>
                <a:sym typeface="Inter"/>
              </a:rPr>
              <a:t>: Fx Indholdsfortegnelse, afsnits- eller sektionsinddeling, over- og underoverskrifter. </a:t>
            </a:r>
          </a:p>
          <a:p>
            <a:pPr algn="l">
              <a:lnSpc>
                <a:spcPts val="2939"/>
              </a:lnSpc>
              <a:spcBef>
                <a:spcPct val="0"/>
              </a:spcBef>
            </a:pPr>
            <a:r>
              <a:rPr lang="en-US" b="true" sz="2099" spc="-132">
                <a:solidFill>
                  <a:srgbClr val="000000"/>
                </a:solidFill>
                <a:latin typeface="Inter Bold"/>
                <a:ea typeface="Inter Bold"/>
                <a:cs typeface="Inter Bold"/>
                <a:sym typeface="Inter Bold"/>
              </a:rPr>
              <a:t>•Typografiske stiltræk</a:t>
            </a:r>
            <a:r>
              <a:rPr lang="en-US" sz="2099" spc="-132">
                <a:solidFill>
                  <a:srgbClr val="000000"/>
                </a:solidFill>
                <a:latin typeface="Inter"/>
                <a:ea typeface="Inter"/>
                <a:cs typeface="Inter"/>
                <a:sym typeface="Inter"/>
              </a:rPr>
              <a:t>: Fx Brug af fed eller kursiv, små/store bogstaver, parenteser, udråbstegn eller andre symboler. </a:t>
            </a:r>
          </a:p>
          <a:p>
            <a:pPr algn="l">
              <a:lnSpc>
                <a:spcPts val="2939"/>
              </a:lnSpc>
              <a:spcBef>
                <a:spcPct val="0"/>
              </a:spcBef>
            </a:pPr>
            <a:r>
              <a:rPr lang="en-US" b="true" sz="2099" spc="-132">
                <a:solidFill>
                  <a:srgbClr val="000000"/>
                </a:solidFill>
                <a:latin typeface="Inter Bold"/>
                <a:ea typeface="Inter Bold"/>
                <a:cs typeface="Inter Bold"/>
                <a:sym typeface="Inter Bold"/>
              </a:rPr>
              <a:t>•Omfang og detaljeringsgrad:</a:t>
            </a:r>
            <a:r>
              <a:rPr lang="en-US" sz="2099" spc="-132">
                <a:solidFill>
                  <a:srgbClr val="000000"/>
                </a:solidFill>
                <a:latin typeface="Inter"/>
                <a:ea typeface="Inter"/>
                <a:cs typeface="Inter"/>
                <a:sym typeface="Inter"/>
              </a:rPr>
              <a:t> Du kan fx skrive “Skriv præcis x antal sætninger”. “Skriv så det kan læses hurtigt/langsomt”. “Skriv i romanlængde/mikroprosalængde”.  </a:t>
            </a:r>
          </a:p>
          <a:p>
            <a:pPr algn="l">
              <a:lnSpc>
                <a:spcPts val="2939"/>
              </a:lnSpc>
              <a:spcBef>
                <a:spcPct val="0"/>
              </a:spcBef>
            </a:pPr>
            <a:r>
              <a:rPr lang="en-US" b="true" sz="2099" spc="-132">
                <a:solidFill>
                  <a:srgbClr val="000000"/>
                </a:solidFill>
                <a:latin typeface="Inter Bold"/>
                <a:ea typeface="Inter Bold"/>
                <a:cs typeface="Inter Bold"/>
                <a:sym typeface="Inter Bold"/>
              </a:rPr>
              <a:t>Rækkefølge</a:t>
            </a:r>
            <a:r>
              <a:rPr lang="en-US" sz="2099" spc="-132">
                <a:solidFill>
                  <a:srgbClr val="000000"/>
                </a:solidFill>
                <a:latin typeface="Inter"/>
                <a:ea typeface="Inter"/>
                <a:cs typeface="Inter"/>
                <a:sym typeface="Inter"/>
              </a:rPr>
              <a:t>: Gør først x, gør så y, gør så v... </a:t>
            </a:r>
          </a:p>
        </p:txBody>
      </p:sp>
      <p:sp>
        <p:nvSpPr>
          <p:cNvPr name="TextBox 6" id="6"/>
          <p:cNvSpPr txBox="true"/>
          <p:nvPr/>
        </p:nvSpPr>
        <p:spPr>
          <a:xfrm rot="0">
            <a:off x="481837" y="227557"/>
            <a:ext cx="3405038" cy="1028695"/>
          </a:xfrm>
          <a:prstGeom prst="rect">
            <a:avLst/>
          </a:prstGeom>
        </p:spPr>
        <p:txBody>
          <a:bodyPr anchor="t" rtlCol="false" tIns="0" lIns="0" bIns="0" rIns="0">
            <a:spAutoFit/>
          </a:bodyPr>
          <a:lstStyle/>
          <a:p>
            <a:pPr algn="l">
              <a:lnSpc>
                <a:spcPts val="8400"/>
              </a:lnSpc>
              <a:spcBef>
                <a:spcPct val="0"/>
              </a:spcBef>
            </a:pPr>
            <a:r>
              <a:rPr lang="en-US" b="true" sz="6000" spc="-378">
                <a:solidFill>
                  <a:srgbClr val="545454"/>
                </a:solidFill>
                <a:latin typeface="Arial Unicode Bold"/>
                <a:ea typeface="Arial Unicode Bold"/>
                <a:cs typeface="Arial Unicode Bold"/>
                <a:sym typeface="Arial Unicode Bold"/>
              </a:rPr>
              <a:t>[Format]</a:t>
            </a:r>
          </a:p>
        </p:txBody>
      </p:sp>
      <p:sp>
        <p:nvSpPr>
          <p:cNvPr name="TextBox 7" id="7"/>
          <p:cNvSpPr txBox="true"/>
          <p:nvPr/>
        </p:nvSpPr>
        <p:spPr>
          <a:xfrm rot="0">
            <a:off x="13128475" y="284707"/>
            <a:ext cx="4831714" cy="9356726"/>
          </a:xfrm>
          <a:prstGeom prst="rect">
            <a:avLst/>
          </a:prstGeom>
        </p:spPr>
        <p:txBody>
          <a:bodyPr anchor="t" rtlCol="false" tIns="0" lIns="0" bIns="0" rIns="0">
            <a:spAutoFit/>
          </a:bodyPr>
          <a:lstStyle/>
          <a:p>
            <a:pPr algn="l">
              <a:lnSpc>
                <a:spcPts val="3779"/>
              </a:lnSpc>
              <a:spcBef>
                <a:spcPct val="0"/>
              </a:spcBef>
            </a:pPr>
            <a:r>
              <a:rPr lang="en-US" b="true" sz="2699" spc="-170">
                <a:solidFill>
                  <a:srgbClr val="000000"/>
                </a:solidFill>
                <a:latin typeface="Inter Bold"/>
                <a:ea typeface="Inter Bold"/>
                <a:cs typeface="Inter Bold"/>
                <a:sym typeface="Inter Bold"/>
              </a:rPr>
              <a:t>(1) Sektionselement</a:t>
            </a:r>
          </a:p>
          <a:p>
            <a:pPr algn="l">
              <a:lnSpc>
                <a:spcPts val="3219"/>
              </a:lnSpc>
              <a:spcBef>
                <a:spcPct val="0"/>
              </a:spcBef>
            </a:pPr>
            <a:r>
              <a:rPr lang="en-US" sz="2299" spc="-144">
                <a:solidFill>
                  <a:srgbClr val="000000"/>
                </a:solidFill>
                <a:latin typeface="Inter"/>
                <a:ea typeface="Inter"/>
                <a:cs typeface="Inter"/>
                <a:sym typeface="Inter"/>
              </a:rPr>
              <a:t>Sva</a:t>
            </a:r>
            <a:r>
              <a:rPr lang="en-US" sz="2299" spc="-144">
                <a:solidFill>
                  <a:srgbClr val="000000"/>
                </a:solidFill>
                <a:latin typeface="Inter"/>
                <a:ea typeface="Inter"/>
                <a:cs typeface="Inter"/>
                <a:sym typeface="Inter"/>
              </a:rPr>
              <a:t>r i tre sektioner med overskrifter: (1) Hvad betyder begrebet? (2) Hvor ser vi det i praksis? (3) Hvordan kan vi forklare det til andre?</a:t>
            </a:r>
          </a:p>
          <a:p>
            <a:pPr algn="l">
              <a:lnSpc>
                <a:spcPts val="2799"/>
              </a:lnSpc>
              <a:spcBef>
                <a:spcPct val="0"/>
              </a:spcBef>
            </a:pPr>
          </a:p>
          <a:p>
            <a:pPr algn="l">
              <a:lnSpc>
                <a:spcPts val="3779"/>
              </a:lnSpc>
              <a:spcBef>
                <a:spcPct val="0"/>
              </a:spcBef>
            </a:pPr>
            <a:r>
              <a:rPr lang="en-US" b="true" sz="2699" spc="-170">
                <a:solidFill>
                  <a:srgbClr val="000000"/>
                </a:solidFill>
                <a:latin typeface="Inter Bold"/>
                <a:ea typeface="Inter Bold"/>
                <a:cs typeface="Inter Bold"/>
                <a:sym typeface="Inter Bold"/>
              </a:rPr>
              <a:t>(2) Typografiske stiltræk</a:t>
            </a:r>
          </a:p>
          <a:p>
            <a:pPr algn="l">
              <a:lnSpc>
                <a:spcPts val="3219"/>
              </a:lnSpc>
              <a:spcBef>
                <a:spcPct val="0"/>
              </a:spcBef>
            </a:pPr>
            <a:r>
              <a:rPr lang="en-US" sz="2299" spc="-144">
                <a:solidFill>
                  <a:srgbClr val="000000"/>
                </a:solidFill>
                <a:latin typeface="Inter"/>
                <a:ea typeface="Inter"/>
                <a:cs typeface="Inter"/>
                <a:sym typeface="Inter"/>
              </a:rPr>
              <a:t>Sæt</a:t>
            </a:r>
            <a:r>
              <a:rPr lang="en-US" sz="2299" spc="-144">
                <a:solidFill>
                  <a:srgbClr val="000000"/>
                </a:solidFill>
                <a:latin typeface="Inter"/>
                <a:ea typeface="Inter"/>
                <a:cs typeface="Inter"/>
                <a:sym typeface="Inter"/>
              </a:rPr>
              <a:t> alle fagbegreber i fed, og giv korte forklaringer i parentes bagefter. fx: fordampning (når væske bliver til damp).</a:t>
            </a:r>
          </a:p>
          <a:p>
            <a:pPr algn="l">
              <a:lnSpc>
                <a:spcPts val="2799"/>
              </a:lnSpc>
              <a:spcBef>
                <a:spcPct val="0"/>
              </a:spcBef>
            </a:pPr>
          </a:p>
          <a:p>
            <a:pPr algn="l">
              <a:lnSpc>
                <a:spcPts val="3779"/>
              </a:lnSpc>
              <a:spcBef>
                <a:spcPct val="0"/>
              </a:spcBef>
            </a:pPr>
            <a:r>
              <a:rPr lang="en-US" b="true" sz="2699" spc="-170">
                <a:solidFill>
                  <a:srgbClr val="000000"/>
                </a:solidFill>
                <a:latin typeface="Inter Bold"/>
                <a:ea typeface="Inter Bold"/>
                <a:cs typeface="Inter Bold"/>
                <a:sym typeface="Inter Bold"/>
              </a:rPr>
              <a:t>(3) Omfang og detaljeringsgrad</a:t>
            </a:r>
          </a:p>
          <a:p>
            <a:pPr algn="l">
              <a:lnSpc>
                <a:spcPts val="3219"/>
              </a:lnSpc>
              <a:spcBef>
                <a:spcPct val="0"/>
              </a:spcBef>
            </a:pPr>
            <a:r>
              <a:rPr lang="en-US" sz="2299" spc="-144">
                <a:solidFill>
                  <a:srgbClr val="000000"/>
                </a:solidFill>
                <a:latin typeface="Inter"/>
                <a:ea typeface="Inter"/>
                <a:cs typeface="Inter"/>
                <a:sym typeface="Inter"/>
              </a:rPr>
              <a:t>S</a:t>
            </a:r>
            <a:r>
              <a:rPr lang="en-US" sz="2299" spc="-144">
                <a:solidFill>
                  <a:srgbClr val="000000"/>
                </a:solidFill>
                <a:latin typeface="Inter"/>
                <a:ea typeface="Inter"/>
                <a:cs typeface="Inter"/>
                <a:sym typeface="Inter"/>
              </a:rPr>
              <a:t>kriv præcis fem sætninger, som en elev i 4. klasse kan læse højt for en klassekammerat.</a:t>
            </a:r>
          </a:p>
          <a:p>
            <a:pPr algn="l">
              <a:lnSpc>
                <a:spcPts val="2799"/>
              </a:lnSpc>
              <a:spcBef>
                <a:spcPct val="0"/>
              </a:spcBef>
            </a:pPr>
          </a:p>
          <a:p>
            <a:pPr algn="l">
              <a:lnSpc>
                <a:spcPts val="3779"/>
              </a:lnSpc>
              <a:spcBef>
                <a:spcPct val="0"/>
              </a:spcBef>
            </a:pPr>
            <a:r>
              <a:rPr lang="en-US" b="true" sz="2699" spc="-170">
                <a:solidFill>
                  <a:srgbClr val="000000"/>
                </a:solidFill>
                <a:latin typeface="Inter Bold"/>
                <a:ea typeface="Inter Bold"/>
                <a:cs typeface="Inter Bold"/>
                <a:sym typeface="Inter Bold"/>
              </a:rPr>
              <a:t>(4) Rækkefølge</a:t>
            </a:r>
          </a:p>
          <a:p>
            <a:pPr algn="l">
              <a:lnSpc>
                <a:spcPts val="3219"/>
              </a:lnSpc>
              <a:spcBef>
                <a:spcPct val="0"/>
              </a:spcBef>
            </a:pPr>
            <a:r>
              <a:rPr lang="en-US" sz="2299" spc="-144">
                <a:solidFill>
                  <a:srgbClr val="000000"/>
                </a:solidFill>
                <a:latin typeface="Inter"/>
                <a:ea typeface="Inter"/>
                <a:cs typeface="Inter"/>
                <a:sym typeface="Inter"/>
              </a:rPr>
              <a:t>Fø</a:t>
            </a:r>
            <a:r>
              <a:rPr lang="en-US" sz="2299" spc="-144">
                <a:solidFill>
                  <a:srgbClr val="000000"/>
                </a:solidFill>
                <a:latin typeface="Inter"/>
                <a:ea typeface="Inter"/>
                <a:cs typeface="Inter"/>
                <a:sym typeface="Inter"/>
              </a:rPr>
              <a:t>rst skal du definere begrebet med én sætning. Så skal du give et eksempel fra hverdagen. Til sidst skal du stille et spørgsmål, der kan få en elev til at tænke videre.</a:t>
            </a:r>
          </a:p>
        </p:txBody>
      </p:sp>
    </p:spTree>
  </p:cSld>
  <p:clrMapOvr>
    <a:masterClrMapping/>
  </p:clrMapOvr>
</p:sld>
</file>

<file path=ppt/slides/slide6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554760" y="0"/>
            <a:ext cx="5143500" cy="10287000"/>
          </a:xfrm>
          <a:custGeom>
            <a:avLst/>
            <a:gdLst/>
            <a:ahLst/>
            <a:cxnLst/>
            <a:rect r="r" b="b" t="t" l="l"/>
            <a:pathLst>
              <a:path h="10287000" w="5143500">
                <a:moveTo>
                  <a:pt x="0" y="0"/>
                </a:moveTo>
                <a:lnTo>
                  <a:pt x="5143500" y="0"/>
                </a:lnTo>
                <a:lnTo>
                  <a:pt x="5143500" y="10287000"/>
                </a:lnTo>
                <a:lnTo>
                  <a:pt x="0" y="10287000"/>
                </a:lnTo>
                <a:lnTo>
                  <a:pt x="0" y="0"/>
                </a:lnTo>
                <a:close/>
              </a:path>
            </a:pathLst>
          </a:custGeom>
          <a:blipFill>
            <a:blip r:embed="rId2"/>
            <a:stretch>
              <a:fillRect l="0" t="0" r="0" b="0"/>
            </a:stretch>
          </a:blipFill>
        </p:spPr>
      </p:sp>
      <p:sp>
        <p:nvSpPr>
          <p:cNvPr name="TextBox 3" id="3"/>
          <p:cNvSpPr txBox="true"/>
          <p:nvPr/>
        </p:nvSpPr>
        <p:spPr>
          <a:xfrm rot="0">
            <a:off x="513568" y="1389300"/>
            <a:ext cx="6518014" cy="7731126"/>
          </a:xfrm>
          <a:prstGeom prst="rect">
            <a:avLst/>
          </a:prstGeom>
        </p:spPr>
        <p:txBody>
          <a:bodyPr anchor="t" rtlCol="false" tIns="0" lIns="0" bIns="0" rIns="0">
            <a:spAutoFit/>
          </a:bodyPr>
          <a:lstStyle/>
          <a:p>
            <a:pPr algn="l">
              <a:lnSpc>
                <a:spcPts val="4619"/>
              </a:lnSpc>
              <a:spcBef>
                <a:spcPct val="0"/>
              </a:spcBef>
            </a:pPr>
            <a:r>
              <a:rPr lang="en-US" b="true" sz="3299" spc="-207">
                <a:solidFill>
                  <a:srgbClr val="000000"/>
                </a:solidFill>
                <a:latin typeface="Inter Bold"/>
                <a:ea typeface="Inter Bold"/>
                <a:cs typeface="Inter Bold"/>
                <a:sym typeface="Inter Bold"/>
              </a:rPr>
              <a:t>Spørg dig selv: hvilket sprog skal svaret iklædes?</a:t>
            </a:r>
          </a:p>
          <a:p>
            <a:pPr algn="l">
              <a:lnSpc>
                <a:spcPts val="2520"/>
              </a:lnSpc>
              <a:spcBef>
                <a:spcPct val="0"/>
              </a:spcBef>
            </a:pPr>
          </a:p>
          <a:p>
            <a:pPr algn="l">
              <a:lnSpc>
                <a:spcPts val="3079"/>
              </a:lnSpc>
              <a:spcBef>
                <a:spcPct val="0"/>
              </a:spcBef>
            </a:pPr>
            <a:r>
              <a:rPr lang="en-US" sz="2199" spc="-138">
                <a:solidFill>
                  <a:srgbClr val="000000"/>
                </a:solidFill>
                <a:latin typeface="Inter"/>
                <a:ea typeface="Inter"/>
                <a:cs typeface="Inter"/>
                <a:sym typeface="Inter"/>
              </a:rPr>
              <a:t>Stilistisk prompting handler om sproglige valg i formidlingen. Du vil vælge den rette sproglige 'påklædning' til indholdet, så det passer til situationen og modtagerne. Det kan du gøre på flere niveauer i teksten:</a:t>
            </a:r>
          </a:p>
          <a:p>
            <a:pPr algn="l">
              <a:lnSpc>
                <a:spcPts val="3079"/>
              </a:lnSpc>
              <a:spcBef>
                <a:spcPct val="0"/>
              </a:spcBef>
            </a:pPr>
          </a:p>
          <a:p>
            <a:pPr algn="l">
              <a:lnSpc>
                <a:spcPts val="3079"/>
              </a:lnSpc>
              <a:spcBef>
                <a:spcPct val="0"/>
              </a:spcBef>
            </a:pPr>
            <a:r>
              <a:rPr lang="en-US" sz="2199" spc="-138">
                <a:solidFill>
                  <a:srgbClr val="000000"/>
                </a:solidFill>
                <a:latin typeface="Inter"/>
                <a:ea typeface="Inter"/>
                <a:cs typeface="Inter"/>
                <a:sym typeface="Inter"/>
              </a:rPr>
              <a:t>•</a:t>
            </a:r>
            <a:r>
              <a:rPr lang="en-US" b="true" sz="2199" spc="-138">
                <a:solidFill>
                  <a:srgbClr val="000000"/>
                </a:solidFill>
                <a:latin typeface="Inter Bold"/>
                <a:ea typeface="Inter Bold"/>
                <a:cs typeface="Inter Bold"/>
                <a:sym typeface="Inter Bold"/>
              </a:rPr>
              <a:t>Tekstniveau</a:t>
            </a:r>
            <a:r>
              <a:rPr lang="en-US" sz="2199" spc="-138">
                <a:solidFill>
                  <a:srgbClr val="000000"/>
                </a:solidFill>
                <a:latin typeface="Inter"/>
                <a:ea typeface="Inter"/>
                <a:cs typeface="Inter"/>
                <a:sym typeface="Inter"/>
              </a:rPr>
              <a:t>: Definér den overordnede tone of voice/tonalitet. Fx kan tonen være humoristisk, venskabelig eller konfronterende.</a:t>
            </a:r>
          </a:p>
          <a:p>
            <a:pPr algn="l">
              <a:lnSpc>
                <a:spcPts val="3079"/>
              </a:lnSpc>
              <a:spcBef>
                <a:spcPct val="0"/>
              </a:spcBef>
            </a:pPr>
            <a:r>
              <a:rPr lang="en-US" sz="2199" spc="-138">
                <a:solidFill>
                  <a:srgbClr val="000000"/>
                </a:solidFill>
                <a:latin typeface="Inter"/>
                <a:ea typeface="Inter"/>
                <a:cs typeface="Inter"/>
                <a:sym typeface="Inter"/>
              </a:rPr>
              <a:t>•</a:t>
            </a:r>
            <a:r>
              <a:rPr lang="en-US" b="true" sz="2199" spc="-138">
                <a:solidFill>
                  <a:srgbClr val="000000"/>
                </a:solidFill>
                <a:latin typeface="Inter Bold"/>
                <a:ea typeface="Inter Bold"/>
                <a:cs typeface="Inter Bold"/>
                <a:sym typeface="Inter Bold"/>
              </a:rPr>
              <a:t>Sætningsniveau:</a:t>
            </a:r>
            <a:r>
              <a:rPr lang="en-US" sz="2199" spc="-138">
                <a:solidFill>
                  <a:srgbClr val="000000"/>
                </a:solidFill>
                <a:latin typeface="Inter"/>
                <a:ea typeface="Inter"/>
                <a:cs typeface="Inter"/>
                <a:sym typeface="Inter"/>
              </a:rPr>
              <a:t> Instruér i brug af billedsprog (troper) og figurer. Skal den fx benytte analogier, metaforer eller gentagelsesfigurer? Skab fokus på læsbarhed. Skriv fx: "Brug konkrete frem for abstrakte termer og udtryk." </a:t>
            </a:r>
          </a:p>
          <a:p>
            <a:pPr algn="l">
              <a:lnSpc>
                <a:spcPts val="3079"/>
              </a:lnSpc>
              <a:spcBef>
                <a:spcPct val="0"/>
              </a:spcBef>
            </a:pPr>
            <a:r>
              <a:rPr lang="en-US" sz="2199" spc="-138">
                <a:solidFill>
                  <a:srgbClr val="000000"/>
                </a:solidFill>
                <a:latin typeface="Inter"/>
                <a:ea typeface="Inter"/>
                <a:cs typeface="Inter"/>
                <a:sym typeface="Inter"/>
              </a:rPr>
              <a:t>•</a:t>
            </a:r>
            <a:r>
              <a:rPr lang="en-US" b="true" sz="2199" spc="-138">
                <a:solidFill>
                  <a:srgbClr val="000000"/>
                </a:solidFill>
                <a:latin typeface="Inter Bold"/>
                <a:ea typeface="Inter Bold"/>
                <a:cs typeface="Inter Bold"/>
                <a:sym typeface="Inter Bold"/>
              </a:rPr>
              <a:t>Ordniveau:</a:t>
            </a:r>
            <a:r>
              <a:rPr lang="en-US" sz="2199" spc="-138">
                <a:solidFill>
                  <a:srgbClr val="000000"/>
                </a:solidFill>
                <a:latin typeface="Inter"/>
                <a:ea typeface="Inter"/>
                <a:cs typeface="Inter"/>
                <a:sym typeface="Inter"/>
              </a:rPr>
              <a:t> Vælg dine ord med omhu for at understøtte den ønskede stil. Hvis du fx bruger bedagede ord som “fruentimmer” og “kjortel”, så svarer chatbotten med lignende ord. </a:t>
            </a:r>
          </a:p>
        </p:txBody>
      </p:sp>
      <p:sp>
        <p:nvSpPr>
          <p:cNvPr name="TextBox 4" id="4"/>
          <p:cNvSpPr txBox="true"/>
          <p:nvPr/>
        </p:nvSpPr>
        <p:spPr>
          <a:xfrm rot="0">
            <a:off x="481837" y="227557"/>
            <a:ext cx="3405038" cy="1028695"/>
          </a:xfrm>
          <a:prstGeom prst="rect">
            <a:avLst/>
          </a:prstGeom>
        </p:spPr>
        <p:txBody>
          <a:bodyPr anchor="t" rtlCol="false" tIns="0" lIns="0" bIns="0" rIns="0">
            <a:spAutoFit/>
          </a:bodyPr>
          <a:lstStyle/>
          <a:p>
            <a:pPr algn="l">
              <a:lnSpc>
                <a:spcPts val="8400"/>
              </a:lnSpc>
              <a:spcBef>
                <a:spcPct val="0"/>
              </a:spcBef>
            </a:pPr>
            <a:r>
              <a:rPr lang="en-US" b="true" sz="6000" spc="-378">
                <a:solidFill>
                  <a:srgbClr val="FF66C4"/>
                </a:solidFill>
                <a:latin typeface="Arial Unicode Bold"/>
                <a:ea typeface="Arial Unicode Bold"/>
                <a:cs typeface="Arial Unicode Bold"/>
                <a:sym typeface="Arial Unicode Bold"/>
              </a:rPr>
              <a:t>[Stilistik]</a:t>
            </a:r>
          </a:p>
        </p:txBody>
      </p:sp>
      <p:sp>
        <p:nvSpPr>
          <p:cNvPr name="TextBox 5" id="5"/>
          <p:cNvSpPr txBox="true"/>
          <p:nvPr/>
        </p:nvSpPr>
        <p:spPr>
          <a:xfrm rot="0">
            <a:off x="12948829" y="284707"/>
            <a:ext cx="5097085" cy="9589136"/>
          </a:xfrm>
          <a:prstGeom prst="rect">
            <a:avLst/>
          </a:prstGeom>
        </p:spPr>
        <p:txBody>
          <a:bodyPr anchor="t" rtlCol="false" tIns="0" lIns="0" bIns="0" rIns="0">
            <a:spAutoFit/>
          </a:bodyPr>
          <a:lstStyle/>
          <a:p>
            <a:pPr algn="l">
              <a:lnSpc>
                <a:spcPts val="3639"/>
              </a:lnSpc>
            </a:pPr>
            <a:r>
              <a:rPr lang="en-US" sz="2599" spc="-163" b="true">
                <a:solidFill>
                  <a:srgbClr val="000000"/>
                </a:solidFill>
                <a:latin typeface="Inter Bold"/>
                <a:ea typeface="Inter Bold"/>
                <a:cs typeface="Inter Bold"/>
                <a:sym typeface="Inter Bold"/>
              </a:rPr>
              <a:t>(1) Tør og teknokratisk (Tekstniveau)</a:t>
            </a:r>
          </a:p>
          <a:p>
            <a:pPr algn="l">
              <a:lnSpc>
                <a:spcPts val="2939"/>
              </a:lnSpc>
            </a:pPr>
            <a:r>
              <a:rPr lang="en-US" sz="2099" spc="-132">
                <a:solidFill>
                  <a:srgbClr val="000000"/>
                </a:solidFill>
                <a:latin typeface="Inter"/>
                <a:ea typeface="Inter"/>
                <a:cs typeface="Inter"/>
                <a:sym typeface="Inter"/>
              </a:rPr>
              <a:t>Forklar begrebet i en upersonlig, tør og matematisk korrekt tone, som om det var taget direkte ud af en ingeniørmanual fra 1983. </a:t>
            </a:r>
          </a:p>
          <a:p>
            <a:pPr algn="l">
              <a:lnSpc>
                <a:spcPts val="2100"/>
              </a:lnSpc>
            </a:pPr>
          </a:p>
          <a:p>
            <a:pPr algn="l">
              <a:lnSpc>
                <a:spcPts val="3639"/>
              </a:lnSpc>
              <a:spcBef>
                <a:spcPct val="0"/>
              </a:spcBef>
            </a:pPr>
            <a:r>
              <a:rPr lang="en-US" b="true" sz="2599" spc="-163">
                <a:solidFill>
                  <a:srgbClr val="000000"/>
                </a:solidFill>
                <a:latin typeface="Inter Bold"/>
                <a:ea typeface="Inter Bold"/>
                <a:cs typeface="Inter Bold"/>
                <a:sym typeface="Inter Bold"/>
              </a:rPr>
              <a:t>(2) Billedsprog og figurer (sætningsniveau)</a:t>
            </a:r>
          </a:p>
          <a:p>
            <a:pPr algn="l">
              <a:lnSpc>
                <a:spcPts val="2939"/>
              </a:lnSpc>
              <a:spcBef>
                <a:spcPct val="0"/>
              </a:spcBef>
            </a:pPr>
            <a:r>
              <a:rPr lang="en-US" sz="2099" spc="-132">
                <a:solidFill>
                  <a:srgbClr val="000000"/>
                </a:solidFill>
                <a:latin typeface="Inter"/>
                <a:ea typeface="Inter"/>
                <a:cs typeface="Inter"/>
                <a:sym typeface="Inter"/>
              </a:rPr>
              <a:t>Brug metaforer og sammenligninger, som sætter begrebet ind i børns verden. Fx “fordampning er som når en sø bliver til et usynligt slør og svæver op i luften som et spøgelse.”</a:t>
            </a:r>
          </a:p>
          <a:p>
            <a:pPr algn="l">
              <a:lnSpc>
                <a:spcPts val="2100"/>
              </a:lnSpc>
              <a:spcBef>
                <a:spcPct val="0"/>
              </a:spcBef>
            </a:pPr>
          </a:p>
          <a:p>
            <a:pPr algn="l">
              <a:lnSpc>
                <a:spcPts val="3639"/>
              </a:lnSpc>
              <a:spcBef>
                <a:spcPct val="0"/>
              </a:spcBef>
            </a:pPr>
            <a:r>
              <a:rPr lang="en-US" b="true" sz="2599" spc="-163">
                <a:solidFill>
                  <a:srgbClr val="000000"/>
                </a:solidFill>
                <a:latin typeface="Inter Bold"/>
                <a:ea typeface="Inter Bold"/>
                <a:cs typeface="Inter Bold"/>
                <a:sym typeface="Inter Bold"/>
              </a:rPr>
              <a:t>(3) Den fabulerende fortæller (Sætnings- og ordniveau)</a:t>
            </a:r>
          </a:p>
          <a:p>
            <a:pPr algn="l">
              <a:lnSpc>
                <a:spcPts val="2939"/>
              </a:lnSpc>
              <a:spcBef>
                <a:spcPct val="0"/>
              </a:spcBef>
            </a:pPr>
            <a:r>
              <a:rPr lang="en-US" sz="2099" spc="-132">
                <a:solidFill>
                  <a:srgbClr val="000000"/>
                </a:solidFill>
                <a:latin typeface="Inter"/>
                <a:ea typeface="Inter"/>
                <a:cs typeface="Inter"/>
                <a:sym typeface="Inter"/>
              </a:rPr>
              <a:t>Brug billedsprog, rytme og legesyge vendinger. Skru op for personificering og metaforer: lad begreber tale, danse, skjule sig eller blive sure. Brug ordvalg, der vækker sanser, og sætninger, der slår krøller. Undgå nøgterne forklaringer og tør terminologi. Her skal sproget leve også selv om det risikerer at kamme over. Giv plads til guldstøv og gøgleri.</a:t>
            </a:r>
          </a:p>
        </p:txBody>
      </p:sp>
    </p:spTree>
  </p:cSld>
  <p:clrMapOvr>
    <a:masterClrMapping/>
  </p:clrMapOvr>
</p:sld>
</file>

<file path=ppt/slides/slide6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554760" y="0"/>
            <a:ext cx="5143500" cy="10287000"/>
          </a:xfrm>
          <a:custGeom>
            <a:avLst/>
            <a:gdLst/>
            <a:ahLst/>
            <a:cxnLst/>
            <a:rect r="r" b="b" t="t" l="l"/>
            <a:pathLst>
              <a:path h="10287000" w="5143500">
                <a:moveTo>
                  <a:pt x="0" y="0"/>
                </a:moveTo>
                <a:lnTo>
                  <a:pt x="5143500" y="0"/>
                </a:lnTo>
                <a:lnTo>
                  <a:pt x="5143500" y="10287000"/>
                </a:lnTo>
                <a:lnTo>
                  <a:pt x="0" y="10287000"/>
                </a:lnTo>
                <a:lnTo>
                  <a:pt x="0" y="0"/>
                </a:lnTo>
                <a:close/>
              </a:path>
            </a:pathLst>
          </a:custGeom>
          <a:blipFill>
            <a:blip r:embed="rId2"/>
            <a:stretch>
              <a:fillRect l="0" t="0" r="0" b="0"/>
            </a:stretch>
          </a:blipFill>
        </p:spPr>
      </p:sp>
      <p:sp>
        <p:nvSpPr>
          <p:cNvPr name="TextBox 3" id="3"/>
          <p:cNvSpPr txBox="true"/>
          <p:nvPr/>
        </p:nvSpPr>
        <p:spPr>
          <a:xfrm rot="0">
            <a:off x="513568" y="1398825"/>
            <a:ext cx="6518014" cy="8302626"/>
          </a:xfrm>
          <a:prstGeom prst="rect">
            <a:avLst/>
          </a:prstGeom>
        </p:spPr>
        <p:txBody>
          <a:bodyPr anchor="t" rtlCol="false" tIns="0" lIns="0" bIns="0" rIns="0">
            <a:spAutoFit/>
          </a:bodyPr>
          <a:lstStyle/>
          <a:p>
            <a:pPr algn="l">
              <a:lnSpc>
                <a:spcPts val="4619"/>
              </a:lnSpc>
              <a:spcBef>
                <a:spcPct val="0"/>
              </a:spcBef>
            </a:pPr>
            <a:r>
              <a:rPr lang="en-US" b="true" sz="3299" spc="-207">
                <a:solidFill>
                  <a:srgbClr val="000000"/>
                </a:solidFill>
                <a:latin typeface="Arial Unicode Bold"/>
                <a:ea typeface="Arial Unicode Bold"/>
                <a:cs typeface="Arial Unicode Bold"/>
                <a:sym typeface="Arial Unicode Bold"/>
              </a:rPr>
              <a:t>Spørg dig selv: hvilken faglig, pædagogisk eller didaktisk tilgang, vil jeg læne mig op ad?</a:t>
            </a:r>
          </a:p>
          <a:p>
            <a:pPr algn="l">
              <a:lnSpc>
                <a:spcPts val="2520"/>
              </a:lnSpc>
              <a:spcBef>
                <a:spcPct val="0"/>
              </a:spcBef>
            </a:pPr>
          </a:p>
          <a:p>
            <a:pPr algn="l">
              <a:lnSpc>
                <a:spcPts val="3079"/>
              </a:lnSpc>
              <a:spcBef>
                <a:spcPct val="0"/>
              </a:spcBef>
            </a:pPr>
            <a:r>
              <a:rPr lang="en-US" sz="2199" spc="-138">
                <a:solidFill>
                  <a:srgbClr val="000000"/>
                </a:solidFill>
                <a:latin typeface="Arial Unicode"/>
                <a:ea typeface="Arial Unicode"/>
                <a:cs typeface="Arial Unicode"/>
                <a:sym typeface="Arial Unicode"/>
              </a:rPr>
              <a:t>Teoriladet prompting handler om at indlejre en metodisk, faglig eller teoretisk tilgang i promptet, for at føre chatbotten tættere på de pædagogiske og didaktiske intentioner, som traditionen er medbære af. </a:t>
            </a:r>
          </a:p>
          <a:p>
            <a:pPr algn="l">
              <a:lnSpc>
                <a:spcPts val="3079"/>
              </a:lnSpc>
              <a:spcBef>
                <a:spcPct val="0"/>
              </a:spcBef>
            </a:pPr>
            <a:r>
              <a:rPr lang="en-US" sz="2199" spc="-138">
                <a:solidFill>
                  <a:srgbClr val="000000"/>
                </a:solidFill>
                <a:latin typeface="Arial Unicode"/>
                <a:ea typeface="Arial Unicode"/>
                <a:cs typeface="Arial Unicode"/>
                <a:sym typeface="Arial Unicode"/>
              </a:rPr>
              <a:t>Når man laver teoretisk præcisering i sit prompt, så refererer man bredt set til en “større tradition” og samtidig indskærper man, hvilke elementer af traditionen, som skal vægtes særligt højt. Du vil fokusere på at gøre teorien operationel, så chatbotten kan skabe ud fra den.  </a:t>
            </a:r>
          </a:p>
          <a:p>
            <a:pPr algn="l" marL="474978" indent="-237489" lvl="1">
              <a:lnSpc>
                <a:spcPts val="3079"/>
              </a:lnSpc>
              <a:spcBef>
                <a:spcPct val="0"/>
              </a:spcBef>
              <a:buFont typeface="Arial"/>
              <a:buChar char="•"/>
            </a:pPr>
            <a:r>
              <a:rPr lang="en-US" sz="2199" spc="-138">
                <a:solidFill>
                  <a:srgbClr val="000000"/>
                </a:solidFill>
                <a:latin typeface="Arial Unicode"/>
                <a:ea typeface="Arial Unicode"/>
                <a:cs typeface="Arial Unicode"/>
                <a:sym typeface="Arial Unicode"/>
              </a:rPr>
              <a:t>Lav </a:t>
            </a:r>
            <a:r>
              <a:rPr lang="en-US" b="true" sz="2199" spc="-138">
                <a:solidFill>
                  <a:srgbClr val="000000"/>
                </a:solidFill>
                <a:latin typeface="Arial Unicode Bold"/>
                <a:ea typeface="Arial Unicode Bold"/>
                <a:cs typeface="Arial Unicode Bold"/>
                <a:sym typeface="Arial Unicode Bold"/>
              </a:rPr>
              <a:t>begrebslige definitioner</a:t>
            </a:r>
            <a:r>
              <a:rPr lang="en-US" sz="2199" spc="-138">
                <a:solidFill>
                  <a:srgbClr val="000000"/>
                </a:solidFill>
                <a:latin typeface="Arial Unicode"/>
                <a:ea typeface="Arial Unicode"/>
                <a:cs typeface="Arial Unicode"/>
                <a:sym typeface="Arial Unicode"/>
              </a:rPr>
              <a:t> af nøglebegreber.</a:t>
            </a:r>
          </a:p>
          <a:p>
            <a:pPr algn="l" marL="474978" indent="-237489" lvl="1">
              <a:lnSpc>
                <a:spcPts val="3079"/>
              </a:lnSpc>
              <a:spcBef>
                <a:spcPct val="0"/>
              </a:spcBef>
              <a:buFont typeface="Arial"/>
              <a:buChar char="•"/>
            </a:pPr>
            <a:r>
              <a:rPr lang="en-US" b="true" sz="2199" spc="-138">
                <a:solidFill>
                  <a:srgbClr val="000000"/>
                </a:solidFill>
                <a:latin typeface="Arial Unicode Bold"/>
                <a:ea typeface="Arial Unicode Bold"/>
                <a:cs typeface="Arial Unicode Bold"/>
                <a:sym typeface="Arial Unicode Bold"/>
              </a:rPr>
              <a:t>Brug vokabular </a:t>
            </a:r>
            <a:r>
              <a:rPr lang="en-US" sz="2199" spc="-138">
                <a:solidFill>
                  <a:srgbClr val="000000"/>
                </a:solidFill>
                <a:latin typeface="Arial Unicode"/>
                <a:ea typeface="Arial Unicode"/>
                <a:cs typeface="Arial Unicode"/>
                <a:sym typeface="Arial Unicode"/>
              </a:rPr>
              <a:t>som er særligt fra traditionen.</a:t>
            </a:r>
          </a:p>
          <a:p>
            <a:pPr algn="l" marL="474978" indent="-237489" lvl="1">
              <a:lnSpc>
                <a:spcPts val="3079"/>
              </a:lnSpc>
              <a:spcBef>
                <a:spcPct val="0"/>
              </a:spcBef>
              <a:buFont typeface="Arial"/>
              <a:buChar char="•"/>
            </a:pPr>
            <a:r>
              <a:rPr lang="en-US" b="true" sz="2199" spc="-138">
                <a:solidFill>
                  <a:srgbClr val="000000"/>
                </a:solidFill>
                <a:latin typeface="Arial Unicode Bold"/>
                <a:ea typeface="Arial Unicode Bold"/>
                <a:cs typeface="Arial Unicode Bold"/>
                <a:sym typeface="Arial Unicode Bold"/>
              </a:rPr>
              <a:t>Kopier metoder eller løsninger</a:t>
            </a:r>
            <a:r>
              <a:rPr lang="en-US" sz="2199" spc="-138">
                <a:solidFill>
                  <a:srgbClr val="000000"/>
                </a:solidFill>
                <a:latin typeface="Arial Unicode"/>
                <a:ea typeface="Arial Unicode"/>
                <a:cs typeface="Arial Unicode"/>
                <a:sym typeface="Arial Unicode"/>
              </a:rPr>
              <a:t>, som er særlige for traditionen og brug dem som eksemplificeringer. </a:t>
            </a:r>
          </a:p>
          <a:p>
            <a:pPr algn="l" marL="474978" indent="-237489" lvl="1">
              <a:lnSpc>
                <a:spcPts val="3079"/>
              </a:lnSpc>
              <a:spcBef>
                <a:spcPct val="0"/>
              </a:spcBef>
              <a:buFont typeface="Arial"/>
              <a:buChar char="•"/>
            </a:pPr>
            <a:r>
              <a:rPr lang="en-US" sz="2199" spc="-138">
                <a:solidFill>
                  <a:srgbClr val="000000"/>
                </a:solidFill>
                <a:latin typeface="Arial Unicode"/>
                <a:ea typeface="Arial Unicode"/>
                <a:cs typeface="Arial Unicode"/>
                <a:sym typeface="Arial Unicode"/>
              </a:rPr>
              <a:t>Udlæg og anvis hvordan chatbotten skal løse opgaven med udgangspunkt i </a:t>
            </a:r>
            <a:r>
              <a:rPr lang="en-US" b="true" sz="2199" spc="-138">
                <a:solidFill>
                  <a:srgbClr val="000000"/>
                </a:solidFill>
                <a:latin typeface="Arial Unicode Bold"/>
                <a:ea typeface="Arial Unicode Bold"/>
                <a:cs typeface="Arial Unicode Bold"/>
                <a:sym typeface="Arial Unicode Bold"/>
              </a:rPr>
              <a:t>metodisk praksis</a:t>
            </a:r>
            <a:r>
              <a:rPr lang="en-US" sz="2199" spc="-138">
                <a:solidFill>
                  <a:srgbClr val="000000"/>
                </a:solidFill>
                <a:latin typeface="Arial Unicode"/>
                <a:ea typeface="Arial Unicode"/>
                <a:cs typeface="Arial Unicode"/>
                <a:sym typeface="Arial Unicode"/>
              </a:rPr>
              <a:t> . </a:t>
            </a:r>
          </a:p>
          <a:p>
            <a:pPr algn="l">
              <a:lnSpc>
                <a:spcPts val="3079"/>
              </a:lnSpc>
              <a:spcBef>
                <a:spcPct val="0"/>
              </a:spcBef>
            </a:pPr>
          </a:p>
        </p:txBody>
      </p:sp>
      <p:sp>
        <p:nvSpPr>
          <p:cNvPr name="TextBox 4" id="4"/>
          <p:cNvSpPr txBox="true"/>
          <p:nvPr/>
        </p:nvSpPr>
        <p:spPr>
          <a:xfrm rot="0">
            <a:off x="481837" y="227557"/>
            <a:ext cx="5909273" cy="1028695"/>
          </a:xfrm>
          <a:prstGeom prst="rect">
            <a:avLst/>
          </a:prstGeom>
        </p:spPr>
        <p:txBody>
          <a:bodyPr anchor="t" rtlCol="false" tIns="0" lIns="0" bIns="0" rIns="0">
            <a:spAutoFit/>
          </a:bodyPr>
          <a:lstStyle/>
          <a:p>
            <a:pPr algn="l">
              <a:lnSpc>
                <a:spcPts val="8400"/>
              </a:lnSpc>
              <a:spcBef>
                <a:spcPct val="0"/>
              </a:spcBef>
            </a:pPr>
            <a:r>
              <a:rPr lang="en-US" b="true" sz="6000" spc="-378">
                <a:solidFill>
                  <a:srgbClr val="355C7D"/>
                </a:solidFill>
                <a:latin typeface="Arial Unicode Bold"/>
                <a:ea typeface="Arial Unicode Bold"/>
                <a:cs typeface="Arial Unicode Bold"/>
                <a:sym typeface="Arial Unicode Bold"/>
              </a:rPr>
              <a:t>[Teoriladethed]</a:t>
            </a:r>
          </a:p>
        </p:txBody>
      </p:sp>
      <p:sp>
        <p:nvSpPr>
          <p:cNvPr name="TextBox 5" id="5"/>
          <p:cNvSpPr txBox="true"/>
          <p:nvPr/>
        </p:nvSpPr>
        <p:spPr>
          <a:xfrm rot="0">
            <a:off x="12948829" y="341857"/>
            <a:ext cx="5097085" cy="9574530"/>
          </a:xfrm>
          <a:prstGeom prst="rect">
            <a:avLst/>
          </a:prstGeom>
        </p:spPr>
        <p:txBody>
          <a:bodyPr anchor="t" rtlCol="false" tIns="0" lIns="0" bIns="0" rIns="0">
            <a:spAutoFit/>
          </a:bodyPr>
          <a:lstStyle/>
          <a:p>
            <a:pPr algn="l">
              <a:lnSpc>
                <a:spcPts val="2999"/>
              </a:lnSpc>
            </a:pPr>
            <a:r>
              <a:rPr lang="en-US" b="true" sz="2499" spc="-157">
                <a:solidFill>
                  <a:srgbClr val="000000"/>
                </a:solidFill>
                <a:latin typeface="Arial Unicode Bold"/>
                <a:ea typeface="Arial Unicode Bold"/>
                <a:cs typeface="Arial Unicode Bold"/>
                <a:sym typeface="Arial Unicode Bold"/>
              </a:rPr>
              <a:t>(1) Thin Slicing - det tænkende klasserum (Begrebslig definition + vokabular)</a:t>
            </a:r>
          </a:p>
          <a:p>
            <a:pPr algn="l">
              <a:lnSpc>
                <a:spcPts val="2659"/>
              </a:lnSpc>
              <a:spcBef>
                <a:spcPct val="0"/>
              </a:spcBef>
            </a:pPr>
            <a:r>
              <a:rPr lang="en-US" sz="1899" spc="-119">
                <a:solidFill>
                  <a:srgbClr val="000000"/>
                </a:solidFill>
                <a:latin typeface="Arial Unicode"/>
                <a:ea typeface="Arial Unicode"/>
                <a:cs typeface="Arial Unicode"/>
                <a:sym typeface="Arial Unicode"/>
              </a:rPr>
              <a:t>Thin slicing er en metode til at skabe en nøje planlagt progression i matematiske opgaver. Formålet er at guide elever fra deres nuværende forståelsesniveau til et ønsket slutpunkt gennem en serie af omhyggeligt udvalgte opgaver. Hver opgave introducerer kun en marginal forøgelse i sværhedsgrad, hvilket tillader eleverne at bygge videre på deres eksisterende viden og gradvist udvikle nye færdigheder og indsigter uden at de bliver doceret, men at eleverne selv har mulighed for at opdage dem.</a:t>
            </a:r>
          </a:p>
          <a:p>
            <a:pPr algn="l">
              <a:lnSpc>
                <a:spcPts val="2939"/>
              </a:lnSpc>
              <a:spcBef>
                <a:spcPct val="0"/>
              </a:spcBef>
            </a:pPr>
          </a:p>
          <a:p>
            <a:pPr algn="l">
              <a:lnSpc>
                <a:spcPts val="2999"/>
              </a:lnSpc>
            </a:pPr>
            <a:r>
              <a:rPr lang="en-US" b="true" sz="2499" spc="-157">
                <a:solidFill>
                  <a:srgbClr val="000000"/>
                </a:solidFill>
                <a:latin typeface="Arial Unicode Bold"/>
                <a:ea typeface="Arial Unicode Bold"/>
                <a:cs typeface="Arial Unicode Bold"/>
                <a:sym typeface="Arial Unicode Bold"/>
              </a:rPr>
              <a:t>(2) Simulation - Situeret skrivning (Definition + metodisk praksis)</a:t>
            </a:r>
          </a:p>
          <a:p>
            <a:pPr algn="l">
              <a:lnSpc>
                <a:spcPts val="2659"/>
              </a:lnSpc>
              <a:spcBef>
                <a:spcPct val="0"/>
              </a:spcBef>
            </a:pPr>
            <a:r>
              <a:rPr lang="en-US" b="true" sz="1899" spc="-119">
                <a:solidFill>
                  <a:srgbClr val="000000"/>
                </a:solidFill>
                <a:latin typeface="Arial Unicode Bold"/>
                <a:ea typeface="Arial Unicode Bold"/>
                <a:cs typeface="Arial Unicode Bold"/>
                <a:sym typeface="Arial Unicode Bold"/>
              </a:rPr>
              <a:t>Simulation</a:t>
            </a:r>
            <a:r>
              <a:rPr lang="en-US" sz="1899" spc="-119">
                <a:solidFill>
                  <a:srgbClr val="000000"/>
                </a:solidFill>
                <a:latin typeface="Arial Unicode"/>
                <a:ea typeface="Arial Unicode"/>
                <a:cs typeface="Arial Unicode"/>
                <a:sym typeface="Arial Unicode"/>
              </a:rPr>
              <a:t> vil sige at eleven ikke er overladt til at forestille sig situationen, men næsten bringes i den. Fx at klassen driver restaurant og der fremstilles tekster omkring situationen. (…). (...) eleven får derved erfaringer med teksternes praktiske anvendelse </a:t>
            </a:r>
          </a:p>
          <a:p>
            <a:pPr algn="l">
              <a:lnSpc>
                <a:spcPts val="2659"/>
              </a:lnSpc>
              <a:spcBef>
                <a:spcPct val="0"/>
              </a:spcBef>
            </a:pPr>
            <a:r>
              <a:rPr lang="en-US" sz="1899" spc="-119">
                <a:solidFill>
                  <a:srgbClr val="000000"/>
                </a:solidFill>
                <a:latin typeface="Arial Unicode"/>
                <a:ea typeface="Arial Unicode"/>
                <a:cs typeface="Arial Unicode"/>
                <a:sym typeface="Arial Unicode"/>
              </a:rPr>
              <a:t>Brug nu </a:t>
            </a:r>
            <a:r>
              <a:rPr lang="en-US" b="true" sz="1899" spc="-119">
                <a:solidFill>
                  <a:srgbClr val="000000"/>
                </a:solidFill>
                <a:latin typeface="Arial Unicode Bold"/>
                <a:ea typeface="Arial Unicode Bold"/>
                <a:cs typeface="Arial Unicode Bold"/>
                <a:sym typeface="Arial Unicode Bold"/>
              </a:rPr>
              <a:t>Storylinemetoden</a:t>
            </a:r>
            <a:r>
              <a:rPr lang="en-US" sz="1899" spc="-119">
                <a:solidFill>
                  <a:srgbClr val="000000"/>
                </a:solidFill>
                <a:latin typeface="Arial Unicode"/>
                <a:ea typeface="Arial Unicode"/>
                <a:cs typeface="Arial Unicode"/>
                <a:sym typeface="Arial Unicode"/>
              </a:rPr>
              <a:t> til at simulere en by hvor eleverne i grupper ”spiller” politikere, butiksejere, kulturinstitutioner osv. Du arrangerer forskellige faglige aktiviteter, inden for simulationen, struktureret af hændelser i den fortløbende historie </a:t>
            </a:r>
            <a:r>
              <a:rPr lang="en-US" b="true" sz="1899" spc="-119">
                <a:solidFill>
                  <a:srgbClr val="000000"/>
                </a:solidFill>
                <a:latin typeface="Arial Unicode Bold"/>
                <a:ea typeface="Arial Unicode Bold"/>
                <a:cs typeface="Arial Unicode Bold"/>
                <a:sym typeface="Arial Unicode Bold"/>
              </a:rPr>
              <a:t>[indsæt historie]</a:t>
            </a:r>
            <a:r>
              <a:rPr lang="en-US" sz="1899" spc="-119">
                <a:solidFill>
                  <a:srgbClr val="000000"/>
                </a:solidFill>
                <a:latin typeface="Arial Unicode"/>
                <a:ea typeface="Arial Unicode"/>
                <a:cs typeface="Arial Unicode"/>
                <a:sym typeface="Arial Unicode"/>
              </a:rPr>
              <a:t> (Inspiration fra Situeret fremstilling s. 49-50).</a:t>
            </a:r>
          </a:p>
          <a:p>
            <a:pPr algn="l">
              <a:lnSpc>
                <a:spcPts val="2939"/>
              </a:lnSpc>
              <a:spcBef>
                <a:spcPct val="0"/>
              </a:spcBef>
            </a:pPr>
          </a:p>
        </p:txBody>
      </p:sp>
    </p:spTree>
  </p:cSld>
  <p:clrMapOvr>
    <a:masterClrMapping/>
  </p:clrMapOvr>
</p:sld>
</file>

<file path=ppt/slides/slide6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026283" y="1505762"/>
            <a:ext cx="12238659" cy="8781238"/>
          </a:xfrm>
          <a:custGeom>
            <a:avLst/>
            <a:gdLst/>
            <a:ahLst/>
            <a:cxnLst/>
            <a:rect r="r" b="b" t="t" l="l"/>
            <a:pathLst>
              <a:path h="8781238" w="12238659">
                <a:moveTo>
                  <a:pt x="0" y="0"/>
                </a:moveTo>
                <a:lnTo>
                  <a:pt x="12238658" y="0"/>
                </a:lnTo>
                <a:lnTo>
                  <a:pt x="12238658" y="8781238"/>
                </a:lnTo>
                <a:lnTo>
                  <a:pt x="0" y="878123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6817" y="1028700"/>
            <a:ext cx="2810510" cy="2508380"/>
          </a:xfrm>
          <a:custGeom>
            <a:avLst/>
            <a:gdLst/>
            <a:ahLst/>
            <a:cxnLst/>
            <a:rect r="r" b="b" t="t" l="l"/>
            <a:pathLst>
              <a:path h="2508380" w="2810510">
                <a:moveTo>
                  <a:pt x="0" y="0"/>
                </a:moveTo>
                <a:lnTo>
                  <a:pt x="2810510" y="0"/>
                </a:lnTo>
                <a:lnTo>
                  <a:pt x="2810510" y="2508380"/>
                </a:lnTo>
                <a:lnTo>
                  <a:pt x="0" y="250838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7414504" y="353665"/>
            <a:ext cx="2443271" cy="3183415"/>
          </a:xfrm>
          <a:custGeom>
            <a:avLst/>
            <a:gdLst/>
            <a:ahLst/>
            <a:cxnLst/>
            <a:rect r="r" b="b" t="t" l="l"/>
            <a:pathLst>
              <a:path h="3183415" w="2443271">
                <a:moveTo>
                  <a:pt x="0" y="0"/>
                </a:moveTo>
                <a:lnTo>
                  <a:pt x="2443272" y="0"/>
                </a:lnTo>
                <a:lnTo>
                  <a:pt x="2443272" y="3183415"/>
                </a:lnTo>
                <a:lnTo>
                  <a:pt x="0" y="318341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6449183" y="3195370"/>
            <a:ext cx="2186957" cy="2186957"/>
          </a:xfrm>
          <a:custGeom>
            <a:avLst/>
            <a:gdLst/>
            <a:ahLst/>
            <a:cxnLst/>
            <a:rect r="r" b="b" t="t" l="l"/>
            <a:pathLst>
              <a:path h="2186957" w="2186957">
                <a:moveTo>
                  <a:pt x="0" y="0"/>
                </a:moveTo>
                <a:lnTo>
                  <a:pt x="2186957" y="0"/>
                </a:lnTo>
                <a:lnTo>
                  <a:pt x="2186957" y="2186958"/>
                </a:lnTo>
                <a:lnTo>
                  <a:pt x="0" y="218695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6" id="6"/>
          <p:cNvSpPr txBox="true"/>
          <p:nvPr/>
        </p:nvSpPr>
        <p:spPr>
          <a:xfrm rot="0">
            <a:off x="11845962" y="457202"/>
            <a:ext cx="5909273" cy="1028695"/>
          </a:xfrm>
          <a:prstGeom prst="rect">
            <a:avLst/>
          </a:prstGeom>
        </p:spPr>
        <p:txBody>
          <a:bodyPr anchor="t" rtlCol="false" tIns="0" lIns="0" bIns="0" rIns="0">
            <a:spAutoFit/>
          </a:bodyPr>
          <a:lstStyle/>
          <a:p>
            <a:pPr algn="l">
              <a:lnSpc>
                <a:spcPts val="8400"/>
              </a:lnSpc>
              <a:spcBef>
                <a:spcPct val="0"/>
              </a:spcBef>
            </a:pPr>
            <a:r>
              <a:rPr lang="en-US" b="true" sz="6000" spc="-378">
                <a:solidFill>
                  <a:srgbClr val="355C7D"/>
                </a:solidFill>
                <a:latin typeface="Arial Unicode Bold"/>
                <a:ea typeface="Arial Unicode Bold"/>
                <a:cs typeface="Arial Unicode Bold"/>
                <a:sym typeface="Arial Unicode Bold"/>
              </a:rPr>
              <a:t>[Teoriladethed]</a:t>
            </a:r>
          </a:p>
        </p:txBody>
      </p:sp>
      <p:sp>
        <p:nvSpPr>
          <p:cNvPr name="TextBox 7" id="7"/>
          <p:cNvSpPr txBox="true"/>
          <p:nvPr/>
        </p:nvSpPr>
        <p:spPr>
          <a:xfrm rot="0">
            <a:off x="11752301" y="1821179"/>
            <a:ext cx="5413338" cy="6179821"/>
          </a:xfrm>
          <a:prstGeom prst="rect">
            <a:avLst/>
          </a:prstGeom>
        </p:spPr>
        <p:txBody>
          <a:bodyPr anchor="t" rtlCol="false" tIns="0" lIns="0" bIns="0" rIns="0">
            <a:spAutoFit/>
          </a:bodyPr>
          <a:lstStyle/>
          <a:p>
            <a:pPr algn="l">
              <a:lnSpc>
                <a:spcPts val="3779"/>
              </a:lnSpc>
            </a:pPr>
            <a:r>
              <a:rPr lang="en-US" sz="2699">
                <a:solidFill>
                  <a:srgbClr val="000000"/>
                </a:solidFill>
                <a:latin typeface="Inter"/>
                <a:ea typeface="Inter"/>
                <a:cs typeface="Inter"/>
                <a:sym typeface="Inter"/>
              </a:rPr>
              <a:t>Lige så givtigt det er, selv at formulere det teoretiske udgangspunkt, lige så tidskrævende er det. Rækker tiden eller lysten ikke til det, så kan du også fodre din favorit chatbot med viden om teorien gennem dokumenter. Og få den til at operationalisere teorien på en måde, der passer til dit formål. </a:t>
            </a:r>
          </a:p>
          <a:p>
            <a:pPr algn="l">
              <a:lnSpc>
                <a:spcPts val="3779"/>
              </a:lnSpc>
              <a:spcBef>
                <a:spcPct val="0"/>
              </a:spcBef>
            </a:pPr>
            <a:r>
              <a:rPr lang="en-US" sz="2699">
                <a:solidFill>
                  <a:srgbClr val="000000"/>
                </a:solidFill>
                <a:latin typeface="Inter"/>
                <a:ea typeface="Inter"/>
                <a:cs typeface="Inter"/>
                <a:sym typeface="Inter"/>
              </a:rPr>
              <a:t>Hver dog opmærksom på ophavsretsloven! </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3E7697"/>
        </a:solidFill>
      </p:bgPr>
    </p:bg>
    <p:spTree>
      <p:nvGrpSpPr>
        <p:cNvPr id="1" name=""/>
        <p:cNvGrpSpPr/>
        <p:nvPr/>
      </p:nvGrpSpPr>
      <p:grpSpPr>
        <a:xfrm>
          <a:off x="0" y="0"/>
          <a:ext cx="0" cy="0"/>
          <a:chOff x="0" y="0"/>
          <a:chExt cx="0" cy="0"/>
        </a:xfrm>
      </p:grpSpPr>
      <p:sp>
        <p:nvSpPr>
          <p:cNvPr name="Freeform 2" id="2"/>
          <p:cNvSpPr/>
          <p:nvPr/>
        </p:nvSpPr>
        <p:spPr>
          <a:xfrm flipH="false" flipV="false" rot="0">
            <a:off x="4578483" y="3267731"/>
            <a:ext cx="12140285" cy="4780237"/>
          </a:xfrm>
          <a:custGeom>
            <a:avLst/>
            <a:gdLst/>
            <a:ahLst/>
            <a:cxnLst/>
            <a:rect r="r" b="b" t="t" l="l"/>
            <a:pathLst>
              <a:path h="4780237" w="12140285">
                <a:moveTo>
                  <a:pt x="0" y="0"/>
                </a:moveTo>
                <a:lnTo>
                  <a:pt x="12140285" y="0"/>
                </a:lnTo>
                <a:lnTo>
                  <a:pt x="12140285" y="4780238"/>
                </a:lnTo>
                <a:lnTo>
                  <a:pt x="0" y="4780238"/>
                </a:lnTo>
                <a:lnTo>
                  <a:pt x="0" y="0"/>
                </a:lnTo>
                <a:close/>
              </a:path>
            </a:pathLst>
          </a:custGeom>
          <a:blipFill>
            <a:blip r:embed="rId3"/>
            <a:stretch>
              <a:fillRect l="0" t="0" r="0" b="0"/>
            </a:stretch>
          </a:blipFill>
        </p:spPr>
      </p:sp>
      <p:sp>
        <p:nvSpPr>
          <p:cNvPr name="Freeform 3" id="3"/>
          <p:cNvSpPr/>
          <p:nvPr/>
        </p:nvSpPr>
        <p:spPr>
          <a:xfrm flipH="false" flipV="false" rot="0">
            <a:off x="0" y="0"/>
            <a:ext cx="3381851" cy="10287000"/>
          </a:xfrm>
          <a:custGeom>
            <a:avLst/>
            <a:gdLst/>
            <a:ahLst/>
            <a:cxnLst/>
            <a:rect r="r" b="b" t="t" l="l"/>
            <a:pathLst>
              <a:path h="10287000" w="3381851">
                <a:moveTo>
                  <a:pt x="0" y="0"/>
                </a:moveTo>
                <a:lnTo>
                  <a:pt x="3381851" y="0"/>
                </a:lnTo>
                <a:lnTo>
                  <a:pt x="3381851" y="10287000"/>
                </a:lnTo>
                <a:lnTo>
                  <a:pt x="0" y="10287000"/>
                </a:lnTo>
                <a:lnTo>
                  <a:pt x="0" y="0"/>
                </a:lnTo>
                <a:close/>
              </a:path>
            </a:pathLst>
          </a:custGeom>
          <a:blipFill>
            <a:blip r:embed="rId4"/>
            <a:stretch>
              <a:fillRect l="0" t="0" r="0" b="0"/>
            </a:stretch>
          </a:blipFill>
        </p:spPr>
      </p:sp>
      <p:sp>
        <p:nvSpPr>
          <p:cNvPr name="TextBox 4" id="4"/>
          <p:cNvSpPr txBox="true"/>
          <p:nvPr/>
        </p:nvSpPr>
        <p:spPr>
          <a:xfrm rot="0">
            <a:off x="5069697" y="8319770"/>
            <a:ext cx="12974814" cy="1819911"/>
          </a:xfrm>
          <a:prstGeom prst="rect">
            <a:avLst/>
          </a:prstGeom>
        </p:spPr>
        <p:txBody>
          <a:bodyPr anchor="t" rtlCol="false" tIns="0" lIns="0" bIns="0" rIns="0">
            <a:spAutoFit/>
          </a:bodyPr>
          <a:lstStyle/>
          <a:p>
            <a:pPr algn="r">
              <a:lnSpc>
                <a:spcPts val="3639"/>
              </a:lnSpc>
              <a:spcBef>
                <a:spcPct val="0"/>
              </a:spcBef>
            </a:pPr>
            <a:r>
              <a:rPr lang="en-US" sz="2599" i="true">
                <a:solidFill>
                  <a:srgbClr val="000000"/>
                </a:solidFill>
                <a:latin typeface="Canva Sans Italics"/>
                <a:ea typeface="Canva Sans Italics"/>
                <a:cs typeface="Canva Sans Italics"/>
                <a:sym typeface="Canva Sans Italics"/>
              </a:rPr>
              <a:t>Interface på de store platforme er nærmest identiske. Selv bruger jeg Mistral. Den er formentlig den dårligste, men det eneste reelle spiller som er europæisk og bestræber sig på, at leve om til europæisk lovgivning i grunden. De andre platforme gør det kun på anden hånd - for at få flere kunder.</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3E7697"/>
        </a:solidFill>
      </p:bgPr>
    </p:bg>
    <p:spTree>
      <p:nvGrpSpPr>
        <p:cNvPr id="1" name=""/>
        <p:cNvGrpSpPr/>
        <p:nvPr/>
      </p:nvGrpSpPr>
      <p:grpSpPr>
        <a:xfrm>
          <a:off x="0" y="0"/>
          <a:ext cx="0" cy="0"/>
          <a:chOff x="0" y="0"/>
          <a:chExt cx="0" cy="0"/>
        </a:xfrm>
      </p:grpSpPr>
      <p:sp>
        <p:nvSpPr>
          <p:cNvPr name="Freeform 2" id="2"/>
          <p:cNvSpPr/>
          <p:nvPr/>
        </p:nvSpPr>
        <p:spPr>
          <a:xfrm flipH="false" flipV="false" rot="0">
            <a:off x="10326897" y="1028700"/>
            <a:ext cx="5400071" cy="1795420"/>
          </a:xfrm>
          <a:custGeom>
            <a:avLst/>
            <a:gdLst/>
            <a:ahLst/>
            <a:cxnLst/>
            <a:rect r="r" b="b" t="t" l="l"/>
            <a:pathLst>
              <a:path h="1795420" w="5400071">
                <a:moveTo>
                  <a:pt x="0" y="0"/>
                </a:moveTo>
                <a:lnTo>
                  <a:pt x="5400070" y="0"/>
                </a:lnTo>
                <a:lnTo>
                  <a:pt x="5400070" y="1795420"/>
                </a:lnTo>
                <a:lnTo>
                  <a:pt x="0" y="1795420"/>
                </a:lnTo>
                <a:lnTo>
                  <a:pt x="0" y="0"/>
                </a:lnTo>
                <a:close/>
              </a:path>
            </a:pathLst>
          </a:custGeom>
          <a:blipFill>
            <a:blip r:embed="rId3"/>
            <a:stretch>
              <a:fillRect l="-28262" t="-96994" r="-28254" b="-99096"/>
            </a:stretch>
          </a:blipFill>
        </p:spPr>
      </p:sp>
      <p:sp>
        <p:nvSpPr>
          <p:cNvPr name="Freeform 3" id="3"/>
          <p:cNvSpPr/>
          <p:nvPr/>
        </p:nvSpPr>
        <p:spPr>
          <a:xfrm flipH="false" flipV="false" rot="0">
            <a:off x="11071749" y="5253168"/>
            <a:ext cx="5848483" cy="1982939"/>
          </a:xfrm>
          <a:custGeom>
            <a:avLst/>
            <a:gdLst/>
            <a:ahLst/>
            <a:cxnLst/>
            <a:rect r="r" b="b" t="t" l="l"/>
            <a:pathLst>
              <a:path h="1982939" w="5848483">
                <a:moveTo>
                  <a:pt x="0" y="0"/>
                </a:moveTo>
                <a:lnTo>
                  <a:pt x="5848483" y="0"/>
                </a:lnTo>
                <a:lnTo>
                  <a:pt x="5848483" y="1982939"/>
                </a:lnTo>
                <a:lnTo>
                  <a:pt x="0" y="1982939"/>
                </a:lnTo>
                <a:lnTo>
                  <a:pt x="0" y="0"/>
                </a:lnTo>
                <a:close/>
              </a:path>
            </a:pathLst>
          </a:custGeom>
          <a:blipFill>
            <a:blip r:embed="rId4"/>
            <a:stretch>
              <a:fillRect l="0" t="-32135" r="-3533" b="-39438"/>
            </a:stretch>
          </a:blipFill>
        </p:spPr>
      </p:sp>
      <p:sp>
        <p:nvSpPr>
          <p:cNvPr name="Freeform 4" id="4"/>
          <p:cNvSpPr/>
          <p:nvPr/>
        </p:nvSpPr>
        <p:spPr>
          <a:xfrm flipH="false" flipV="false" rot="0">
            <a:off x="10795108" y="7157107"/>
            <a:ext cx="7254517" cy="1660692"/>
          </a:xfrm>
          <a:custGeom>
            <a:avLst/>
            <a:gdLst/>
            <a:ahLst/>
            <a:cxnLst/>
            <a:rect r="r" b="b" t="t" l="l"/>
            <a:pathLst>
              <a:path h="1660692" w="7254517">
                <a:moveTo>
                  <a:pt x="0" y="0"/>
                </a:moveTo>
                <a:lnTo>
                  <a:pt x="7254517" y="0"/>
                </a:lnTo>
                <a:lnTo>
                  <a:pt x="7254517" y="1660692"/>
                </a:lnTo>
                <a:lnTo>
                  <a:pt x="0" y="1660692"/>
                </a:lnTo>
                <a:lnTo>
                  <a:pt x="0" y="0"/>
                </a:lnTo>
                <a:close/>
              </a:path>
            </a:pathLst>
          </a:custGeom>
          <a:blipFill>
            <a:blip r:embed="rId5"/>
            <a:stretch>
              <a:fillRect l="0" t="-180823" r="0" b="0"/>
            </a:stretch>
          </a:blipFill>
        </p:spPr>
      </p:sp>
      <p:sp>
        <p:nvSpPr>
          <p:cNvPr name="Freeform 5" id="5"/>
          <p:cNvSpPr/>
          <p:nvPr/>
        </p:nvSpPr>
        <p:spPr>
          <a:xfrm flipH="false" flipV="false" rot="0">
            <a:off x="9279615" y="5136923"/>
            <a:ext cx="1751124" cy="1942995"/>
          </a:xfrm>
          <a:custGeom>
            <a:avLst/>
            <a:gdLst/>
            <a:ahLst/>
            <a:cxnLst/>
            <a:rect r="r" b="b" t="t" l="l"/>
            <a:pathLst>
              <a:path h="1942995" w="1751124">
                <a:moveTo>
                  <a:pt x="0" y="0"/>
                </a:moveTo>
                <a:lnTo>
                  <a:pt x="1751124" y="0"/>
                </a:lnTo>
                <a:lnTo>
                  <a:pt x="1751124" y="1942995"/>
                </a:lnTo>
                <a:lnTo>
                  <a:pt x="0" y="194299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9418389" y="7157107"/>
            <a:ext cx="1612349" cy="1612349"/>
          </a:xfrm>
          <a:custGeom>
            <a:avLst/>
            <a:gdLst/>
            <a:ahLst/>
            <a:cxnLst/>
            <a:rect r="r" b="b" t="t" l="l"/>
            <a:pathLst>
              <a:path h="1612349" w="1612349">
                <a:moveTo>
                  <a:pt x="0" y="0"/>
                </a:moveTo>
                <a:lnTo>
                  <a:pt x="1612350" y="0"/>
                </a:lnTo>
                <a:lnTo>
                  <a:pt x="1612350" y="1612349"/>
                </a:lnTo>
                <a:lnTo>
                  <a:pt x="0" y="161234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9245635" y="2927935"/>
            <a:ext cx="1957858" cy="1977634"/>
          </a:xfrm>
          <a:custGeom>
            <a:avLst/>
            <a:gdLst/>
            <a:ahLst/>
            <a:cxnLst/>
            <a:rect r="r" b="b" t="t" l="l"/>
            <a:pathLst>
              <a:path h="1977634" w="1957858">
                <a:moveTo>
                  <a:pt x="0" y="0"/>
                </a:moveTo>
                <a:lnTo>
                  <a:pt x="1957858" y="0"/>
                </a:lnTo>
                <a:lnTo>
                  <a:pt x="1957858" y="1977634"/>
                </a:lnTo>
                <a:lnTo>
                  <a:pt x="0" y="197763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0">
            <a:off x="12735675" y="3157991"/>
            <a:ext cx="2656011" cy="1747578"/>
          </a:xfrm>
          <a:custGeom>
            <a:avLst/>
            <a:gdLst/>
            <a:ahLst/>
            <a:cxnLst/>
            <a:rect r="r" b="b" t="t" l="l"/>
            <a:pathLst>
              <a:path h="1747578" w="2656011">
                <a:moveTo>
                  <a:pt x="0" y="0"/>
                </a:moveTo>
                <a:lnTo>
                  <a:pt x="2656012" y="0"/>
                </a:lnTo>
                <a:lnTo>
                  <a:pt x="2656012" y="1747578"/>
                </a:lnTo>
                <a:lnTo>
                  <a:pt x="0" y="1747578"/>
                </a:lnTo>
                <a:lnTo>
                  <a:pt x="0" y="0"/>
                </a:lnTo>
                <a:close/>
              </a:path>
            </a:pathLst>
          </a:custGeom>
          <a:blipFill>
            <a:blip r:embed="rId12"/>
            <a:stretch>
              <a:fillRect l="-50710" t="-22964" r="-52449" b="-50717"/>
            </a:stretch>
          </a:blipFill>
        </p:spPr>
      </p:sp>
      <p:sp>
        <p:nvSpPr>
          <p:cNvPr name="Freeform 9" id="9"/>
          <p:cNvSpPr/>
          <p:nvPr/>
        </p:nvSpPr>
        <p:spPr>
          <a:xfrm flipH="false" flipV="false" rot="0">
            <a:off x="683514" y="4741191"/>
            <a:ext cx="2618084" cy="2904948"/>
          </a:xfrm>
          <a:custGeom>
            <a:avLst/>
            <a:gdLst/>
            <a:ahLst/>
            <a:cxnLst/>
            <a:rect r="r" b="b" t="t" l="l"/>
            <a:pathLst>
              <a:path h="2904948" w="2618084">
                <a:moveTo>
                  <a:pt x="0" y="0"/>
                </a:moveTo>
                <a:lnTo>
                  <a:pt x="2618085" y="0"/>
                </a:lnTo>
                <a:lnTo>
                  <a:pt x="2618085" y="2904948"/>
                </a:lnTo>
                <a:lnTo>
                  <a:pt x="0" y="290494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3232288" y="4739787"/>
            <a:ext cx="2675266" cy="2675266"/>
          </a:xfrm>
          <a:custGeom>
            <a:avLst/>
            <a:gdLst/>
            <a:ahLst/>
            <a:cxnLst/>
            <a:rect r="r" b="b" t="t" l="l"/>
            <a:pathLst>
              <a:path h="2675266" w="2675266">
                <a:moveTo>
                  <a:pt x="0" y="0"/>
                </a:moveTo>
                <a:lnTo>
                  <a:pt x="2675266" y="0"/>
                </a:lnTo>
                <a:lnTo>
                  <a:pt x="2675266" y="2675266"/>
                </a:lnTo>
                <a:lnTo>
                  <a:pt x="0" y="267526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2050748" y="4972277"/>
            <a:ext cx="2828106" cy="2442776"/>
          </a:xfrm>
          <a:custGeom>
            <a:avLst/>
            <a:gdLst/>
            <a:ahLst/>
            <a:cxnLst/>
            <a:rect r="r" b="b" t="t" l="l"/>
            <a:pathLst>
              <a:path h="2442776" w="2828106">
                <a:moveTo>
                  <a:pt x="0" y="0"/>
                </a:moveTo>
                <a:lnTo>
                  <a:pt x="2828106" y="0"/>
                </a:lnTo>
                <a:lnTo>
                  <a:pt x="2828106" y="2442776"/>
                </a:lnTo>
                <a:lnTo>
                  <a:pt x="0" y="2442776"/>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2" id="12"/>
          <p:cNvSpPr/>
          <p:nvPr/>
        </p:nvSpPr>
        <p:spPr>
          <a:xfrm flipH="false" flipV="false" rot="0">
            <a:off x="683514" y="2250438"/>
            <a:ext cx="4806896" cy="1993619"/>
          </a:xfrm>
          <a:custGeom>
            <a:avLst/>
            <a:gdLst/>
            <a:ahLst/>
            <a:cxnLst/>
            <a:rect r="r" b="b" t="t" l="l"/>
            <a:pathLst>
              <a:path h="1993619" w="4806896">
                <a:moveTo>
                  <a:pt x="0" y="0"/>
                </a:moveTo>
                <a:lnTo>
                  <a:pt x="4806897" y="0"/>
                </a:lnTo>
                <a:lnTo>
                  <a:pt x="4806897" y="1993619"/>
                </a:lnTo>
                <a:lnTo>
                  <a:pt x="0" y="1993619"/>
                </a:lnTo>
                <a:lnTo>
                  <a:pt x="0" y="0"/>
                </a:lnTo>
                <a:close/>
              </a:path>
            </a:pathLst>
          </a:custGeom>
          <a:blipFill>
            <a:blip r:embed="rId15"/>
            <a:stretch>
              <a:fillRect l="0" t="-15997" r="0" b="-19629"/>
            </a:stretch>
          </a:blipFill>
        </p:spPr>
      </p:sp>
      <p:sp>
        <p:nvSpPr>
          <p:cNvPr name="Freeform 13" id="13"/>
          <p:cNvSpPr/>
          <p:nvPr/>
        </p:nvSpPr>
        <p:spPr>
          <a:xfrm flipH="false" flipV="false" rot="0">
            <a:off x="15011369" y="2824120"/>
            <a:ext cx="760635" cy="752078"/>
          </a:xfrm>
          <a:custGeom>
            <a:avLst/>
            <a:gdLst/>
            <a:ahLst/>
            <a:cxnLst/>
            <a:rect r="r" b="b" t="t" l="l"/>
            <a:pathLst>
              <a:path h="752078" w="760635">
                <a:moveTo>
                  <a:pt x="0" y="0"/>
                </a:moveTo>
                <a:lnTo>
                  <a:pt x="760635" y="0"/>
                </a:lnTo>
                <a:lnTo>
                  <a:pt x="760635" y="752078"/>
                </a:lnTo>
                <a:lnTo>
                  <a:pt x="0" y="752078"/>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4" id="14"/>
          <p:cNvSpPr/>
          <p:nvPr/>
        </p:nvSpPr>
        <p:spPr>
          <a:xfrm flipH="false" flipV="false" rot="0">
            <a:off x="15772004" y="5033522"/>
            <a:ext cx="760635" cy="752078"/>
          </a:xfrm>
          <a:custGeom>
            <a:avLst/>
            <a:gdLst/>
            <a:ahLst/>
            <a:cxnLst/>
            <a:rect r="r" b="b" t="t" l="l"/>
            <a:pathLst>
              <a:path h="752078" w="760635">
                <a:moveTo>
                  <a:pt x="0" y="0"/>
                </a:moveTo>
                <a:lnTo>
                  <a:pt x="760635" y="0"/>
                </a:lnTo>
                <a:lnTo>
                  <a:pt x="760635" y="752078"/>
                </a:lnTo>
                <a:lnTo>
                  <a:pt x="0" y="752078"/>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5" id="15"/>
          <p:cNvSpPr/>
          <p:nvPr/>
        </p:nvSpPr>
        <p:spPr>
          <a:xfrm flipH="false" flipV="false" rot="0">
            <a:off x="16719405" y="7079918"/>
            <a:ext cx="760635" cy="752078"/>
          </a:xfrm>
          <a:custGeom>
            <a:avLst/>
            <a:gdLst/>
            <a:ahLst/>
            <a:cxnLst/>
            <a:rect r="r" b="b" t="t" l="l"/>
            <a:pathLst>
              <a:path h="752078" w="760635">
                <a:moveTo>
                  <a:pt x="0" y="0"/>
                </a:moveTo>
                <a:lnTo>
                  <a:pt x="760636" y="0"/>
                </a:lnTo>
                <a:lnTo>
                  <a:pt x="760636" y="752078"/>
                </a:lnTo>
                <a:lnTo>
                  <a:pt x="0" y="752078"/>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TextBox 16" id="16"/>
          <p:cNvSpPr txBox="true"/>
          <p:nvPr/>
        </p:nvSpPr>
        <p:spPr>
          <a:xfrm rot="0">
            <a:off x="298661" y="9008299"/>
            <a:ext cx="17989339" cy="1099185"/>
          </a:xfrm>
          <a:prstGeom prst="rect">
            <a:avLst/>
          </a:prstGeom>
        </p:spPr>
        <p:txBody>
          <a:bodyPr anchor="t" rtlCol="false" tIns="0" lIns="0" bIns="0" rIns="0">
            <a:spAutoFit/>
          </a:bodyPr>
          <a:lstStyle/>
          <a:p>
            <a:pPr algn="l">
              <a:lnSpc>
                <a:spcPts val="2939"/>
              </a:lnSpc>
              <a:spcBef>
                <a:spcPct val="0"/>
              </a:spcBef>
            </a:pPr>
            <a:r>
              <a:rPr lang="en-US" sz="2099" i="true">
                <a:solidFill>
                  <a:srgbClr val="000000"/>
                </a:solidFill>
                <a:latin typeface="Canva Sans Italics"/>
                <a:ea typeface="Canva Sans Italics"/>
                <a:cs typeface="Canva Sans Italics"/>
                <a:sym typeface="Canva Sans Italics"/>
              </a:rPr>
              <a:t>De store platforme er værktøjsparker, fx har OpenAI værktøjer til mere proceduretunge opgaver, til kodning og matematiske udregninger samt dataanalyse. Når man bruger chatfeltet, vil valget af værktøj, være delvist automatiseret, så den vælger “det rette værktøj” til opgaven. Den store sprogmodel er altså IKKE god til matematik, men så er der andre værktøjer, som tager over.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184B"/>
        </a:solidFill>
      </p:bgPr>
    </p:bg>
    <p:spTree>
      <p:nvGrpSpPr>
        <p:cNvPr id="1" name=""/>
        <p:cNvGrpSpPr/>
        <p:nvPr/>
      </p:nvGrpSpPr>
      <p:grpSpPr>
        <a:xfrm>
          <a:off x="0" y="0"/>
          <a:ext cx="0" cy="0"/>
          <a:chOff x="0" y="0"/>
          <a:chExt cx="0" cy="0"/>
        </a:xfrm>
      </p:grpSpPr>
      <p:sp>
        <p:nvSpPr>
          <p:cNvPr name="Freeform 2" id="2"/>
          <p:cNvSpPr/>
          <p:nvPr/>
        </p:nvSpPr>
        <p:spPr>
          <a:xfrm flipH="false" flipV="false" rot="0">
            <a:off x="968239" y="7770172"/>
            <a:ext cx="1284463" cy="1270013"/>
          </a:xfrm>
          <a:custGeom>
            <a:avLst/>
            <a:gdLst/>
            <a:ahLst/>
            <a:cxnLst/>
            <a:rect r="r" b="b" t="t" l="l"/>
            <a:pathLst>
              <a:path h="1270013" w="1284463">
                <a:moveTo>
                  <a:pt x="0" y="0"/>
                </a:moveTo>
                <a:lnTo>
                  <a:pt x="1284464" y="0"/>
                </a:lnTo>
                <a:lnTo>
                  <a:pt x="1284464" y="1270014"/>
                </a:lnTo>
                <a:lnTo>
                  <a:pt x="0" y="12700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603637" y="776130"/>
            <a:ext cx="5034609" cy="5633129"/>
          </a:xfrm>
          <a:custGeom>
            <a:avLst/>
            <a:gdLst/>
            <a:ahLst/>
            <a:cxnLst/>
            <a:rect r="r" b="b" t="t" l="l"/>
            <a:pathLst>
              <a:path h="5633129" w="5034609">
                <a:moveTo>
                  <a:pt x="0" y="0"/>
                </a:moveTo>
                <a:lnTo>
                  <a:pt x="5034609" y="0"/>
                </a:lnTo>
                <a:lnTo>
                  <a:pt x="5034609" y="5633129"/>
                </a:lnTo>
                <a:lnTo>
                  <a:pt x="0" y="563312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2544552" y="7971479"/>
            <a:ext cx="9878073" cy="1068706"/>
          </a:xfrm>
          <a:prstGeom prst="rect">
            <a:avLst/>
          </a:prstGeom>
        </p:spPr>
        <p:txBody>
          <a:bodyPr anchor="t" rtlCol="false" tIns="0" lIns="0" bIns="0" rIns="0">
            <a:spAutoFit/>
          </a:bodyPr>
          <a:lstStyle/>
          <a:p>
            <a:pPr algn="l">
              <a:lnSpc>
                <a:spcPts val="8579"/>
              </a:lnSpc>
            </a:pPr>
            <a:r>
              <a:rPr lang="en-US" sz="6599">
                <a:solidFill>
                  <a:srgbClr val="FEFEFE"/>
                </a:solidFill>
                <a:latin typeface="Calistoga"/>
                <a:ea typeface="Calistoga"/>
                <a:cs typeface="Calistoga"/>
                <a:sym typeface="Calistoga"/>
              </a:rPr>
              <a:t>Alle de andre modaliteter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DAGvMFtKnIY</dc:identifier>
  <dcterms:modified xsi:type="dcterms:W3CDTF">2011-08-01T06:04:30Z</dcterms:modified>
  <cp:revision>1</cp:revision>
  <dc:title>Stevns (naturfag + dansk) - til deling</dc:title>
</cp:coreProperties>
</file>