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Calistoga" pitchFamily="2" charset="0"/>
      <p:regular r:id="rId11"/>
    </p:embeddedFont>
    <p:embeddedFont>
      <p:font typeface="Inter" panose="02000503000000020004" pitchFamily="2" charset="0"/>
      <p:regular r:id="rId12"/>
      <p:bold r:id="rId13"/>
    </p:embeddedFont>
    <p:embeddedFont>
      <p:font typeface="Kollektif" panose="020B0604020202020204" charset="0"/>
      <p:regular r:id="rId14"/>
    </p:embeddedFont>
    <p:embeddedFont>
      <p:font typeface="Montserrat Classic" panose="020B0604020202020204" charset="0"/>
      <p:regular r:id="rId15"/>
    </p:embeddedFont>
    <p:embeddedFont>
      <p:font typeface="Montserrat Classic Bold"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0" d="100"/>
          <a:sy n="70" d="100"/>
        </p:scale>
        <p:origin x="140"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4.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18" Type="http://schemas.openxmlformats.org/officeDocument/2006/relationships/image" Target="../media/image35.png"/><Relationship Id="rId26" Type="http://schemas.openxmlformats.org/officeDocument/2006/relationships/image" Target="../media/image41.png"/><Relationship Id="rId3" Type="http://schemas.openxmlformats.org/officeDocument/2006/relationships/image" Target="../media/image20.svg"/><Relationship Id="rId21" Type="http://schemas.openxmlformats.org/officeDocument/2006/relationships/image" Target="../media/image14.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5" Type="http://schemas.openxmlformats.org/officeDocument/2006/relationships/image" Target="../media/image40.svg"/><Relationship Id="rId2" Type="http://schemas.openxmlformats.org/officeDocument/2006/relationships/image" Target="../media/image19.png"/><Relationship Id="rId16" Type="http://schemas.openxmlformats.org/officeDocument/2006/relationships/image" Target="../media/image33.png"/><Relationship Id="rId20" Type="http://schemas.openxmlformats.org/officeDocument/2006/relationships/image" Target="../media/image13.png"/><Relationship Id="rId29" Type="http://schemas.openxmlformats.org/officeDocument/2006/relationships/image" Target="../media/image44.sv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24" Type="http://schemas.openxmlformats.org/officeDocument/2006/relationships/image" Target="../media/image39.png"/><Relationship Id="rId5" Type="http://schemas.openxmlformats.org/officeDocument/2006/relationships/image" Target="../media/image22.svg"/><Relationship Id="rId15" Type="http://schemas.openxmlformats.org/officeDocument/2006/relationships/image" Target="../media/image32.svg"/><Relationship Id="rId23" Type="http://schemas.openxmlformats.org/officeDocument/2006/relationships/image" Target="../media/image38.svg"/><Relationship Id="rId28" Type="http://schemas.openxmlformats.org/officeDocument/2006/relationships/image" Target="../media/image43.png"/><Relationship Id="rId10" Type="http://schemas.openxmlformats.org/officeDocument/2006/relationships/image" Target="../media/image27.png"/><Relationship Id="rId19" Type="http://schemas.openxmlformats.org/officeDocument/2006/relationships/image" Target="../media/image36.svg"/><Relationship Id="rId31" Type="http://schemas.openxmlformats.org/officeDocument/2006/relationships/image" Target="../media/image46.sv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 Id="rId22" Type="http://schemas.openxmlformats.org/officeDocument/2006/relationships/image" Target="../media/image37.png"/><Relationship Id="rId27" Type="http://schemas.openxmlformats.org/officeDocument/2006/relationships/image" Target="../media/image42.svg"/><Relationship Id="rId30" Type="http://schemas.openxmlformats.org/officeDocument/2006/relationships/image" Target="../media/image45.png"/></Relationships>
</file>

<file path=ppt/slides/_rels/slide5.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svg"/><Relationship Id="rId18" Type="http://schemas.openxmlformats.org/officeDocument/2006/relationships/image" Target="../media/image61.png"/><Relationship Id="rId3" Type="http://schemas.openxmlformats.org/officeDocument/2006/relationships/image" Target="../media/image2.svg"/><Relationship Id="rId21" Type="http://schemas.openxmlformats.org/officeDocument/2006/relationships/image" Target="../media/image64.svg"/><Relationship Id="rId7" Type="http://schemas.openxmlformats.org/officeDocument/2006/relationships/image" Target="../media/image50.svg"/><Relationship Id="rId12" Type="http://schemas.openxmlformats.org/officeDocument/2006/relationships/image" Target="../media/image55.png"/><Relationship Id="rId17" Type="http://schemas.openxmlformats.org/officeDocument/2006/relationships/image" Target="../media/image60.svg"/><Relationship Id="rId25" Type="http://schemas.openxmlformats.org/officeDocument/2006/relationships/image" Target="../media/image68.svg"/><Relationship Id="rId2" Type="http://schemas.openxmlformats.org/officeDocument/2006/relationships/image" Target="../media/image1.png"/><Relationship Id="rId16" Type="http://schemas.openxmlformats.org/officeDocument/2006/relationships/image" Target="../media/image59.png"/><Relationship Id="rId20"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54.svg"/><Relationship Id="rId24" Type="http://schemas.openxmlformats.org/officeDocument/2006/relationships/image" Target="../media/image67.png"/><Relationship Id="rId5" Type="http://schemas.openxmlformats.org/officeDocument/2006/relationships/image" Target="../media/image48.svg"/><Relationship Id="rId15" Type="http://schemas.openxmlformats.org/officeDocument/2006/relationships/image" Target="../media/image58.svg"/><Relationship Id="rId23" Type="http://schemas.openxmlformats.org/officeDocument/2006/relationships/image" Target="../media/image66.svg"/><Relationship Id="rId10" Type="http://schemas.openxmlformats.org/officeDocument/2006/relationships/image" Target="../media/image53.png"/><Relationship Id="rId19" Type="http://schemas.openxmlformats.org/officeDocument/2006/relationships/image" Target="../media/image62.svg"/><Relationship Id="rId4" Type="http://schemas.openxmlformats.org/officeDocument/2006/relationships/image" Target="../media/image47.png"/><Relationship Id="rId9" Type="http://schemas.openxmlformats.org/officeDocument/2006/relationships/image" Target="../media/image52.svg"/><Relationship Id="rId14" Type="http://schemas.openxmlformats.org/officeDocument/2006/relationships/image" Target="../media/image57.png"/><Relationship Id="rId22" Type="http://schemas.openxmlformats.org/officeDocument/2006/relationships/image" Target="../media/image65.png"/></Relationships>
</file>

<file path=ppt/slides/_rels/slide6.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svg"/><Relationship Id="rId3" Type="http://schemas.openxmlformats.org/officeDocument/2006/relationships/image" Target="../media/image70.svg"/><Relationship Id="rId7" Type="http://schemas.openxmlformats.org/officeDocument/2006/relationships/image" Target="../media/image74.svg"/><Relationship Id="rId12" Type="http://schemas.openxmlformats.org/officeDocument/2006/relationships/image" Target="../media/image79.pn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3.png"/><Relationship Id="rId11" Type="http://schemas.openxmlformats.org/officeDocument/2006/relationships/image" Target="../media/image78.svg"/><Relationship Id="rId5" Type="http://schemas.openxmlformats.org/officeDocument/2006/relationships/image" Target="../media/image72.svg"/><Relationship Id="rId15" Type="http://schemas.openxmlformats.org/officeDocument/2006/relationships/image" Target="../media/image82.sv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 Id="rId14" Type="http://schemas.openxmlformats.org/officeDocument/2006/relationships/image" Target="../media/image81.png"/></Relationships>
</file>

<file path=ppt/slides/_rels/slide7.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svg"/><Relationship Id="rId7" Type="http://schemas.openxmlformats.org/officeDocument/2006/relationships/image" Target="../media/image88.sv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92.svg"/><Relationship Id="rId5" Type="http://schemas.openxmlformats.org/officeDocument/2006/relationships/image" Target="../media/image86.sv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svg"/></Relationships>
</file>

<file path=ppt/slides/_rels/slide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7.xml"/><Relationship Id="rId4" Type="http://schemas.openxmlformats.org/officeDocument/2006/relationships/image" Target="../media/image95.svg"/></Relationships>
</file>

<file path=ppt/slides/_rels/slide9.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7.svg"/><Relationship Id="rId3" Type="http://schemas.openxmlformats.org/officeDocument/2006/relationships/image" Target="../media/image97.svg"/><Relationship Id="rId7" Type="http://schemas.openxmlformats.org/officeDocument/2006/relationships/image" Target="../media/image101.svg"/><Relationship Id="rId12" Type="http://schemas.openxmlformats.org/officeDocument/2006/relationships/image" Target="../media/image106.png"/><Relationship Id="rId2" Type="http://schemas.openxmlformats.org/officeDocument/2006/relationships/image" Target="../media/image96.png"/><Relationship Id="rId1" Type="http://schemas.openxmlformats.org/officeDocument/2006/relationships/slideLayout" Target="../slideLayouts/slideLayout7.xml"/><Relationship Id="rId6" Type="http://schemas.openxmlformats.org/officeDocument/2006/relationships/image" Target="../media/image100.png"/><Relationship Id="rId11" Type="http://schemas.openxmlformats.org/officeDocument/2006/relationships/image" Target="../media/image105.svg"/><Relationship Id="rId5" Type="http://schemas.openxmlformats.org/officeDocument/2006/relationships/image" Target="../media/image99.svg"/><Relationship Id="rId15" Type="http://schemas.openxmlformats.org/officeDocument/2006/relationships/image" Target="../media/image109.sv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svg"/><Relationship Id="rId1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3BBE4"/>
        </a:solidFill>
        <a:effectLst/>
      </p:bgPr>
    </p:bg>
    <p:spTree>
      <p:nvGrpSpPr>
        <p:cNvPr id="1" name=""/>
        <p:cNvGrpSpPr/>
        <p:nvPr/>
      </p:nvGrpSpPr>
      <p:grpSpPr>
        <a:xfrm>
          <a:off x="0" y="0"/>
          <a:ext cx="0" cy="0"/>
          <a:chOff x="0" y="0"/>
          <a:chExt cx="0" cy="0"/>
        </a:xfrm>
      </p:grpSpPr>
      <p:sp>
        <p:nvSpPr>
          <p:cNvPr id="2" name="Freeform 2"/>
          <p:cNvSpPr/>
          <p:nvPr/>
        </p:nvSpPr>
        <p:spPr>
          <a:xfrm>
            <a:off x="2164035" y="1749842"/>
            <a:ext cx="13959930" cy="4432278"/>
          </a:xfrm>
          <a:custGeom>
            <a:avLst/>
            <a:gdLst/>
            <a:ahLst/>
            <a:cxnLst/>
            <a:rect l="l" t="t" r="r" b="b"/>
            <a:pathLst>
              <a:path w="13959930" h="4432278">
                <a:moveTo>
                  <a:pt x="0" y="0"/>
                </a:moveTo>
                <a:lnTo>
                  <a:pt x="13959930" y="0"/>
                </a:lnTo>
                <a:lnTo>
                  <a:pt x="13959930" y="4432278"/>
                </a:lnTo>
                <a:lnTo>
                  <a:pt x="0" y="4432278"/>
                </a:lnTo>
                <a:lnTo>
                  <a:pt x="0" y="0"/>
                </a:lnTo>
                <a:close/>
              </a:path>
            </a:pathLst>
          </a:custGeom>
          <a:blipFill>
            <a:blip r:embed="rId2">
              <a:alphaModFix amt="83000"/>
              <a:extLst>
                <a:ext uri="{96DAC541-7B7A-43D3-8B79-37D633B846F1}">
                  <asvg:svgBlip xmlns:asvg="http://schemas.microsoft.com/office/drawing/2016/SVG/main" r:embed="rId3"/>
                </a:ext>
              </a:extLst>
            </a:blip>
            <a:stretch>
              <a:fillRect/>
            </a:stretch>
          </a:blipFill>
        </p:spPr>
        <p:txBody>
          <a:bodyPr/>
          <a:lstStyle/>
          <a:p>
            <a:endParaRPr lang="da-DK" dirty="0"/>
          </a:p>
        </p:txBody>
      </p:sp>
      <p:sp>
        <p:nvSpPr>
          <p:cNvPr id="3" name="Freeform 3"/>
          <p:cNvSpPr/>
          <p:nvPr/>
        </p:nvSpPr>
        <p:spPr>
          <a:xfrm>
            <a:off x="14457149" y="145532"/>
            <a:ext cx="3333632" cy="3208621"/>
          </a:xfrm>
          <a:custGeom>
            <a:avLst/>
            <a:gdLst/>
            <a:ahLst/>
            <a:cxnLst/>
            <a:rect l="l" t="t" r="r" b="b"/>
            <a:pathLst>
              <a:path w="3333632" h="3208621">
                <a:moveTo>
                  <a:pt x="0" y="0"/>
                </a:moveTo>
                <a:lnTo>
                  <a:pt x="3333632" y="0"/>
                </a:lnTo>
                <a:lnTo>
                  <a:pt x="3333632" y="3208620"/>
                </a:lnTo>
                <a:lnTo>
                  <a:pt x="0" y="32086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dirty="0"/>
          </a:p>
        </p:txBody>
      </p:sp>
      <p:sp>
        <p:nvSpPr>
          <p:cNvPr id="4" name="Freeform 4"/>
          <p:cNvSpPr/>
          <p:nvPr/>
        </p:nvSpPr>
        <p:spPr>
          <a:xfrm flipH="1">
            <a:off x="3273950" y="750569"/>
            <a:ext cx="2171461" cy="2090031"/>
          </a:xfrm>
          <a:custGeom>
            <a:avLst/>
            <a:gdLst/>
            <a:ahLst/>
            <a:cxnLst/>
            <a:rect l="l" t="t" r="r" b="b"/>
            <a:pathLst>
              <a:path w="2171461" h="2090031">
                <a:moveTo>
                  <a:pt x="2171461" y="0"/>
                </a:moveTo>
                <a:lnTo>
                  <a:pt x="0" y="0"/>
                </a:lnTo>
                <a:lnTo>
                  <a:pt x="0" y="2090032"/>
                </a:lnTo>
                <a:lnTo>
                  <a:pt x="2171461" y="2090032"/>
                </a:lnTo>
                <a:lnTo>
                  <a:pt x="217146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dirty="0"/>
          </a:p>
        </p:txBody>
      </p:sp>
      <p:grpSp>
        <p:nvGrpSpPr>
          <p:cNvPr id="5" name="Group 5"/>
          <p:cNvGrpSpPr/>
          <p:nvPr/>
        </p:nvGrpSpPr>
        <p:grpSpPr>
          <a:xfrm>
            <a:off x="5133872" y="9875571"/>
            <a:ext cx="8020256" cy="1020255"/>
            <a:chOff x="0" y="0"/>
            <a:chExt cx="2112331" cy="268709"/>
          </a:xfrm>
        </p:grpSpPr>
        <p:sp>
          <p:nvSpPr>
            <p:cNvPr id="6" name="Freeform 6"/>
            <p:cNvSpPr/>
            <p:nvPr/>
          </p:nvSpPr>
          <p:spPr>
            <a:xfrm>
              <a:off x="0" y="0"/>
              <a:ext cx="2112331" cy="268709"/>
            </a:xfrm>
            <a:custGeom>
              <a:avLst/>
              <a:gdLst/>
              <a:ahLst/>
              <a:cxnLst/>
              <a:rect l="l" t="t" r="r" b="b"/>
              <a:pathLst>
                <a:path w="2112331" h="268709">
                  <a:moveTo>
                    <a:pt x="49230" y="0"/>
                  </a:moveTo>
                  <a:lnTo>
                    <a:pt x="2063101" y="0"/>
                  </a:lnTo>
                  <a:cubicBezTo>
                    <a:pt x="2076157" y="0"/>
                    <a:pt x="2088679" y="5187"/>
                    <a:pt x="2097912" y="14419"/>
                  </a:cubicBezTo>
                  <a:cubicBezTo>
                    <a:pt x="2107144" y="23652"/>
                    <a:pt x="2112331" y="36173"/>
                    <a:pt x="2112331" y="49230"/>
                  </a:cubicBezTo>
                  <a:lnTo>
                    <a:pt x="2112331" y="219479"/>
                  </a:lnTo>
                  <a:cubicBezTo>
                    <a:pt x="2112331" y="232536"/>
                    <a:pt x="2107144" y="245058"/>
                    <a:pt x="2097912" y="254290"/>
                  </a:cubicBezTo>
                  <a:cubicBezTo>
                    <a:pt x="2088679" y="263522"/>
                    <a:pt x="2076157" y="268709"/>
                    <a:pt x="2063101" y="268709"/>
                  </a:cubicBezTo>
                  <a:lnTo>
                    <a:pt x="49230" y="268709"/>
                  </a:lnTo>
                  <a:cubicBezTo>
                    <a:pt x="22041" y="268709"/>
                    <a:pt x="0" y="246668"/>
                    <a:pt x="0" y="219479"/>
                  </a:cubicBezTo>
                  <a:lnTo>
                    <a:pt x="0" y="49230"/>
                  </a:lnTo>
                  <a:cubicBezTo>
                    <a:pt x="0" y="22041"/>
                    <a:pt x="22041" y="0"/>
                    <a:pt x="49230" y="0"/>
                  </a:cubicBezTo>
                  <a:close/>
                </a:path>
              </a:pathLst>
            </a:custGeom>
            <a:solidFill>
              <a:srgbClr val="FFF0B3"/>
            </a:solidFill>
          </p:spPr>
          <p:txBody>
            <a:bodyPr/>
            <a:lstStyle/>
            <a:p>
              <a:endParaRPr lang="da-DK" dirty="0"/>
            </a:p>
          </p:txBody>
        </p:sp>
        <p:sp>
          <p:nvSpPr>
            <p:cNvPr id="7" name="TextBox 7"/>
            <p:cNvSpPr txBox="1"/>
            <p:nvPr/>
          </p:nvSpPr>
          <p:spPr>
            <a:xfrm>
              <a:off x="0" y="-19050"/>
              <a:ext cx="2112331" cy="287759"/>
            </a:xfrm>
            <a:prstGeom prst="rect">
              <a:avLst/>
            </a:prstGeom>
          </p:spPr>
          <p:txBody>
            <a:bodyPr lIns="50800" tIns="50800" rIns="50800" bIns="50800" rtlCol="0" anchor="ctr"/>
            <a:lstStyle/>
            <a:p>
              <a:pPr algn="ctr">
                <a:lnSpc>
                  <a:spcPts val="2737"/>
                </a:lnSpc>
              </a:pPr>
              <a:endParaRPr dirty="0"/>
            </a:p>
          </p:txBody>
        </p:sp>
      </p:grpSp>
      <p:sp>
        <p:nvSpPr>
          <p:cNvPr id="8" name="Freeform 8"/>
          <p:cNvSpPr/>
          <p:nvPr/>
        </p:nvSpPr>
        <p:spPr>
          <a:xfrm flipH="1">
            <a:off x="16062767" y="8157522"/>
            <a:ext cx="3748828" cy="3776292"/>
          </a:xfrm>
          <a:custGeom>
            <a:avLst/>
            <a:gdLst/>
            <a:ahLst/>
            <a:cxnLst/>
            <a:rect l="l" t="t" r="r" b="b"/>
            <a:pathLst>
              <a:path w="3748828" h="3776292">
                <a:moveTo>
                  <a:pt x="3748828" y="0"/>
                </a:moveTo>
                <a:lnTo>
                  <a:pt x="0" y="0"/>
                </a:lnTo>
                <a:lnTo>
                  <a:pt x="0" y="3776292"/>
                </a:lnTo>
                <a:lnTo>
                  <a:pt x="3748828" y="3776292"/>
                </a:lnTo>
                <a:lnTo>
                  <a:pt x="3748828" y="0"/>
                </a:lnTo>
                <a:close/>
              </a:path>
            </a:pathLst>
          </a:custGeom>
          <a:blipFill>
            <a:blip r:embed="rId6">
              <a:alphaModFix amt="75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a-DK" dirty="0"/>
          </a:p>
        </p:txBody>
      </p:sp>
      <p:grpSp>
        <p:nvGrpSpPr>
          <p:cNvPr id="9" name="Group 9"/>
          <p:cNvGrpSpPr/>
          <p:nvPr/>
        </p:nvGrpSpPr>
        <p:grpSpPr>
          <a:xfrm>
            <a:off x="7344744" y="7119330"/>
            <a:ext cx="166364" cy="166364"/>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dirty="0"/>
            </a:p>
          </p:txBody>
        </p:sp>
        <p:sp>
          <p:nvSpPr>
            <p:cNvPr id="11" name="TextBox 11"/>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dirty="0"/>
            </a:p>
          </p:txBody>
        </p:sp>
      </p:grpSp>
      <p:grpSp>
        <p:nvGrpSpPr>
          <p:cNvPr id="12" name="Group 12"/>
          <p:cNvGrpSpPr/>
          <p:nvPr/>
        </p:nvGrpSpPr>
        <p:grpSpPr>
          <a:xfrm>
            <a:off x="10688952" y="7119330"/>
            <a:ext cx="166364" cy="16636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dirty="0"/>
            </a:p>
          </p:txBody>
        </p:sp>
        <p:sp>
          <p:nvSpPr>
            <p:cNvPr id="14" name="TextBox 14"/>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dirty="0"/>
            </a:p>
          </p:txBody>
        </p:sp>
      </p:grpSp>
      <p:sp>
        <p:nvSpPr>
          <p:cNvPr id="15" name="Freeform 15"/>
          <p:cNvSpPr/>
          <p:nvPr/>
        </p:nvSpPr>
        <p:spPr>
          <a:xfrm>
            <a:off x="0" y="408262"/>
            <a:ext cx="2926200" cy="5941524"/>
          </a:xfrm>
          <a:custGeom>
            <a:avLst/>
            <a:gdLst/>
            <a:ahLst/>
            <a:cxnLst/>
            <a:rect l="l" t="t" r="r" b="b"/>
            <a:pathLst>
              <a:path w="2926200" h="5941524">
                <a:moveTo>
                  <a:pt x="0" y="0"/>
                </a:moveTo>
                <a:lnTo>
                  <a:pt x="2926200" y="0"/>
                </a:lnTo>
                <a:lnTo>
                  <a:pt x="2926200" y="5941524"/>
                </a:lnTo>
                <a:lnTo>
                  <a:pt x="0" y="59415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dirty="0"/>
          </a:p>
        </p:txBody>
      </p:sp>
      <p:sp>
        <p:nvSpPr>
          <p:cNvPr id="16" name="Freeform 16"/>
          <p:cNvSpPr/>
          <p:nvPr/>
        </p:nvSpPr>
        <p:spPr>
          <a:xfrm>
            <a:off x="11217430" y="6349786"/>
            <a:ext cx="954212" cy="2133763"/>
          </a:xfrm>
          <a:custGeom>
            <a:avLst/>
            <a:gdLst/>
            <a:ahLst/>
            <a:cxnLst/>
            <a:rect l="l" t="t" r="r" b="b"/>
            <a:pathLst>
              <a:path w="954212" h="2133763">
                <a:moveTo>
                  <a:pt x="0" y="0"/>
                </a:moveTo>
                <a:lnTo>
                  <a:pt x="954212" y="0"/>
                </a:lnTo>
                <a:lnTo>
                  <a:pt x="954212" y="2133763"/>
                </a:lnTo>
                <a:lnTo>
                  <a:pt x="0" y="213376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da-DK" dirty="0"/>
          </a:p>
        </p:txBody>
      </p:sp>
      <p:sp>
        <p:nvSpPr>
          <p:cNvPr id="17" name="TextBox 17"/>
          <p:cNvSpPr txBox="1"/>
          <p:nvPr/>
        </p:nvSpPr>
        <p:spPr>
          <a:xfrm>
            <a:off x="2588313" y="3646771"/>
            <a:ext cx="13023434" cy="1235017"/>
          </a:xfrm>
          <a:prstGeom prst="rect">
            <a:avLst/>
          </a:prstGeom>
        </p:spPr>
        <p:txBody>
          <a:bodyPr lIns="0" tIns="0" rIns="0" bIns="0" rtlCol="0" anchor="t">
            <a:spAutoFit/>
          </a:bodyPr>
          <a:lstStyle/>
          <a:p>
            <a:pPr algn="ctr">
              <a:lnSpc>
                <a:spcPts val="8588"/>
              </a:lnSpc>
            </a:pPr>
            <a:r>
              <a:rPr lang="en-US" sz="11010" spc="-330" dirty="0">
                <a:solidFill>
                  <a:srgbClr val="000000"/>
                </a:solidFill>
                <a:latin typeface="Calistoga" pitchFamily="2" charset="0"/>
              </a:rPr>
              <a:t>Få begrebet i tale</a:t>
            </a:r>
          </a:p>
        </p:txBody>
      </p:sp>
      <p:sp>
        <p:nvSpPr>
          <p:cNvPr id="18" name="TextBox 18"/>
          <p:cNvSpPr txBox="1"/>
          <p:nvPr/>
        </p:nvSpPr>
        <p:spPr>
          <a:xfrm>
            <a:off x="6505524" y="7889281"/>
            <a:ext cx="5189011" cy="409052"/>
          </a:xfrm>
          <a:prstGeom prst="rect">
            <a:avLst/>
          </a:prstGeom>
        </p:spPr>
        <p:txBody>
          <a:bodyPr lIns="0" tIns="0" rIns="0" bIns="0" rtlCol="0" anchor="t">
            <a:spAutoFit/>
          </a:bodyPr>
          <a:lstStyle/>
          <a:p>
            <a:pPr algn="ctr">
              <a:lnSpc>
                <a:spcPts val="3294"/>
              </a:lnSpc>
            </a:pPr>
            <a:r>
              <a:rPr lang="en-US" sz="2534" dirty="0">
                <a:solidFill>
                  <a:srgbClr val="000000"/>
                </a:solidFill>
                <a:latin typeface="Inter" panose="02000503000000020004" pitchFamily="2" charset="0"/>
                <a:ea typeface="Inter" panose="02000503000000020004" pitchFamily="2" charset="0"/>
              </a:rPr>
              <a:t>www.tankespirerne.dk</a:t>
            </a:r>
          </a:p>
        </p:txBody>
      </p:sp>
      <p:sp>
        <p:nvSpPr>
          <p:cNvPr id="19" name="TextBox 19"/>
          <p:cNvSpPr txBox="1"/>
          <p:nvPr/>
        </p:nvSpPr>
        <p:spPr>
          <a:xfrm>
            <a:off x="7624742" y="6967358"/>
            <a:ext cx="2950577" cy="419228"/>
          </a:xfrm>
          <a:prstGeom prst="rect">
            <a:avLst/>
          </a:prstGeom>
        </p:spPr>
        <p:txBody>
          <a:bodyPr lIns="0" tIns="0" rIns="0" bIns="0" rtlCol="0" anchor="t">
            <a:spAutoFit/>
          </a:bodyPr>
          <a:lstStyle/>
          <a:p>
            <a:pPr algn="ctr">
              <a:lnSpc>
                <a:spcPts val="3419"/>
              </a:lnSpc>
              <a:spcBef>
                <a:spcPct val="0"/>
              </a:spcBef>
            </a:pPr>
            <a:r>
              <a:rPr lang="en-US" sz="2442" dirty="0">
                <a:solidFill>
                  <a:srgbClr val="000000"/>
                </a:solidFill>
                <a:latin typeface="Calistoga" pitchFamily="2" charset="0"/>
              </a:rPr>
              <a:t>TANKESPIRERNE</a:t>
            </a:r>
          </a:p>
        </p:txBody>
      </p:sp>
      <p:sp>
        <p:nvSpPr>
          <p:cNvPr id="20" name="TextBox 20"/>
          <p:cNvSpPr txBox="1"/>
          <p:nvPr/>
        </p:nvSpPr>
        <p:spPr>
          <a:xfrm>
            <a:off x="7624742" y="6670181"/>
            <a:ext cx="2950577" cy="357689"/>
          </a:xfrm>
          <a:prstGeom prst="rect">
            <a:avLst/>
          </a:prstGeom>
        </p:spPr>
        <p:txBody>
          <a:bodyPr lIns="0" tIns="0" rIns="0" bIns="0" rtlCol="0" anchor="t">
            <a:spAutoFit/>
          </a:bodyPr>
          <a:lstStyle/>
          <a:p>
            <a:pPr algn="ctr">
              <a:lnSpc>
                <a:spcPts val="2859"/>
              </a:lnSpc>
              <a:spcBef>
                <a:spcPct val="0"/>
              </a:spcBef>
            </a:pPr>
            <a:r>
              <a:rPr lang="en-US" sz="2042" dirty="0">
                <a:solidFill>
                  <a:srgbClr val="000000"/>
                </a:solidFill>
                <a:latin typeface="Calistoga" pitchFamily="2" charset="0"/>
              </a:rPr>
              <a:t>VED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0B3"/>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199904"/>
            <a:ext cx="1714271" cy="2428996"/>
            <a:chOff x="0" y="0"/>
            <a:chExt cx="451495" cy="639735"/>
          </a:xfrm>
        </p:grpSpPr>
        <p:sp>
          <p:nvSpPr>
            <p:cNvPr id="3" name="Freeform 3"/>
            <p:cNvSpPr/>
            <p:nvPr/>
          </p:nvSpPr>
          <p:spPr>
            <a:xfrm>
              <a:off x="0" y="0"/>
              <a:ext cx="451495" cy="639735"/>
            </a:xfrm>
            <a:custGeom>
              <a:avLst/>
              <a:gdLst/>
              <a:ahLst/>
              <a:cxnLst/>
              <a:rect l="l" t="t" r="r" b="b"/>
              <a:pathLst>
                <a:path w="451495" h="639735">
                  <a:moveTo>
                    <a:pt x="225748" y="0"/>
                  </a:moveTo>
                  <a:lnTo>
                    <a:pt x="225748" y="0"/>
                  </a:lnTo>
                  <a:cubicBezTo>
                    <a:pt x="350425" y="0"/>
                    <a:pt x="451495" y="101071"/>
                    <a:pt x="451495" y="225748"/>
                  </a:cubicBezTo>
                  <a:lnTo>
                    <a:pt x="451495" y="413988"/>
                  </a:lnTo>
                  <a:cubicBezTo>
                    <a:pt x="451495" y="538665"/>
                    <a:pt x="350425" y="639735"/>
                    <a:pt x="225748" y="639735"/>
                  </a:cubicBezTo>
                  <a:lnTo>
                    <a:pt x="225748" y="639735"/>
                  </a:lnTo>
                  <a:cubicBezTo>
                    <a:pt x="101071" y="639735"/>
                    <a:pt x="0" y="538665"/>
                    <a:pt x="0" y="413988"/>
                  </a:cubicBezTo>
                  <a:lnTo>
                    <a:pt x="0" y="225748"/>
                  </a:lnTo>
                  <a:cubicBezTo>
                    <a:pt x="0" y="101071"/>
                    <a:pt x="101071" y="0"/>
                    <a:pt x="225748" y="0"/>
                  </a:cubicBezTo>
                  <a:close/>
                </a:path>
              </a:pathLst>
            </a:custGeom>
            <a:solidFill>
              <a:srgbClr val="70B6DE"/>
            </a:solidFill>
          </p:spPr>
          <p:txBody>
            <a:bodyPr/>
            <a:lstStyle/>
            <a:p>
              <a:endParaRPr lang="da-DK" dirty="0"/>
            </a:p>
          </p:txBody>
        </p:sp>
        <p:sp>
          <p:nvSpPr>
            <p:cNvPr id="4" name="TextBox 4"/>
            <p:cNvSpPr txBox="1"/>
            <p:nvPr/>
          </p:nvSpPr>
          <p:spPr>
            <a:xfrm>
              <a:off x="0" y="-19050"/>
              <a:ext cx="451495" cy="658785"/>
            </a:xfrm>
            <a:prstGeom prst="rect">
              <a:avLst/>
            </a:prstGeom>
          </p:spPr>
          <p:txBody>
            <a:bodyPr lIns="50800" tIns="50800" rIns="50800" bIns="50800" rtlCol="0" anchor="ctr"/>
            <a:lstStyle/>
            <a:p>
              <a:pPr algn="ctr">
                <a:lnSpc>
                  <a:spcPts val="2737"/>
                </a:lnSpc>
              </a:pPr>
              <a:endParaRPr dirty="0"/>
            </a:p>
          </p:txBody>
        </p:sp>
      </p:grpSp>
      <p:grpSp>
        <p:nvGrpSpPr>
          <p:cNvPr id="5" name="Group 5"/>
          <p:cNvGrpSpPr/>
          <p:nvPr/>
        </p:nvGrpSpPr>
        <p:grpSpPr>
          <a:xfrm>
            <a:off x="17798799" y="2813390"/>
            <a:ext cx="233597" cy="23359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dirty="0"/>
            </a:p>
          </p:txBody>
        </p:sp>
        <p:sp>
          <p:nvSpPr>
            <p:cNvPr id="7" name="TextBox 7"/>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dirty="0"/>
            </a:p>
          </p:txBody>
        </p:sp>
      </p:grpSp>
      <p:grpSp>
        <p:nvGrpSpPr>
          <p:cNvPr id="8" name="Group 8"/>
          <p:cNvGrpSpPr/>
          <p:nvPr/>
        </p:nvGrpSpPr>
        <p:grpSpPr>
          <a:xfrm>
            <a:off x="396599" y="8910346"/>
            <a:ext cx="245611" cy="24561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dirty="0"/>
            </a:p>
          </p:txBody>
        </p:sp>
        <p:sp>
          <p:nvSpPr>
            <p:cNvPr id="10" name="TextBox 10"/>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dirty="0"/>
            </a:p>
          </p:txBody>
        </p:sp>
      </p:grpSp>
      <p:grpSp>
        <p:nvGrpSpPr>
          <p:cNvPr id="11" name="Group 11"/>
          <p:cNvGrpSpPr/>
          <p:nvPr/>
        </p:nvGrpSpPr>
        <p:grpSpPr>
          <a:xfrm>
            <a:off x="396599" y="8440576"/>
            <a:ext cx="245611" cy="245611"/>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dirty="0"/>
            </a:p>
          </p:txBody>
        </p:sp>
        <p:sp>
          <p:nvSpPr>
            <p:cNvPr id="13" name="TextBox 13"/>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dirty="0"/>
            </a:p>
          </p:txBody>
        </p:sp>
      </p:grpSp>
      <p:sp>
        <p:nvSpPr>
          <p:cNvPr id="14" name="TextBox 14"/>
          <p:cNvSpPr txBox="1"/>
          <p:nvPr/>
        </p:nvSpPr>
        <p:spPr>
          <a:xfrm rot="-17263">
            <a:off x="2551233" y="2399485"/>
            <a:ext cx="3880553" cy="458054"/>
          </a:xfrm>
          <a:prstGeom prst="rect">
            <a:avLst/>
          </a:prstGeom>
        </p:spPr>
        <p:txBody>
          <a:bodyPr lIns="0" tIns="0" rIns="0" bIns="0" rtlCol="0" anchor="t">
            <a:spAutoFit/>
          </a:bodyPr>
          <a:lstStyle/>
          <a:p>
            <a:pPr>
              <a:lnSpc>
                <a:spcPts val="3458"/>
              </a:lnSpc>
            </a:pPr>
            <a:r>
              <a:rPr lang="da-DK" sz="3200" spc="-97" dirty="0">
                <a:solidFill>
                  <a:srgbClr val="000000"/>
                </a:solidFill>
                <a:latin typeface="Calistoga" pitchFamily="2" charset="0"/>
              </a:rPr>
              <a:t>Kroppen</a:t>
            </a:r>
          </a:p>
        </p:txBody>
      </p:sp>
      <p:sp>
        <p:nvSpPr>
          <p:cNvPr id="15" name="TextBox 15"/>
          <p:cNvSpPr txBox="1"/>
          <p:nvPr/>
        </p:nvSpPr>
        <p:spPr>
          <a:xfrm rot="-17263">
            <a:off x="2551227" y="4139675"/>
            <a:ext cx="4813759" cy="458054"/>
          </a:xfrm>
          <a:prstGeom prst="rect">
            <a:avLst/>
          </a:prstGeom>
        </p:spPr>
        <p:txBody>
          <a:bodyPr lIns="0" tIns="0" rIns="0" bIns="0" rtlCol="0" anchor="t">
            <a:spAutoFit/>
          </a:bodyPr>
          <a:lstStyle/>
          <a:p>
            <a:pPr>
              <a:lnSpc>
                <a:spcPts val="3458"/>
              </a:lnSpc>
            </a:pPr>
            <a:r>
              <a:rPr lang="en-US" sz="3200" spc="-97" dirty="0" err="1">
                <a:solidFill>
                  <a:srgbClr val="000000"/>
                </a:solidFill>
                <a:latin typeface="Calistoga" pitchFamily="2" charset="0"/>
              </a:rPr>
              <a:t>Tingen</a:t>
            </a:r>
            <a:endParaRPr lang="en-US" sz="3200" spc="-97" dirty="0">
              <a:solidFill>
                <a:srgbClr val="000000"/>
              </a:solidFill>
              <a:latin typeface="Calistoga" pitchFamily="2" charset="0"/>
            </a:endParaRPr>
          </a:p>
        </p:txBody>
      </p:sp>
      <p:sp>
        <p:nvSpPr>
          <p:cNvPr id="16" name="TextBox 16"/>
          <p:cNvSpPr txBox="1"/>
          <p:nvPr/>
        </p:nvSpPr>
        <p:spPr>
          <a:xfrm>
            <a:off x="2550012" y="2880862"/>
            <a:ext cx="6235793" cy="1253805"/>
          </a:xfrm>
          <a:prstGeom prst="rect">
            <a:avLst/>
          </a:prstGeom>
        </p:spPr>
        <p:txBody>
          <a:bodyPr lIns="0" tIns="0" rIns="0" bIns="0" rtlCol="0" anchor="t">
            <a:spAutoFit/>
          </a:bodyPr>
          <a:lstStyle/>
          <a:p>
            <a:pPr>
              <a:lnSpc>
                <a:spcPts val="2457"/>
              </a:lnSpc>
            </a:pPr>
            <a:r>
              <a:rPr lang="da-DK" sz="1700" dirty="0">
                <a:solidFill>
                  <a:srgbClr val="000000"/>
                </a:solidFill>
                <a:latin typeface="Inter" panose="02000503000000020004" pitchFamily="2" charset="0"/>
                <a:ea typeface="Inter" panose="02000503000000020004" pitchFamily="2" charset="0"/>
              </a:rPr>
              <a:t>Vores kropsdele har forskellige funktioner ligesom vores begreber har forskellige betydninger. Så hvor på kroppen findes ‘demokrati’, ‘retfærdighed’ eller ‘intet’?</a:t>
            </a:r>
          </a:p>
          <a:p>
            <a:pPr>
              <a:lnSpc>
                <a:spcPts val="2457"/>
              </a:lnSpc>
              <a:spcBef>
                <a:spcPct val="0"/>
              </a:spcBef>
            </a:pPr>
            <a:endParaRPr lang="en-US" sz="1755" dirty="0">
              <a:solidFill>
                <a:srgbClr val="000000"/>
              </a:solidFill>
              <a:latin typeface="Kollektif"/>
            </a:endParaRPr>
          </a:p>
        </p:txBody>
      </p:sp>
      <p:grpSp>
        <p:nvGrpSpPr>
          <p:cNvPr id="17" name="Group 17"/>
          <p:cNvGrpSpPr/>
          <p:nvPr/>
        </p:nvGrpSpPr>
        <p:grpSpPr>
          <a:xfrm>
            <a:off x="5133872" y="9875571"/>
            <a:ext cx="8020256" cy="1020255"/>
            <a:chOff x="0" y="0"/>
            <a:chExt cx="2112331" cy="268709"/>
          </a:xfrm>
        </p:grpSpPr>
        <p:sp>
          <p:nvSpPr>
            <p:cNvPr id="18" name="Freeform 18"/>
            <p:cNvSpPr/>
            <p:nvPr/>
          </p:nvSpPr>
          <p:spPr>
            <a:xfrm>
              <a:off x="0" y="0"/>
              <a:ext cx="2112331" cy="268709"/>
            </a:xfrm>
            <a:custGeom>
              <a:avLst/>
              <a:gdLst/>
              <a:ahLst/>
              <a:cxnLst/>
              <a:rect l="l" t="t" r="r" b="b"/>
              <a:pathLst>
                <a:path w="2112331" h="268709">
                  <a:moveTo>
                    <a:pt x="49230" y="0"/>
                  </a:moveTo>
                  <a:lnTo>
                    <a:pt x="2063101" y="0"/>
                  </a:lnTo>
                  <a:cubicBezTo>
                    <a:pt x="2076157" y="0"/>
                    <a:pt x="2088679" y="5187"/>
                    <a:pt x="2097912" y="14419"/>
                  </a:cubicBezTo>
                  <a:cubicBezTo>
                    <a:pt x="2107144" y="23652"/>
                    <a:pt x="2112331" y="36173"/>
                    <a:pt x="2112331" y="49230"/>
                  </a:cubicBezTo>
                  <a:lnTo>
                    <a:pt x="2112331" y="219479"/>
                  </a:lnTo>
                  <a:cubicBezTo>
                    <a:pt x="2112331" y="232536"/>
                    <a:pt x="2107144" y="245058"/>
                    <a:pt x="2097912" y="254290"/>
                  </a:cubicBezTo>
                  <a:cubicBezTo>
                    <a:pt x="2088679" y="263522"/>
                    <a:pt x="2076157" y="268709"/>
                    <a:pt x="2063101" y="268709"/>
                  </a:cubicBezTo>
                  <a:lnTo>
                    <a:pt x="49230" y="268709"/>
                  </a:lnTo>
                  <a:cubicBezTo>
                    <a:pt x="22041" y="268709"/>
                    <a:pt x="0" y="246668"/>
                    <a:pt x="0" y="219479"/>
                  </a:cubicBezTo>
                  <a:lnTo>
                    <a:pt x="0" y="49230"/>
                  </a:lnTo>
                  <a:cubicBezTo>
                    <a:pt x="0" y="22041"/>
                    <a:pt x="22041" y="0"/>
                    <a:pt x="49230" y="0"/>
                  </a:cubicBezTo>
                  <a:close/>
                </a:path>
              </a:pathLst>
            </a:custGeom>
            <a:solidFill>
              <a:srgbClr val="70B6DE"/>
            </a:solidFill>
          </p:spPr>
          <p:txBody>
            <a:bodyPr/>
            <a:lstStyle/>
            <a:p>
              <a:endParaRPr lang="da-DK"/>
            </a:p>
          </p:txBody>
        </p:sp>
        <p:sp>
          <p:nvSpPr>
            <p:cNvPr id="19" name="TextBox 19"/>
            <p:cNvSpPr txBox="1"/>
            <p:nvPr/>
          </p:nvSpPr>
          <p:spPr>
            <a:xfrm>
              <a:off x="0" y="-19050"/>
              <a:ext cx="2112331" cy="287759"/>
            </a:xfrm>
            <a:prstGeom prst="rect">
              <a:avLst/>
            </a:prstGeom>
          </p:spPr>
          <p:txBody>
            <a:bodyPr lIns="50800" tIns="50800" rIns="50800" bIns="50800" rtlCol="0" anchor="ctr"/>
            <a:lstStyle/>
            <a:p>
              <a:pPr algn="ctr">
                <a:lnSpc>
                  <a:spcPts val="2737"/>
                </a:lnSpc>
              </a:pPr>
              <a:endParaRPr/>
            </a:p>
          </p:txBody>
        </p:sp>
      </p:grpSp>
      <p:sp>
        <p:nvSpPr>
          <p:cNvPr id="20" name="Freeform 20"/>
          <p:cNvSpPr/>
          <p:nvPr/>
        </p:nvSpPr>
        <p:spPr>
          <a:xfrm>
            <a:off x="0" y="0"/>
            <a:ext cx="2369197" cy="4810553"/>
          </a:xfrm>
          <a:custGeom>
            <a:avLst/>
            <a:gdLst/>
            <a:ahLst/>
            <a:cxnLst/>
            <a:rect l="l" t="t" r="r" b="b"/>
            <a:pathLst>
              <a:path w="2369197" h="4810553">
                <a:moveTo>
                  <a:pt x="0" y="0"/>
                </a:moveTo>
                <a:lnTo>
                  <a:pt x="2369197" y="0"/>
                </a:lnTo>
                <a:lnTo>
                  <a:pt x="2369197" y="4810553"/>
                </a:lnTo>
                <a:lnTo>
                  <a:pt x="0" y="48105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a-DK"/>
          </a:p>
        </p:txBody>
      </p:sp>
      <p:sp>
        <p:nvSpPr>
          <p:cNvPr id="21" name="Freeform 21"/>
          <p:cNvSpPr/>
          <p:nvPr/>
        </p:nvSpPr>
        <p:spPr>
          <a:xfrm>
            <a:off x="14904769" y="7502584"/>
            <a:ext cx="4171147" cy="2815524"/>
          </a:xfrm>
          <a:custGeom>
            <a:avLst/>
            <a:gdLst/>
            <a:ahLst/>
            <a:cxnLst/>
            <a:rect l="l" t="t" r="r" b="b"/>
            <a:pathLst>
              <a:path w="4171147" h="2815524">
                <a:moveTo>
                  <a:pt x="0" y="0"/>
                </a:moveTo>
                <a:lnTo>
                  <a:pt x="4171146" y="0"/>
                </a:lnTo>
                <a:lnTo>
                  <a:pt x="4171146" y="2815524"/>
                </a:lnTo>
                <a:lnTo>
                  <a:pt x="0" y="28155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2" name="Freeform 22"/>
          <p:cNvSpPr/>
          <p:nvPr/>
        </p:nvSpPr>
        <p:spPr>
          <a:xfrm>
            <a:off x="773259" y="6404180"/>
            <a:ext cx="1776752" cy="3981518"/>
          </a:xfrm>
          <a:custGeom>
            <a:avLst/>
            <a:gdLst/>
            <a:ahLst/>
            <a:cxnLst/>
            <a:rect l="l" t="t" r="r" b="b"/>
            <a:pathLst>
              <a:path w="1776752" h="3981518">
                <a:moveTo>
                  <a:pt x="0" y="0"/>
                </a:moveTo>
                <a:lnTo>
                  <a:pt x="1776753" y="0"/>
                </a:lnTo>
                <a:lnTo>
                  <a:pt x="1776753" y="3981518"/>
                </a:lnTo>
                <a:lnTo>
                  <a:pt x="0" y="39815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23" name="TextBox 23"/>
          <p:cNvSpPr txBox="1"/>
          <p:nvPr/>
        </p:nvSpPr>
        <p:spPr>
          <a:xfrm>
            <a:off x="2464287" y="705587"/>
            <a:ext cx="13730114" cy="1320321"/>
          </a:xfrm>
          <a:prstGeom prst="rect">
            <a:avLst/>
          </a:prstGeom>
        </p:spPr>
        <p:txBody>
          <a:bodyPr lIns="0" tIns="0" rIns="0" bIns="0" rtlCol="0" anchor="t">
            <a:spAutoFit/>
          </a:bodyPr>
          <a:lstStyle/>
          <a:p>
            <a:pPr algn="ctr">
              <a:lnSpc>
                <a:spcPts val="10003"/>
              </a:lnSpc>
            </a:pPr>
            <a:r>
              <a:rPr lang="en-US" sz="10000" spc="-283" dirty="0">
                <a:solidFill>
                  <a:srgbClr val="000000"/>
                </a:solidFill>
                <a:latin typeface="Calistoga" pitchFamily="2" charset="0"/>
              </a:rPr>
              <a:t>Få begrebet i tale med...</a:t>
            </a:r>
          </a:p>
        </p:txBody>
      </p:sp>
      <p:sp>
        <p:nvSpPr>
          <p:cNvPr id="24" name="TextBox 24"/>
          <p:cNvSpPr txBox="1"/>
          <p:nvPr/>
        </p:nvSpPr>
        <p:spPr>
          <a:xfrm>
            <a:off x="2550012" y="4656317"/>
            <a:ext cx="6235793" cy="933204"/>
          </a:xfrm>
          <a:prstGeom prst="rect">
            <a:avLst/>
          </a:prstGeom>
        </p:spPr>
        <p:txBody>
          <a:bodyPr lIns="0" tIns="0" rIns="0" bIns="0" rtlCol="0" anchor="t">
            <a:spAutoFit/>
          </a:bodyPr>
          <a:lstStyle/>
          <a:p>
            <a:pPr>
              <a:lnSpc>
                <a:spcPts val="2457"/>
              </a:lnSpc>
              <a:spcBef>
                <a:spcPct val="0"/>
              </a:spcBef>
            </a:pPr>
            <a:r>
              <a:rPr lang="da-DK" sz="1700" dirty="0">
                <a:solidFill>
                  <a:srgbClr val="000000"/>
                </a:solidFill>
                <a:latin typeface="Inter" panose="02000503000000020004" pitchFamily="2" charset="0"/>
                <a:ea typeface="Inter" panose="02000503000000020004" pitchFamily="2" charset="0"/>
              </a:rPr>
              <a:t>Ting kan bære abstrakte associationer med sig, gøre begrebet konkret og give det </a:t>
            </a:r>
            <a:r>
              <a:rPr lang="da-DK" sz="1700" noProof="1">
                <a:solidFill>
                  <a:srgbClr val="000000"/>
                </a:solidFill>
                <a:latin typeface="Inter" panose="02000503000000020004" pitchFamily="2" charset="0"/>
                <a:ea typeface="Inter" panose="02000503000000020004" pitchFamily="2" charset="0"/>
              </a:rPr>
              <a:t>en</a:t>
            </a:r>
            <a:r>
              <a:rPr lang="da-DK" sz="1700" dirty="0">
                <a:solidFill>
                  <a:srgbClr val="000000"/>
                </a:solidFill>
                <a:latin typeface="Inter" panose="02000503000000020004" pitchFamily="2" charset="0"/>
                <a:ea typeface="Inter" panose="02000503000000020004" pitchFamily="2" charset="0"/>
              </a:rPr>
              <a:t> historie. Så hvilken ting forbindes mon med ‘minder’, ‘forandring’ og ‘identitet’?</a:t>
            </a:r>
          </a:p>
        </p:txBody>
      </p:sp>
      <p:sp>
        <p:nvSpPr>
          <p:cNvPr id="25" name="TextBox 25"/>
          <p:cNvSpPr txBox="1"/>
          <p:nvPr/>
        </p:nvSpPr>
        <p:spPr>
          <a:xfrm rot="-17263">
            <a:off x="2551136" y="6197650"/>
            <a:ext cx="4012133" cy="458054"/>
          </a:xfrm>
          <a:prstGeom prst="rect">
            <a:avLst/>
          </a:prstGeom>
        </p:spPr>
        <p:txBody>
          <a:bodyPr lIns="0" tIns="0" rIns="0" bIns="0" rtlCol="0" anchor="t">
            <a:spAutoFit/>
          </a:bodyPr>
          <a:lstStyle/>
          <a:p>
            <a:pPr>
              <a:lnSpc>
                <a:spcPts val="3458"/>
              </a:lnSpc>
            </a:pPr>
            <a:r>
              <a:rPr lang="da-DK" sz="3200" spc="-97" dirty="0">
                <a:solidFill>
                  <a:srgbClr val="000000"/>
                </a:solidFill>
                <a:latin typeface="Calistoga" pitchFamily="2" charset="0"/>
              </a:rPr>
              <a:t>Stedet</a:t>
            </a:r>
          </a:p>
        </p:txBody>
      </p:sp>
      <p:sp>
        <p:nvSpPr>
          <p:cNvPr id="26" name="TextBox 26"/>
          <p:cNvSpPr txBox="1"/>
          <p:nvPr/>
        </p:nvSpPr>
        <p:spPr>
          <a:xfrm>
            <a:off x="2550012" y="6717529"/>
            <a:ext cx="6235793" cy="933845"/>
          </a:xfrm>
          <a:prstGeom prst="rect">
            <a:avLst/>
          </a:prstGeom>
        </p:spPr>
        <p:txBody>
          <a:bodyPr lIns="0" tIns="0" rIns="0" bIns="0" rtlCol="0" anchor="t">
            <a:spAutoFit/>
          </a:bodyPr>
          <a:lstStyle/>
          <a:p>
            <a:pPr>
              <a:lnSpc>
                <a:spcPts val="2457"/>
              </a:lnSpc>
              <a:spcBef>
                <a:spcPct val="0"/>
              </a:spcBef>
            </a:pPr>
            <a:r>
              <a:rPr lang="da-DK" sz="1700" dirty="0">
                <a:solidFill>
                  <a:srgbClr val="000000"/>
                </a:solidFill>
                <a:latin typeface="Inter" panose="02000503000000020004" pitchFamily="2" charset="0"/>
                <a:ea typeface="Inter" panose="02000503000000020004" pitchFamily="2" charset="0"/>
              </a:rPr>
              <a:t>Steder er fyldt med erfaringer, historier og betydning. Ligesom en beholder kan de også være fyldt med begreber. Hvilket sted møder vi oftest ‘forståelse’, ‘evigheden’ og ‘valg’?</a:t>
            </a:r>
          </a:p>
        </p:txBody>
      </p:sp>
      <p:sp>
        <p:nvSpPr>
          <p:cNvPr id="27" name="TextBox 27"/>
          <p:cNvSpPr txBox="1"/>
          <p:nvPr/>
        </p:nvSpPr>
        <p:spPr>
          <a:xfrm rot="-17263">
            <a:off x="9674858" y="2402870"/>
            <a:ext cx="5228697" cy="458054"/>
          </a:xfrm>
          <a:prstGeom prst="rect">
            <a:avLst/>
          </a:prstGeom>
        </p:spPr>
        <p:txBody>
          <a:bodyPr lIns="0" tIns="0" rIns="0" bIns="0" rtlCol="0" anchor="t">
            <a:spAutoFit/>
          </a:bodyPr>
          <a:lstStyle/>
          <a:p>
            <a:pPr>
              <a:lnSpc>
                <a:spcPts val="3458"/>
              </a:lnSpc>
            </a:pPr>
            <a:r>
              <a:rPr lang="da-DK" sz="3200" spc="-97" dirty="0">
                <a:solidFill>
                  <a:srgbClr val="000000"/>
                </a:solidFill>
                <a:latin typeface="Calistoga" pitchFamily="2" charset="0"/>
              </a:rPr>
              <a:t>Opbevaringsmetoden</a:t>
            </a:r>
          </a:p>
        </p:txBody>
      </p:sp>
      <p:sp>
        <p:nvSpPr>
          <p:cNvPr id="28" name="TextBox 28"/>
          <p:cNvSpPr txBox="1"/>
          <p:nvPr/>
        </p:nvSpPr>
        <p:spPr>
          <a:xfrm rot="-17263">
            <a:off x="9674866" y="4141719"/>
            <a:ext cx="3999728" cy="458054"/>
          </a:xfrm>
          <a:prstGeom prst="rect">
            <a:avLst/>
          </a:prstGeom>
        </p:spPr>
        <p:txBody>
          <a:bodyPr lIns="0" tIns="0" rIns="0" bIns="0" rtlCol="0" anchor="t">
            <a:spAutoFit/>
          </a:bodyPr>
          <a:lstStyle/>
          <a:p>
            <a:pPr>
              <a:lnSpc>
                <a:spcPts val="3458"/>
              </a:lnSpc>
            </a:pPr>
            <a:r>
              <a:rPr lang="da-DK" sz="3200" spc="-97" dirty="0">
                <a:solidFill>
                  <a:srgbClr val="000000"/>
                </a:solidFill>
                <a:latin typeface="Calistoga" pitchFamily="2" charset="0"/>
              </a:rPr>
              <a:t>Valutaen</a:t>
            </a:r>
          </a:p>
        </p:txBody>
      </p:sp>
      <p:sp>
        <p:nvSpPr>
          <p:cNvPr id="29" name="TextBox 29"/>
          <p:cNvSpPr txBox="1"/>
          <p:nvPr/>
        </p:nvSpPr>
        <p:spPr>
          <a:xfrm>
            <a:off x="9673646" y="2880862"/>
            <a:ext cx="7190391" cy="933204"/>
          </a:xfrm>
          <a:prstGeom prst="rect">
            <a:avLst/>
          </a:prstGeom>
        </p:spPr>
        <p:txBody>
          <a:bodyPr lIns="0" tIns="0" rIns="0" bIns="0" rtlCol="0" anchor="t">
            <a:spAutoFit/>
          </a:bodyPr>
          <a:lstStyle/>
          <a:p>
            <a:pPr>
              <a:lnSpc>
                <a:spcPts val="2457"/>
              </a:lnSpc>
              <a:spcBef>
                <a:spcPct val="0"/>
              </a:spcBef>
            </a:pPr>
            <a:r>
              <a:rPr lang="da-DK" sz="1700" dirty="0">
                <a:solidFill>
                  <a:srgbClr val="000000"/>
                </a:solidFill>
                <a:latin typeface="Inter" panose="02000503000000020004" pitchFamily="2" charset="0"/>
                <a:ea typeface="Inter" panose="02000503000000020004" pitchFamily="2" charset="0"/>
              </a:rPr>
              <a:t>Vi putter mad på køl, gemmer ting på loftet og har noget lige ved hånden. Men hvordan skal vi opbevare begrebet? Skal vi fx bære ‘regler’ uden på tøjet eller fryse dem ned for en stund?</a:t>
            </a:r>
          </a:p>
        </p:txBody>
      </p:sp>
      <p:sp>
        <p:nvSpPr>
          <p:cNvPr id="30" name="TextBox 30"/>
          <p:cNvSpPr txBox="1"/>
          <p:nvPr/>
        </p:nvSpPr>
        <p:spPr>
          <a:xfrm>
            <a:off x="9673646" y="4656317"/>
            <a:ext cx="7190391" cy="1253805"/>
          </a:xfrm>
          <a:prstGeom prst="rect">
            <a:avLst/>
          </a:prstGeom>
        </p:spPr>
        <p:txBody>
          <a:bodyPr lIns="0" tIns="0" rIns="0" bIns="0" rtlCol="0" anchor="t">
            <a:spAutoFit/>
          </a:bodyPr>
          <a:lstStyle/>
          <a:p>
            <a:pPr>
              <a:lnSpc>
                <a:spcPts val="2457"/>
              </a:lnSpc>
              <a:spcBef>
                <a:spcPct val="0"/>
              </a:spcBef>
            </a:pPr>
            <a:r>
              <a:rPr lang="da-DK" sz="1700" dirty="0">
                <a:solidFill>
                  <a:srgbClr val="000000"/>
                </a:solidFill>
                <a:latin typeface="Inter" panose="02000503000000020004" pitchFamily="2" charset="0"/>
                <a:ea typeface="Inter" panose="02000503000000020004" pitchFamily="2" charset="0"/>
              </a:rPr>
              <a:t>Med penge kan man købe mangt og meget. Men der findes også andre værdifulde valutaer, såsom sved, mennesker, omtanke og erfaring gennem forsøg. Hvilken valuta tjener os bedst, hvis vi skal forstå hvad det vil sige ‘at tage fejl af noget’?</a:t>
            </a:r>
          </a:p>
        </p:txBody>
      </p:sp>
      <p:sp>
        <p:nvSpPr>
          <p:cNvPr id="31" name="TextBox 31"/>
          <p:cNvSpPr txBox="1"/>
          <p:nvPr/>
        </p:nvSpPr>
        <p:spPr>
          <a:xfrm rot="5400000">
            <a:off x="16673082" y="1390716"/>
            <a:ext cx="2166982" cy="307325"/>
          </a:xfrm>
          <a:prstGeom prst="rect">
            <a:avLst/>
          </a:prstGeom>
        </p:spPr>
        <p:txBody>
          <a:bodyPr lIns="0" tIns="0" rIns="0" bIns="0" rtlCol="0" anchor="t">
            <a:spAutoFit/>
          </a:bodyPr>
          <a:lstStyle/>
          <a:p>
            <a:pPr>
              <a:lnSpc>
                <a:spcPts val="2511"/>
              </a:lnSpc>
              <a:spcBef>
                <a:spcPct val="0"/>
              </a:spcBef>
            </a:pPr>
            <a:r>
              <a:rPr lang="en-US" sz="1794" dirty="0">
                <a:solidFill>
                  <a:srgbClr val="FFFFFF"/>
                </a:solidFill>
                <a:latin typeface="Calistoga" pitchFamily="2" charset="0"/>
              </a:rPr>
              <a:t>TANKESPIRERNE</a:t>
            </a:r>
          </a:p>
        </p:txBody>
      </p:sp>
      <p:sp>
        <p:nvSpPr>
          <p:cNvPr id="32" name="TextBox 32"/>
          <p:cNvSpPr txBox="1"/>
          <p:nvPr/>
        </p:nvSpPr>
        <p:spPr>
          <a:xfrm rot="5400000">
            <a:off x="16919085" y="1416747"/>
            <a:ext cx="2166982" cy="255263"/>
          </a:xfrm>
          <a:prstGeom prst="rect">
            <a:avLst/>
          </a:prstGeom>
        </p:spPr>
        <p:txBody>
          <a:bodyPr lIns="0" tIns="0" rIns="0" bIns="0" rtlCol="0" anchor="t">
            <a:spAutoFit/>
          </a:bodyPr>
          <a:lstStyle/>
          <a:p>
            <a:pPr>
              <a:lnSpc>
                <a:spcPts val="2100"/>
              </a:lnSpc>
              <a:spcBef>
                <a:spcPct val="0"/>
              </a:spcBef>
            </a:pPr>
            <a:r>
              <a:rPr lang="en-US" sz="1500" dirty="0">
                <a:solidFill>
                  <a:srgbClr val="FFFFFF"/>
                </a:solidFill>
                <a:latin typeface="Calistoga" pitchFamily="2" charset="0"/>
              </a:rPr>
              <a:t>SKABT AF</a:t>
            </a:r>
          </a:p>
        </p:txBody>
      </p:sp>
      <p:sp>
        <p:nvSpPr>
          <p:cNvPr id="33" name="TextBox 33"/>
          <p:cNvSpPr txBox="1"/>
          <p:nvPr/>
        </p:nvSpPr>
        <p:spPr>
          <a:xfrm>
            <a:off x="5548804" y="8480491"/>
            <a:ext cx="7190391" cy="1574405"/>
          </a:xfrm>
          <a:prstGeom prst="rect">
            <a:avLst/>
          </a:prstGeom>
        </p:spPr>
        <p:txBody>
          <a:bodyPr lIns="0" tIns="0" rIns="0" bIns="0" rtlCol="0" anchor="t">
            <a:spAutoFit/>
          </a:bodyPr>
          <a:lstStyle/>
          <a:p>
            <a:pPr algn="ctr">
              <a:lnSpc>
                <a:spcPts val="2457"/>
              </a:lnSpc>
            </a:pPr>
            <a:r>
              <a:rPr lang="da-DK" sz="1755" dirty="0">
                <a:solidFill>
                  <a:srgbClr val="000000"/>
                </a:solidFill>
                <a:latin typeface="Inter" panose="02000503000000020004" pitchFamily="2" charset="0"/>
                <a:ea typeface="Inter" panose="02000503000000020004" pitchFamily="2" charset="0"/>
              </a:rPr>
              <a:t>Dukker begrebet op på et bestemt tidspunkt? Hvilken temperatur eller farve har begrebet? Indgår det i en lykkekage? Hvilken titelmelodi kan vi bruge til introducere begrebet? </a:t>
            </a:r>
          </a:p>
          <a:p>
            <a:pPr algn="ctr">
              <a:lnSpc>
                <a:spcPts val="2457"/>
              </a:lnSpc>
            </a:pPr>
            <a:r>
              <a:rPr lang="da-DK" sz="1755" dirty="0">
                <a:solidFill>
                  <a:srgbClr val="000000"/>
                </a:solidFill>
                <a:latin typeface="Inter" panose="02000503000000020004" pitchFamily="2" charset="0"/>
                <a:ea typeface="Inter" panose="02000503000000020004" pitchFamily="2" charset="0"/>
              </a:rPr>
              <a:t>Brainstorm og udvikle jeres egne ideer til at få begreberne i tale...  </a:t>
            </a:r>
          </a:p>
          <a:p>
            <a:pPr>
              <a:lnSpc>
                <a:spcPts val="2457"/>
              </a:lnSpc>
              <a:spcBef>
                <a:spcPct val="0"/>
              </a:spcBef>
            </a:pPr>
            <a:endParaRPr lang="en-US" sz="1755" dirty="0">
              <a:solidFill>
                <a:srgbClr val="000000"/>
              </a:solidFill>
              <a:latin typeface="Kollektif"/>
            </a:endParaRPr>
          </a:p>
        </p:txBody>
      </p:sp>
      <p:sp>
        <p:nvSpPr>
          <p:cNvPr id="34" name="TextBox 34"/>
          <p:cNvSpPr txBox="1"/>
          <p:nvPr/>
        </p:nvSpPr>
        <p:spPr>
          <a:xfrm rot="-17263">
            <a:off x="6022043" y="7931968"/>
            <a:ext cx="5974001" cy="458054"/>
          </a:xfrm>
          <a:prstGeom prst="rect">
            <a:avLst/>
          </a:prstGeom>
        </p:spPr>
        <p:txBody>
          <a:bodyPr lIns="0" tIns="0" rIns="0" bIns="0" rtlCol="0" anchor="t">
            <a:spAutoFit/>
          </a:bodyPr>
          <a:lstStyle/>
          <a:p>
            <a:pPr algn="ctr">
              <a:lnSpc>
                <a:spcPts val="3458"/>
              </a:lnSpc>
            </a:pPr>
            <a:r>
              <a:rPr lang="da-DK" sz="3262" spc="-97" dirty="0">
                <a:solidFill>
                  <a:srgbClr val="EE2E32"/>
                </a:solidFill>
                <a:latin typeface="Calistoga" pitchFamily="2" charset="0"/>
              </a:rPr>
              <a:t>Hvordan får I begreber i tale?</a:t>
            </a:r>
          </a:p>
        </p:txBody>
      </p:sp>
      <p:sp>
        <p:nvSpPr>
          <p:cNvPr id="35" name="TextBox 35"/>
          <p:cNvSpPr txBox="1"/>
          <p:nvPr/>
        </p:nvSpPr>
        <p:spPr>
          <a:xfrm rot="-17263">
            <a:off x="9674865" y="6187321"/>
            <a:ext cx="3999728" cy="458054"/>
          </a:xfrm>
          <a:prstGeom prst="rect">
            <a:avLst/>
          </a:prstGeom>
        </p:spPr>
        <p:txBody>
          <a:bodyPr lIns="0" tIns="0" rIns="0" bIns="0" rtlCol="0" anchor="t">
            <a:spAutoFit/>
          </a:bodyPr>
          <a:lstStyle/>
          <a:p>
            <a:pPr>
              <a:lnSpc>
                <a:spcPts val="3458"/>
              </a:lnSpc>
            </a:pPr>
            <a:r>
              <a:rPr lang="da-DK" sz="3200" spc="-97" dirty="0">
                <a:solidFill>
                  <a:srgbClr val="000000"/>
                </a:solidFill>
                <a:latin typeface="Calistoga" pitchFamily="2" charset="0"/>
              </a:rPr>
              <a:t>Analogien</a:t>
            </a:r>
          </a:p>
        </p:txBody>
      </p:sp>
      <p:sp>
        <p:nvSpPr>
          <p:cNvPr id="36" name="TextBox 36"/>
          <p:cNvSpPr txBox="1"/>
          <p:nvPr/>
        </p:nvSpPr>
        <p:spPr>
          <a:xfrm>
            <a:off x="9673645" y="6716608"/>
            <a:ext cx="7190391" cy="933204"/>
          </a:xfrm>
          <a:prstGeom prst="rect">
            <a:avLst/>
          </a:prstGeom>
        </p:spPr>
        <p:txBody>
          <a:bodyPr lIns="0" tIns="0" rIns="0" bIns="0" rtlCol="0" anchor="t">
            <a:spAutoFit/>
          </a:bodyPr>
          <a:lstStyle/>
          <a:p>
            <a:pPr>
              <a:lnSpc>
                <a:spcPts val="2457"/>
              </a:lnSpc>
              <a:spcBef>
                <a:spcPct val="0"/>
              </a:spcBef>
            </a:pPr>
            <a:r>
              <a:rPr lang="da-DK" sz="1700" dirty="0">
                <a:solidFill>
                  <a:srgbClr val="000000"/>
                </a:solidFill>
                <a:latin typeface="Inter" panose="02000503000000020004" pitchFamily="2" charset="0"/>
                <a:ea typeface="Inter" panose="02000503000000020004" pitchFamily="2" charset="0"/>
              </a:rPr>
              <a:t>Når vi skal forstå eller forklare et vanskeligt begreb, kan vi vende os mod en sigende analogi. Måske kan begrebet finde plads i en af de 12 analogier, der savner et begreb?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0B6DE"/>
        </a:solidFill>
        <a:effectLst/>
      </p:bgPr>
    </p:bg>
    <p:spTree>
      <p:nvGrpSpPr>
        <p:cNvPr id="1" name=""/>
        <p:cNvGrpSpPr/>
        <p:nvPr/>
      </p:nvGrpSpPr>
      <p:grpSpPr>
        <a:xfrm>
          <a:off x="0" y="0"/>
          <a:ext cx="0" cy="0"/>
          <a:chOff x="0" y="0"/>
          <a:chExt cx="0" cy="0"/>
        </a:xfrm>
      </p:grpSpPr>
      <p:grpSp>
        <p:nvGrpSpPr>
          <p:cNvPr id="2" name="Group 2"/>
          <p:cNvGrpSpPr/>
          <p:nvPr/>
        </p:nvGrpSpPr>
        <p:grpSpPr>
          <a:xfrm>
            <a:off x="9123575" y="541116"/>
            <a:ext cx="16135556" cy="9240815"/>
            <a:chOff x="0" y="0"/>
            <a:chExt cx="4249694" cy="2433795"/>
          </a:xfrm>
        </p:grpSpPr>
        <p:sp>
          <p:nvSpPr>
            <p:cNvPr id="3" name="Freeform 3"/>
            <p:cNvSpPr/>
            <p:nvPr/>
          </p:nvSpPr>
          <p:spPr>
            <a:xfrm>
              <a:off x="0" y="0"/>
              <a:ext cx="4249694" cy="2433795"/>
            </a:xfrm>
            <a:custGeom>
              <a:avLst/>
              <a:gdLst/>
              <a:ahLst/>
              <a:cxnLst/>
              <a:rect l="l" t="t" r="r" b="b"/>
              <a:pathLst>
                <a:path w="4249694" h="2433795">
                  <a:moveTo>
                    <a:pt x="24470" y="0"/>
                  </a:moveTo>
                  <a:lnTo>
                    <a:pt x="4225223" y="0"/>
                  </a:lnTo>
                  <a:cubicBezTo>
                    <a:pt x="4238738" y="0"/>
                    <a:pt x="4249694" y="10956"/>
                    <a:pt x="4249694" y="24470"/>
                  </a:cubicBezTo>
                  <a:lnTo>
                    <a:pt x="4249694" y="2409325"/>
                  </a:lnTo>
                  <a:cubicBezTo>
                    <a:pt x="4249694" y="2422840"/>
                    <a:pt x="4238738" y="2433795"/>
                    <a:pt x="4225223" y="2433795"/>
                  </a:cubicBezTo>
                  <a:lnTo>
                    <a:pt x="24470" y="2433795"/>
                  </a:lnTo>
                  <a:cubicBezTo>
                    <a:pt x="10956" y="2433795"/>
                    <a:pt x="0" y="2422840"/>
                    <a:pt x="0" y="2409325"/>
                  </a:cubicBezTo>
                  <a:lnTo>
                    <a:pt x="0" y="24470"/>
                  </a:lnTo>
                  <a:cubicBezTo>
                    <a:pt x="0" y="10956"/>
                    <a:pt x="10956" y="0"/>
                    <a:pt x="24470" y="0"/>
                  </a:cubicBezTo>
                  <a:close/>
                </a:path>
              </a:pathLst>
            </a:custGeom>
            <a:solidFill>
              <a:srgbClr val="FFF0B3"/>
            </a:solidFill>
          </p:spPr>
          <p:txBody>
            <a:bodyPr/>
            <a:lstStyle/>
            <a:p>
              <a:endParaRPr lang="da-DK"/>
            </a:p>
          </p:txBody>
        </p:sp>
        <p:sp>
          <p:nvSpPr>
            <p:cNvPr id="4" name="TextBox 4"/>
            <p:cNvSpPr txBox="1"/>
            <p:nvPr/>
          </p:nvSpPr>
          <p:spPr>
            <a:xfrm>
              <a:off x="0" y="-19050"/>
              <a:ext cx="4249694" cy="2452845"/>
            </a:xfrm>
            <a:prstGeom prst="rect">
              <a:avLst/>
            </a:prstGeom>
          </p:spPr>
          <p:txBody>
            <a:bodyPr lIns="50800" tIns="50800" rIns="50800" bIns="50800" rtlCol="0" anchor="ctr"/>
            <a:lstStyle/>
            <a:p>
              <a:pPr algn="ctr">
                <a:lnSpc>
                  <a:spcPts val="2737"/>
                </a:lnSpc>
              </a:pPr>
              <a:endParaRPr/>
            </a:p>
          </p:txBody>
        </p:sp>
      </p:grpSp>
      <p:grpSp>
        <p:nvGrpSpPr>
          <p:cNvPr id="5" name="Group 5"/>
          <p:cNvGrpSpPr/>
          <p:nvPr/>
        </p:nvGrpSpPr>
        <p:grpSpPr>
          <a:xfrm rot="-10800000">
            <a:off x="-685571" y="684901"/>
            <a:ext cx="1714271" cy="2428996"/>
            <a:chOff x="0" y="0"/>
            <a:chExt cx="451495" cy="639735"/>
          </a:xfrm>
        </p:grpSpPr>
        <p:sp>
          <p:nvSpPr>
            <p:cNvPr id="6" name="Freeform 6"/>
            <p:cNvSpPr/>
            <p:nvPr/>
          </p:nvSpPr>
          <p:spPr>
            <a:xfrm>
              <a:off x="0" y="0"/>
              <a:ext cx="451495" cy="639735"/>
            </a:xfrm>
            <a:custGeom>
              <a:avLst/>
              <a:gdLst/>
              <a:ahLst/>
              <a:cxnLst/>
              <a:rect l="l" t="t" r="r" b="b"/>
              <a:pathLst>
                <a:path w="451495" h="639735">
                  <a:moveTo>
                    <a:pt x="225748" y="0"/>
                  </a:moveTo>
                  <a:lnTo>
                    <a:pt x="225748" y="0"/>
                  </a:lnTo>
                  <a:cubicBezTo>
                    <a:pt x="350425" y="0"/>
                    <a:pt x="451495" y="101071"/>
                    <a:pt x="451495" y="225748"/>
                  </a:cubicBezTo>
                  <a:lnTo>
                    <a:pt x="451495" y="413988"/>
                  </a:lnTo>
                  <a:cubicBezTo>
                    <a:pt x="451495" y="538665"/>
                    <a:pt x="350425" y="639735"/>
                    <a:pt x="225748" y="639735"/>
                  </a:cubicBezTo>
                  <a:lnTo>
                    <a:pt x="225748" y="639735"/>
                  </a:lnTo>
                  <a:cubicBezTo>
                    <a:pt x="101071" y="639735"/>
                    <a:pt x="0" y="538665"/>
                    <a:pt x="0" y="413988"/>
                  </a:cubicBezTo>
                  <a:lnTo>
                    <a:pt x="0" y="225748"/>
                  </a:lnTo>
                  <a:cubicBezTo>
                    <a:pt x="0" y="101071"/>
                    <a:pt x="101071" y="0"/>
                    <a:pt x="225748" y="0"/>
                  </a:cubicBezTo>
                  <a:close/>
                </a:path>
              </a:pathLst>
            </a:custGeom>
            <a:solidFill>
              <a:srgbClr val="FFF0B3"/>
            </a:solidFill>
          </p:spPr>
          <p:txBody>
            <a:bodyPr/>
            <a:lstStyle/>
            <a:p>
              <a:endParaRPr lang="da-DK"/>
            </a:p>
          </p:txBody>
        </p:sp>
        <p:sp>
          <p:nvSpPr>
            <p:cNvPr id="7" name="TextBox 7"/>
            <p:cNvSpPr txBox="1"/>
            <p:nvPr/>
          </p:nvSpPr>
          <p:spPr>
            <a:xfrm>
              <a:off x="0" y="-19050"/>
              <a:ext cx="451495" cy="658785"/>
            </a:xfrm>
            <a:prstGeom prst="rect">
              <a:avLst/>
            </a:prstGeom>
          </p:spPr>
          <p:txBody>
            <a:bodyPr lIns="50800" tIns="50800" rIns="50800" bIns="50800" rtlCol="0" anchor="ctr"/>
            <a:lstStyle/>
            <a:p>
              <a:pPr algn="ctr">
                <a:lnSpc>
                  <a:spcPts val="2737"/>
                </a:lnSpc>
              </a:pPr>
              <a:endParaRPr/>
            </a:p>
          </p:txBody>
        </p:sp>
      </p:grpSp>
      <p:grpSp>
        <p:nvGrpSpPr>
          <p:cNvPr id="8" name="Group 8"/>
          <p:cNvGrpSpPr/>
          <p:nvPr/>
        </p:nvGrpSpPr>
        <p:grpSpPr>
          <a:xfrm>
            <a:off x="255604" y="3379962"/>
            <a:ext cx="233597" cy="23359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10" name="TextBox 10"/>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sp>
        <p:nvSpPr>
          <p:cNvPr id="11" name="Freeform 11"/>
          <p:cNvSpPr/>
          <p:nvPr/>
        </p:nvSpPr>
        <p:spPr>
          <a:xfrm>
            <a:off x="2124149" y="213437"/>
            <a:ext cx="3748176" cy="9896174"/>
          </a:xfrm>
          <a:custGeom>
            <a:avLst/>
            <a:gdLst/>
            <a:ahLst/>
            <a:cxnLst/>
            <a:rect l="l" t="t" r="r" b="b"/>
            <a:pathLst>
              <a:path w="3748176" h="9896174">
                <a:moveTo>
                  <a:pt x="0" y="0"/>
                </a:moveTo>
                <a:lnTo>
                  <a:pt x="3748176" y="0"/>
                </a:lnTo>
                <a:lnTo>
                  <a:pt x="3748176" y="9896174"/>
                </a:lnTo>
                <a:lnTo>
                  <a:pt x="0" y="9896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a-DK"/>
          </a:p>
        </p:txBody>
      </p:sp>
      <p:sp>
        <p:nvSpPr>
          <p:cNvPr id="12" name="Freeform 12"/>
          <p:cNvSpPr/>
          <p:nvPr/>
        </p:nvSpPr>
        <p:spPr>
          <a:xfrm rot="-10555627">
            <a:off x="4020517" y="958626"/>
            <a:ext cx="1305141" cy="673779"/>
          </a:xfrm>
          <a:custGeom>
            <a:avLst/>
            <a:gdLst/>
            <a:ahLst/>
            <a:cxnLst/>
            <a:rect l="l" t="t" r="r" b="b"/>
            <a:pathLst>
              <a:path w="1305141" h="673779">
                <a:moveTo>
                  <a:pt x="0" y="0"/>
                </a:moveTo>
                <a:lnTo>
                  <a:pt x="1305141" y="0"/>
                </a:lnTo>
                <a:lnTo>
                  <a:pt x="1305141" y="673779"/>
                </a:lnTo>
                <a:lnTo>
                  <a:pt x="0" y="673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13" name="TextBox 13"/>
          <p:cNvSpPr txBox="1"/>
          <p:nvPr/>
        </p:nvSpPr>
        <p:spPr>
          <a:xfrm>
            <a:off x="9529925" y="1603865"/>
            <a:ext cx="8279565" cy="1718419"/>
          </a:xfrm>
          <a:prstGeom prst="rect">
            <a:avLst/>
          </a:prstGeom>
        </p:spPr>
        <p:txBody>
          <a:bodyPr lIns="0" tIns="0" rIns="0" bIns="0" rtlCol="0" anchor="t">
            <a:spAutoFit/>
          </a:bodyPr>
          <a:lstStyle/>
          <a:p>
            <a:pPr algn="ctr">
              <a:lnSpc>
                <a:spcPts val="6719"/>
              </a:lnSpc>
              <a:spcBef>
                <a:spcPct val="0"/>
              </a:spcBef>
            </a:pPr>
            <a:r>
              <a:rPr lang="da-DK" sz="5600" dirty="0">
                <a:solidFill>
                  <a:srgbClr val="000000"/>
                </a:solidFill>
                <a:latin typeface="Calistoga" pitchFamily="2" charset="0"/>
              </a:rPr>
              <a:t>Hvilken kropsdel er mest forbundet med begrebet? </a:t>
            </a:r>
          </a:p>
        </p:txBody>
      </p:sp>
      <p:sp>
        <p:nvSpPr>
          <p:cNvPr id="14" name="TextBox 14"/>
          <p:cNvSpPr txBox="1"/>
          <p:nvPr/>
        </p:nvSpPr>
        <p:spPr>
          <a:xfrm>
            <a:off x="10157803" y="4111594"/>
            <a:ext cx="6792995" cy="4923271"/>
          </a:xfrm>
          <a:prstGeom prst="rect">
            <a:avLst/>
          </a:prstGeom>
        </p:spPr>
        <p:txBody>
          <a:bodyPr lIns="0" tIns="0" rIns="0" bIns="0" rtlCol="0" anchor="t">
            <a:spAutoFit/>
          </a:bodyPr>
          <a:lstStyle/>
          <a:p>
            <a:pPr algn="ctr">
              <a:lnSpc>
                <a:spcPts val="4339"/>
              </a:lnSpc>
            </a:pPr>
            <a:r>
              <a:rPr lang="da-DK" sz="3200" dirty="0">
                <a:solidFill>
                  <a:srgbClr val="000000"/>
                </a:solidFill>
                <a:latin typeface="Inter" panose="02000503000000020004" pitchFamily="2" charset="0"/>
                <a:ea typeface="Inter" panose="02000503000000020004" pitchFamily="2" charset="0"/>
              </a:rPr>
              <a:t>Hjernen</a:t>
            </a:r>
          </a:p>
          <a:p>
            <a:pPr algn="ctr">
              <a:lnSpc>
                <a:spcPts val="4339"/>
              </a:lnSpc>
            </a:pPr>
            <a:r>
              <a:rPr lang="da-DK" sz="3200" dirty="0">
                <a:solidFill>
                  <a:srgbClr val="000000"/>
                </a:solidFill>
                <a:latin typeface="Inter" panose="02000503000000020004" pitchFamily="2" charset="0"/>
                <a:ea typeface="Inter" panose="02000503000000020004" pitchFamily="2" charset="0"/>
              </a:rPr>
              <a:t>Øjet</a:t>
            </a:r>
          </a:p>
          <a:p>
            <a:pPr algn="ctr">
              <a:lnSpc>
                <a:spcPts val="4339"/>
              </a:lnSpc>
            </a:pPr>
            <a:r>
              <a:rPr lang="da-DK" sz="3200" dirty="0">
                <a:solidFill>
                  <a:srgbClr val="000000"/>
                </a:solidFill>
                <a:latin typeface="Inter" panose="02000503000000020004" pitchFamily="2" charset="0"/>
                <a:ea typeface="Inter" panose="02000503000000020004" pitchFamily="2" charset="0"/>
              </a:rPr>
              <a:t>Øret</a:t>
            </a:r>
          </a:p>
          <a:p>
            <a:pPr algn="ctr">
              <a:lnSpc>
                <a:spcPts val="4339"/>
              </a:lnSpc>
            </a:pPr>
            <a:r>
              <a:rPr lang="da-DK" sz="3200" dirty="0">
                <a:solidFill>
                  <a:srgbClr val="000000"/>
                </a:solidFill>
                <a:latin typeface="Inter" panose="02000503000000020004" pitchFamily="2" charset="0"/>
                <a:ea typeface="Inter" panose="02000503000000020004" pitchFamily="2" charset="0"/>
              </a:rPr>
              <a:t>Munden</a:t>
            </a:r>
          </a:p>
          <a:p>
            <a:pPr algn="ctr">
              <a:lnSpc>
                <a:spcPts val="4339"/>
              </a:lnSpc>
            </a:pPr>
            <a:r>
              <a:rPr lang="da-DK" sz="3200" dirty="0">
                <a:solidFill>
                  <a:srgbClr val="000000"/>
                </a:solidFill>
                <a:latin typeface="Inter" panose="02000503000000020004" pitchFamily="2" charset="0"/>
                <a:ea typeface="Inter" panose="02000503000000020004" pitchFamily="2" charset="0"/>
              </a:rPr>
              <a:t>Hjertet</a:t>
            </a:r>
          </a:p>
          <a:p>
            <a:pPr algn="ctr">
              <a:lnSpc>
                <a:spcPts val="4339"/>
              </a:lnSpc>
            </a:pPr>
            <a:r>
              <a:rPr lang="da-DK" sz="3200" dirty="0">
                <a:solidFill>
                  <a:srgbClr val="000000"/>
                </a:solidFill>
                <a:latin typeface="Inter" panose="02000503000000020004" pitchFamily="2" charset="0"/>
                <a:ea typeface="Inter" panose="02000503000000020004" pitchFamily="2" charset="0"/>
              </a:rPr>
              <a:t>Maven </a:t>
            </a:r>
          </a:p>
          <a:p>
            <a:pPr algn="ctr">
              <a:lnSpc>
                <a:spcPts val="4339"/>
              </a:lnSpc>
            </a:pPr>
            <a:r>
              <a:rPr lang="da-DK" sz="3200" dirty="0">
                <a:solidFill>
                  <a:srgbClr val="000000"/>
                </a:solidFill>
                <a:latin typeface="Inter" panose="02000503000000020004" pitchFamily="2" charset="0"/>
                <a:ea typeface="Inter" panose="02000503000000020004" pitchFamily="2" charset="0"/>
              </a:rPr>
              <a:t>Hænderne</a:t>
            </a:r>
          </a:p>
          <a:p>
            <a:pPr algn="ctr">
              <a:lnSpc>
                <a:spcPts val="4339"/>
              </a:lnSpc>
            </a:pPr>
            <a:r>
              <a:rPr lang="da-DK" sz="3200" dirty="0">
                <a:solidFill>
                  <a:srgbClr val="000000"/>
                </a:solidFill>
                <a:latin typeface="Inter" panose="02000503000000020004" pitchFamily="2" charset="0"/>
                <a:ea typeface="Inter" panose="02000503000000020004" pitchFamily="2" charset="0"/>
              </a:rPr>
              <a:t>Underlivet</a:t>
            </a:r>
          </a:p>
          <a:p>
            <a:pPr algn="ctr">
              <a:lnSpc>
                <a:spcPts val="4339"/>
              </a:lnSpc>
              <a:spcBef>
                <a:spcPct val="0"/>
              </a:spcBef>
            </a:pPr>
            <a:r>
              <a:rPr lang="da-DK" sz="3200" dirty="0">
                <a:solidFill>
                  <a:srgbClr val="000000"/>
                </a:solidFill>
                <a:latin typeface="Inter" panose="02000503000000020004" pitchFamily="2" charset="0"/>
                <a:ea typeface="Inter" panose="02000503000000020004" pitchFamily="2" charset="0"/>
              </a:rPr>
              <a:t>Fødderne</a:t>
            </a:r>
          </a:p>
        </p:txBody>
      </p:sp>
      <p:sp>
        <p:nvSpPr>
          <p:cNvPr id="15" name="TextBox 15"/>
          <p:cNvSpPr txBox="1"/>
          <p:nvPr/>
        </p:nvSpPr>
        <p:spPr>
          <a:xfrm rot="-5400000">
            <a:off x="-499687" y="1687151"/>
            <a:ext cx="2166982" cy="307325"/>
          </a:xfrm>
          <a:prstGeom prst="rect">
            <a:avLst/>
          </a:prstGeom>
        </p:spPr>
        <p:txBody>
          <a:bodyPr lIns="0" tIns="0" rIns="0" bIns="0" rtlCol="0" anchor="t">
            <a:spAutoFit/>
          </a:bodyPr>
          <a:lstStyle/>
          <a:p>
            <a:pPr>
              <a:lnSpc>
                <a:spcPts val="2511"/>
              </a:lnSpc>
              <a:spcBef>
                <a:spcPct val="0"/>
              </a:spcBef>
            </a:pPr>
            <a:r>
              <a:rPr lang="en-US" dirty="0">
                <a:solidFill>
                  <a:srgbClr val="000000"/>
                </a:solidFill>
                <a:latin typeface="Calistoga" pitchFamily="2" charset="0"/>
              </a:rPr>
              <a:t>TANKESPIRERNE</a:t>
            </a:r>
          </a:p>
        </p:txBody>
      </p:sp>
      <p:sp>
        <p:nvSpPr>
          <p:cNvPr id="16" name="TextBox 16"/>
          <p:cNvSpPr txBox="1"/>
          <p:nvPr/>
        </p:nvSpPr>
        <p:spPr>
          <a:xfrm rot="-5400000">
            <a:off x="-745690" y="1713183"/>
            <a:ext cx="2166982" cy="255263"/>
          </a:xfrm>
          <a:prstGeom prst="rect">
            <a:avLst/>
          </a:prstGeom>
        </p:spPr>
        <p:txBody>
          <a:bodyPr lIns="0" tIns="0" rIns="0" bIns="0" rtlCol="0" anchor="t">
            <a:spAutoFit/>
          </a:bodyPr>
          <a:lstStyle/>
          <a:p>
            <a:pPr>
              <a:lnSpc>
                <a:spcPts val="2100"/>
              </a:lnSpc>
              <a:spcBef>
                <a:spcPct val="0"/>
              </a:spcBef>
            </a:pPr>
            <a:r>
              <a:rPr lang="en-US" sz="1500" dirty="0">
                <a:solidFill>
                  <a:srgbClr val="000000"/>
                </a:solidFill>
                <a:latin typeface="Calistoga" pitchFamily="2" charset="0"/>
              </a:rPr>
              <a:t>SKABT AF </a:t>
            </a:r>
          </a:p>
        </p:txBody>
      </p:sp>
      <p:sp>
        <p:nvSpPr>
          <p:cNvPr id="17" name="Freeform 17"/>
          <p:cNvSpPr/>
          <p:nvPr/>
        </p:nvSpPr>
        <p:spPr>
          <a:xfrm rot="-710977">
            <a:off x="2179421" y="811723"/>
            <a:ext cx="1305141" cy="673779"/>
          </a:xfrm>
          <a:custGeom>
            <a:avLst/>
            <a:gdLst/>
            <a:ahLst/>
            <a:cxnLst/>
            <a:rect l="l" t="t" r="r" b="b"/>
            <a:pathLst>
              <a:path w="1305141" h="673779">
                <a:moveTo>
                  <a:pt x="0" y="0"/>
                </a:moveTo>
                <a:lnTo>
                  <a:pt x="1305141" y="0"/>
                </a:lnTo>
                <a:lnTo>
                  <a:pt x="1305141" y="673780"/>
                </a:lnTo>
                <a:lnTo>
                  <a:pt x="0" y="6737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18" name="Freeform 18"/>
          <p:cNvSpPr/>
          <p:nvPr/>
        </p:nvSpPr>
        <p:spPr>
          <a:xfrm rot="-10555627">
            <a:off x="4020517" y="45498"/>
            <a:ext cx="1305141" cy="673779"/>
          </a:xfrm>
          <a:custGeom>
            <a:avLst/>
            <a:gdLst/>
            <a:ahLst/>
            <a:cxnLst/>
            <a:rect l="l" t="t" r="r" b="b"/>
            <a:pathLst>
              <a:path w="1305141" h="673779">
                <a:moveTo>
                  <a:pt x="0" y="0"/>
                </a:moveTo>
                <a:lnTo>
                  <a:pt x="1305141" y="0"/>
                </a:lnTo>
                <a:lnTo>
                  <a:pt x="1305141" y="673779"/>
                </a:lnTo>
                <a:lnTo>
                  <a:pt x="0" y="673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19" name="Freeform 19"/>
          <p:cNvSpPr/>
          <p:nvPr/>
        </p:nvSpPr>
        <p:spPr>
          <a:xfrm rot="-10555627">
            <a:off x="5522323" y="5244963"/>
            <a:ext cx="1305141" cy="673779"/>
          </a:xfrm>
          <a:custGeom>
            <a:avLst/>
            <a:gdLst/>
            <a:ahLst/>
            <a:cxnLst/>
            <a:rect l="l" t="t" r="r" b="b"/>
            <a:pathLst>
              <a:path w="1305141" h="673779">
                <a:moveTo>
                  <a:pt x="0" y="0"/>
                </a:moveTo>
                <a:lnTo>
                  <a:pt x="1305142" y="0"/>
                </a:lnTo>
                <a:lnTo>
                  <a:pt x="1305142" y="673780"/>
                </a:lnTo>
                <a:lnTo>
                  <a:pt x="0" y="6737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0" name="Freeform 20"/>
          <p:cNvSpPr/>
          <p:nvPr/>
        </p:nvSpPr>
        <p:spPr>
          <a:xfrm rot="10356031">
            <a:off x="4433779" y="2169289"/>
            <a:ext cx="1305141" cy="673779"/>
          </a:xfrm>
          <a:custGeom>
            <a:avLst/>
            <a:gdLst/>
            <a:ahLst/>
            <a:cxnLst/>
            <a:rect l="l" t="t" r="r" b="b"/>
            <a:pathLst>
              <a:path w="1305141" h="673779">
                <a:moveTo>
                  <a:pt x="0" y="0"/>
                </a:moveTo>
                <a:lnTo>
                  <a:pt x="1305142" y="0"/>
                </a:lnTo>
                <a:lnTo>
                  <a:pt x="1305142" y="673779"/>
                </a:lnTo>
                <a:lnTo>
                  <a:pt x="0" y="673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1" name="Freeform 21"/>
          <p:cNvSpPr/>
          <p:nvPr/>
        </p:nvSpPr>
        <p:spPr>
          <a:xfrm rot="3037410">
            <a:off x="1944747" y="8921410"/>
            <a:ext cx="1305141" cy="673779"/>
          </a:xfrm>
          <a:custGeom>
            <a:avLst/>
            <a:gdLst/>
            <a:ahLst/>
            <a:cxnLst/>
            <a:rect l="l" t="t" r="r" b="b"/>
            <a:pathLst>
              <a:path w="1305141" h="673779">
                <a:moveTo>
                  <a:pt x="0" y="0"/>
                </a:moveTo>
                <a:lnTo>
                  <a:pt x="1305141" y="0"/>
                </a:lnTo>
                <a:lnTo>
                  <a:pt x="1305141" y="673780"/>
                </a:lnTo>
                <a:lnTo>
                  <a:pt x="0" y="6737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2" name="Freeform 22"/>
          <p:cNvSpPr/>
          <p:nvPr/>
        </p:nvSpPr>
        <p:spPr>
          <a:xfrm rot="-651442">
            <a:off x="2124149" y="5567537"/>
            <a:ext cx="1305141" cy="673779"/>
          </a:xfrm>
          <a:custGeom>
            <a:avLst/>
            <a:gdLst/>
            <a:ahLst/>
            <a:cxnLst/>
            <a:rect l="l" t="t" r="r" b="b"/>
            <a:pathLst>
              <a:path w="1305141" h="673779">
                <a:moveTo>
                  <a:pt x="0" y="0"/>
                </a:moveTo>
                <a:lnTo>
                  <a:pt x="1305142" y="0"/>
                </a:lnTo>
                <a:lnTo>
                  <a:pt x="1305142" y="673780"/>
                </a:lnTo>
                <a:lnTo>
                  <a:pt x="0" y="6737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3" name="Freeform 23"/>
          <p:cNvSpPr/>
          <p:nvPr/>
        </p:nvSpPr>
        <p:spPr>
          <a:xfrm rot="883071">
            <a:off x="2619160" y="4333007"/>
            <a:ext cx="1305141" cy="673779"/>
          </a:xfrm>
          <a:custGeom>
            <a:avLst/>
            <a:gdLst/>
            <a:ahLst/>
            <a:cxnLst/>
            <a:rect l="l" t="t" r="r" b="b"/>
            <a:pathLst>
              <a:path w="1305141" h="673779">
                <a:moveTo>
                  <a:pt x="0" y="0"/>
                </a:moveTo>
                <a:lnTo>
                  <a:pt x="1305142" y="0"/>
                </a:lnTo>
                <a:lnTo>
                  <a:pt x="1305142" y="673779"/>
                </a:lnTo>
                <a:lnTo>
                  <a:pt x="0" y="673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4" name="Freeform 24"/>
          <p:cNvSpPr/>
          <p:nvPr/>
        </p:nvSpPr>
        <p:spPr>
          <a:xfrm rot="883071">
            <a:off x="2428083" y="200183"/>
            <a:ext cx="1305141" cy="673779"/>
          </a:xfrm>
          <a:custGeom>
            <a:avLst/>
            <a:gdLst/>
            <a:ahLst/>
            <a:cxnLst/>
            <a:rect l="l" t="t" r="r" b="b"/>
            <a:pathLst>
              <a:path w="1305141" h="673779">
                <a:moveTo>
                  <a:pt x="0" y="0"/>
                </a:moveTo>
                <a:lnTo>
                  <a:pt x="1305142" y="0"/>
                </a:lnTo>
                <a:lnTo>
                  <a:pt x="1305142" y="673779"/>
                </a:lnTo>
                <a:lnTo>
                  <a:pt x="0" y="6737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5" name="TextBox 25"/>
          <p:cNvSpPr txBox="1"/>
          <p:nvPr/>
        </p:nvSpPr>
        <p:spPr>
          <a:xfrm>
            <a:off x="12801600" y="9894869"/>
            <a:ext cx="5697141" cy="308802"/>
          </a:xfrm>
          <a:prstGeom prst="rect">
            <a:avLst/>
          </a:prstGeom>
        </p:spPr>
        <p:txBody>
          <a:bodyPr wrap="square" lIns="0" tIns="0" rIns="0" bIns="0" rtlCol="0" anchor="t">
            <a:spAutoFit/>
          </a:bodyPr>
          <a:lstStyle/>
          <a:p>
            <a:pPr>
              <a:lnSpc>
                <a:spcPts val="2737"/>
              </a:lnSpc>
              <a:spcBef>
                <a:spcPct val="0"/>
              </a:spcBef>
            </a:pPr>
            <a:r>
              <a:rPr lang="da-DK" sz="1600" dirty="0">
                <a:solidFill>
                  <a:srgbClr val="000000"/>
                </a:solidFill>
                <a:latin typeface="Inter" panose="02000503000000020004" pitchFamily="2" charset="0"/>
                <a:ea typeface="Inter" panose="02000503000000020004" pitchFamily="2" charset="0"/>
              </a:rPr>
              <a:t>Ideen er lånt fra Ane Riis Svendsen fra Arbejdermuseet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B6DE"/>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160774"/>
            <a:ext cx="1448770" cy="2428996"/>
            <a:chOff x="0" y="0"/>
            <a:chExt cx="381569" cy="639735"/>
          </a:xfrm>
        </p:grpSpPr>
        <p:sp>
          <p:nvSpPr>
            <p:cNvPr id="3" name="Freeform 3"/>
            <p:cNvSpPr/>
            <p:nvPr/>
          </p:nvSpPr>
          <p:spPr>
            <a:xfrm>
              <a:off x="0" y="0"/>
              <a:ext cx="381569" cy="639735"/>
            </a:xfrm>
            <a:custGeom>
              <a:avLst/>
              <a:gdLst/>
              <a:ahLst/>
              <a:cxnLst/>
              <a:rect l="l" t="t" r="r" b="b"/>
              <a:pathLst>
                <a:path w="381569" h="639735">
                  <a:moveTo>
                    <a:pt x="190785" y="0"/>
                  </a:moveTo>
                  <a:lnTo>
                    <a:pt x="190785" y="0"/>
                  </a:lnTo>
                  <a:cubicBezTo>
                    <a:pt x="296152" y="0"/>
                    <a:pt x="381569" y="85417"/>
                    <a:pt x="381569" y="190785"/>
                  </a:cubicBezTo>
                  <a:lnTo>
                    <a:pt x="381569" y="448951"/>
                  </a:lnTo>
                  <a:cubicBezTo>
                    <a:pt x="381569" y="499550"/>
                    <a:pt x="361469" y="548077"/>
                    <a:pt x="325690" y="583856"/>
                  </a:cubicBezTo>
                  <a:cubicBezTo>
                    <a:pt x="289911" y="619635"/>
                    <a:pt x="241384" y="639735"/>
                    <a:pt x="190785" y="639735"/>
                  </a:cubicBezTo>
                  <a:lnTo>
                    <a:pt x="190785" y="639735"/>
                  </a:lnTo>
                  <a:cubicBezTo>
                    <a:pt x="140185" y="639735"/>
                    <a:pt x="91659" y="619635"/>
                    <a:pt x="55880" y="583856"/>
                  </a:cubicBezTo>
                  <a:cubicBezTo>
                    <a:pt x="20100" y="548077"/>
                    <a:pt x="0" y="499550"/>
                    <a:pt x="0" y="448951"/>
                  </a:cubicBezTo>
                  <a:lnTo>
                    <a:pt x="0" y="190785"/>
                  </a:lnTo>
                  <a:cubicBezTo>
                    <a:pt x="0" y="140185"/>
                    <a:pt x="20100" y="91659"/>
                    <a:pt x="55880" y="55880"/>
                  </a:cubicBezTo>
                  <a:cubicBezTo>
                    <a:pt x="91659" y="20100"/>
                    <a:pt x="140185" y="0"/>
                    <a:pt x="190785" y="0"/>
                  </a:cubicBezTo>
                  <a:close/>
                </a:path>
              </a:pathLst>
            </a:custGeom>
            <a:solidFill>
              <a:srgbClr val="FFF0B3"/>
            </a:solidFill>
          </p:spPr>
          <p:txBody>
            <a:bodyPr/>
            <a:lstStyle/>
            <a:p>
              <a:endParaRPr lang="da-DK"/>
            </a:p>
          </p:txBody>
        </p:sp>
        <p:sp>
          <p:nvSpPr>
            <p:cNvPr id="4" name="TextBox 4"/>
            <p:cNvSpPr txBox="1"/>
            <p:nvPr/>
          </p:nvSpPr>
          <p:spPr>
            <a:xfrm>
              <a:off x="0" y="-19050"/>
              <a:ext cx="381569" cy="658785"/>
            </a:xfrm>
            <a:prstGeom prst="rect">
              <a:avLst/>
            </a:prstGeom>
          </p:spPr>
          <p:txBody>
            <a:bodyPr lIns="50800" tIns="50800" rIns="50800" bIns="50800" rtlCol="0" anchor="ctr"/>
            <a:lstStyle/>
            <a:p>
              <a:pPr algn="ctr">
                <a:lnSpc>
                  <a:spcPts val="2737"/>
                </a:lnSpc>
              </a:pPr>
              <a:endParaRPr/>
            </a:p>
          </p:txBody>
        </p:sp>
      </p:grpSp>
      <p:sp>
        <p:nvSpPr>
          <p:cNvPr id="5" name="Freeform 5"/>
          <p:cNvSpPr/>
          <p:nvPr/>
        </p:nvSpPr>
        <p:spPr>
          <a:xfrm>
            <a:off x="14921620" y="160774"/>
            <a:ext cx="1806950" cy="1750483"/>
          </a:xfrm>
          <a:custGeom>
            <a:avLst/>
            <a:gdLst/>
            <a:ahLst/>
            <a:cxnLst/>
            <a:rect l="l" t="t" r="r" b="b"/>
            <a:pathLst>
              <a:path w="1806950" h="1750483">
                <a:moveTo>
                  <a:pt x="0" y="0"/>
                </a:moveTo>
                <a:lnTo>
                  <a:pt x="1806950" y="0"/>
                </a:lnTo>
                <a:lnTo>
                  <a:pt x="1806950" y="1750483"/>
                </a:lnTo>
                <a:lnTo>
                  <a:pt x="0" y="17504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a-DK"/>
          </a:p>
        </p:txBody>
      </p:sp>
      <p:grpSp>
        <p:nvGrpSpPr>
          <p:cNvPr id="6" name="Group 6"/>
          <p:cNvGrpSpPr/>
          <p:nvPr/>
        </p:nvGrpSpPr>
        <p:grpSpPr>
          <a:xfrm>
            <a:off x="17798799" y="2813390"/>
            <a:ext cx="233597" cy="23359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8" name="TextBox 8"/>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sp>
        <p:nvSpPr>
          <p:cNvPr id="9" name="Freeform 9"/>
          <p:cNvSpPr/>
          <p:nvPr/>
        </p:nvSpPr>
        <p:spPr>
          <a:xfrm>
            <a:off x="381000" y="3119397"/>
            <a:ext cx="1540426" cy="1980202"/>
          </a:xfrm>
          <a:custGeom>
            <a:avLst/>
            <a:gdLst/>
            <a:ahLst/>
            <a:cxnLst/>
            <a:rect l="l" t="t" r="r" b="b"/>
            <a:pathLst>
              <a:path w="1540426" h="1980202">
                <a:moveTo>
                  <a:pt x="0" y="0"/>
                </a:moveTo>
                <a:lnTo>
                  <a:pt x="1540426" y="0"/>
                </a:lnTo>
                <a:lnTo>
                  <a:pt x="1540426" y="1980202"/>
                </a:lnTo>
                <a:lnTo>
                  <a:pt x="0" y="19802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10" name="Freeform 10"/>
          <p:cNvSpPr/>
          <p:nvPr/>
        </p:nvSpPr>
        <p:spPr>
          <a:xfrm>
            <a:off x="2985347" y="2715715"/>
            <a:ext cx="1896707" cy="2427785"/>
          </a:xfrm>
          <a:custGeom>
            <a:avLst/>
            <a:gdLst/>
            <a:ahLst/>
            <a:cxnLst/>
            <a:rect l="l" t="t" r="r" b="b"/>
            <a:pathLst>
              <a:path w="1896707" h="2427785">
                <a:moveTo>
                  <a:pt x="0" y="0"/>
                </a:moveTo>
                <a:lnTo>
                  <a:pt x="1896707" y="0"/>
                </a:lnTo>
                <a:lnTo>
                  <a:pt x="1896707" y="2427785"/>
                </a:lnTo>
                <a:lnTo>
                  <a:pt x="0" y="24277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11" name="Freeform 11"/>
          <p:cNvSpPr/>
          <p:nvPr/>
        </p:nvSpPr>
        <p:spPr>
          <a:xfrm>
            <a:off x="10251786" y="2883896"/>
            <a:ext cx="2335391" cy="2215703"/>
          </a:xfrm>
          <a:custGeom>
            <a:avLst/>
            <a:gdLst/>
            <a:ahLst/>
            <a:cxnLst/>
            <a:rect l="l" t="t" r="r" b="b"/>
            <a:pathLst>
              <a:path w="2335391" h="2215703">
                <a:moveTo>
                  <a:pt x="0" y="0"/>
                </a:moveTo>
                <a:lnTo>
                  <a:pt x="2335391" y="0"/>
                </a:lnTo>
                <a:lnTo>
                  <a:pt x="2335391" y="2215703"/>
                </a:lnTo>
                <a:lnTo>
                  <a:pt x="0" y="221570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
        <p:nvSpPr>
          <p:cNvPr id="12" name="Freeform 12"/>
          <p:cNvSpPr/>
          <p:nvPr/>
        </p:nvSpPr>
        <p:spPr>
          <a:xfrm>
            <a:off x="10251786" y="6221910"/>
            <a:ext cx="2030674" cy="2694095"/>
          </a:xfrm>
          <a:custGeom>
            <a:avLst/>
            <a:gdLst/>
            <a:ahLst/>
            <a:cxnLst/>
            <a:rect l="l" t="t" r="r" b="b"/>
            <a:pathLst>
              <a:path w="2030674" h="2694095">
                <a:moveTo>
                  <a:pt x="0" y="0"/>
                </a:moveTo>
                <a:lnTo>
                  <a:pt x="2030674" y="0"/>
                </a:lnTo>
                <a:lnTo>
                  <a:pt x="2030674" y="2694095"/>
                </a:lnTo>
                <a:lnTo>
                  <a:pt x="0" y="269409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da-DK"/>
          </a:p>
        </p:txBody>
      </p:sp>
      <p:sp>
        <p:nvSpPr>
          <p:cNvPr id="13" name="Freeform 13"/>
          <p:cNvSpPr/>
          <p:nvPr/>
        </p:nvSpPr>
        <p:spPr>
          <a:xfrm>
            <a:off x="5928983" y="2515248"/>
            <a:ext cx="944131" cy="2586662"/>
          </a:xfrm>
          <a:custGeom>
            <a:avLst/>
            <a:gdLst/>
            <a:ahLst/>
            <a:cxnLst/>
            <a:rect l="l" t="t" r="r" b="b"/>
            <a:pathLst>
              <a:path w="944131" h="2586662">
                <a:moveTo>
                  <a:pt x="0" y="0"/>
                </a:moveTo>
                <a:lnTo>
                  <a:pt x="944132" y="0"/>
                </a:lnTo>
                <a:lnTo>
                  <a:pt x="944132" y="2586662"/>
                </a:lnTo>
                <a:lnTo>
                  <a:pt x="0" y="258666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14" name="Freeform 14"/>
          <p:cNvSpPr/>
          <p:nvPr/>
        </p:nvSpPr>
        <p:spPr>
          <a:xfrm>
            <a:off x="7939915" y="2905170"/>
            <a:ext cx="1245071" cy="2238330"/>
          </a:xfrm>
          <a:custGeom>
            <a:avLst/>
            <a:gdLst/>
            <a:ahLst/>
            <a:cxnLst/>
            <a:rect l="l" t="t" r="r" b="b"/>
            <a:pathLst>
              <a:path w="1245071" h="2238330">
                <a:moveTo>
                  <a:pt x="0" y="0"/>
                </a:moveTo>
                <a:lnTo>
                  <a:pt x="1245071" y="0"/>
                </a:lnTo>
                <a:lnTo>
                  <a:pt x="1245071" y="2238330"/>
                </a:lnTo>
                <a:lnTo>
                  <a:pt x="0" y="223833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a-DK"/>
          </a:p>
        </p:txBody>
      </p:sp>
      <p:sp>
        <p:nvSpPr>
          <p:cNvPr id="15" name="Freeform 15"/>
          <p:cNvSpPr/>
          <p:nvPr/>
        </p:nvSpPr>
        <p:spPr>
          <a:xfrm>
            <a:off x="15189947" y="7901695"/>
            <a:ext cx="2872802" cy="1041391"/>
          </a:xfrm>
          <a:custGeom>
            <a:avLst/>
            <a:gdLst/>
            <a:ahLst/>
            <a:cxnLst/>
            <a:rect l="l" t="t" r="r" b="b"/>
            <a:pathLst>
              <a:path w="2872802" h="1041391">
                <a:moveTo>
                  <a:pt x="0" y="0"/>
                </a:moveTo>
                <a:lnTo>
                  <a:pt x="2872802" y="0"/>
                </a:lnTo>
                <a:lnTo>
                  <a:pt x="2872802" y="1041391"/>
                </a:lnTo>
                <a:lnTo>
                  <a:pt x="0" y="104139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da-DK"/>
          </a:p>
        </p:txBody>
      </p:sp>
      <p:sp>
        <p:nvSpPr>
          <p:cNvPr id="16" name="Freeform 16"/>
          <p:cNvSpPr/>
          <p:nvPr/>
        </p:nvSpPr>
        <p:spPr>
          <a:xfrm>
            <a:off x="15189947" y="3586189"/>
            <a:ext cx="2938323" cy="1557311"/>
          </a:xfrm>
          <a:custGeom>
            <a:avLst/>
            <a:gdLst/>
            <a:ahLst/>
            <a:cxnLst/>
            <a:rect l="l" t="t" r="r" b="b"/>
            <a:pathLst>
              <a:path w="2938323" h="1557311">
                <a:moveTo>
                  <a:pt x="0" y="0"/>
                </a:moveTo>
                <a:lnTo>
                  <a:pt x="2938323" y="0"/>
                </a:lnTo>
                <a:lnTo>
                  <a:pt x="2938323" y="1557311"/>
                </a:lnTo>
                <a:lnTo>
                  <a:pt x="0" y="155731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da-DK"/>
          </a:p>
        </p:txBody>
      </p:sp>
      <p:sp>
        <p:nvSpPr>
          <p:cNvPr id="17" name="Freeform 17"/>
          <p:cNvSpPr/>
          <p:nvPr/>
        </p:nvSpPr>
        <p:spPr>
          <a:xfrm>
            <a:off x="7956401" y="6162874"/>
            <a:ext cx="1228585" cy="2753131"/>
          </a:xfrm>
          <a:custGeom>
            <a:avLst/>
            <a:gdLst/>
            <a:ahLst/>
            <a:cxnLst/>
            <a:rect l="l" t="t" r="r" b="b"/>
            <a:pathLst>
              <a:path w="1228585" h="2753131">
                <a:moveTo>
                  <a:pt x="0" y="0"/>
                </a:moveTo>
                <a:lnTo>
                  <a:pt x="1228585" y="0"/>
                </a:lnTo>
                <a:lnTo>
                  <a:pt x="1228585" y="2753131"/>
                </a:lnTo>
                <a:lnTo>
                  <a:pt x="0" y="275313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da-DK"/>
          </a:p>
        </p:txBody>
      </p:sp>
      <p:sp>
        <p:nvSpPr>
          <p:cNvPr id="18" name="Freeform 18"/>
          <p:cNvSpPr/>
          <p:nvPr/>
        </p:nvSpPr>
        <p:spPr>
          <a:xfrm>
            <a:off x="22215" y="6351742"/>
            <a:ext cx="2671108" cy="2564263"/>
          </a:xfrm>
          <a:custGeom>
            <a:avLst/>
            <a:gdLst/>
            <a:ahLst/>
            <a:cxnLst/>
            <a:rect l="l" t="t" r="r" b="b"/>
            <a:pathLst>
              <a:path w="2671108" h="2564263">
                <a:moveTo>
                  <a:pt x="0" y="0"/>
                </a:moveTo>
                <a:lnTo>
                  <a:pt x="2671108" y="0"/>
                </a:lnTo>
                <a:lnTo>
                  <a:pt x="2671108" y="2564263"/>
                </a:lnTo>
                <a:lnTo>
                  <a:pt x="0" y="2564263"/>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da-DK"/>
          </a:p>
        </p:txBody>
      </p:sp>
      <p:sp>
        <p:nvSpPr>
          <p:cNvPr id="19" name="Freeform 19"/>
          <p:cNvSpPr/>
          <p:nvPr/>
        </p:nvSpPr>
        <p:spPr>
          <a:xfrm>
            <a:off x="13457714" y="2500139"/>
            <a:ext cx="969751" cy="2601771"/>
          </a:xfrm>
          <a:custGeom>
            <a:avLst/>
            <a:gdLst/>
            <a:ahLst/>
            <a:cxnLst/>
            <a:rect l="l" t="t" r="r" b="b"/>
            <a:pathLst>
              <a:path w="969751" h="2601771">
                <a:moveTo>
                  <a:pt x="0" y="0"/>
                </a:moveTo>
                <a:lnTo>
                  <a:pt x="969751" y="0"/>
                </a:lnTo>
                <a:lnTo>
                  <a:pt x="969751" y="2601771"/>
                </a:lnTo>
                <a:lnTo>
                  <a:pt x="0" y="2601771"/>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da-DK"/>
          </a:p>
        </p:txBody>
      </p:sp>
      <p:sp>
        <p:nvSpPr>
          <p:cNvPr id="20" name="Freeform 20"/>
          <p:cNvSpPr/>
          <p:nvPr/>
        </p:nvSpPr>
        <p:spPr>
          <a:xfrm>
            <a:off x="13200056" y="6595590"/>
            <a:ext cx="1485066" cy="2320416"/>
          </a:xfrm>
          <a:custGeom>
            <a:avLst/>
            <a:gdLst/>
            <a:ahLst/>
            <a:cxnLst/>
            <a:rect l="l" t="t" r="r" b="b"/>
            <a:pathLst>
              <a:path w="1485066" h="2320416">
                <a:moveTo>
                  <a:pt x="0" y="0"/>
                </a:moveTo>
                <a:lnTo>
                  <a:pt x="1485066" y="0"/>
                </a:lnTo>
                <a:lnTo>
                  <a:pt x="1485066" y="2320415"/>
                </a:lnTo>
                <a:lnTo>
                  <a:pt x="0" y="2320415"/>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da-DK"/>
          </a:p>
        </p:txBody>
      </p:sp>
      <p:sp>
        <p:nvSpPr>
          <p:cNvPr id="21" name="Freeform 21"/>
          <p:cNvSpPr/>
          <p:nvPr/>
        </p:nvSpPr>
        <p:spPr>
          <a:xfrm>
            <a:off x="3059218" y="7197783"/>
            <a:ext cx="1748966" cy="1602490"/>
          </a:xfrm>
          <a:custGeom>
            <a:avLst/>
            <a:gdLst/>
            <a:ahLst/>
            <a:cxnLst/>
            <a:rect l="l" t="t" r="r" b="b"/>
            <a:pathLst>
              <a:path w="1748966" h="1602490">
                <a:moveTo>
                  <a:pt x="0" y="0"/>
                </a:moveTo>
                <a:lnTo>
                  <a:pt x="1748966" y="0"/>
                </a:lnTo>
                <a:lnTo>
                  <a:pt x="1748966" y="1602490"/>
                </a:lnTo>
                <a:lnTo>
                  <a:pt x="0" y="1602490"/>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txBody>
          <a:bodyPr/>
          <a:lstStyle/>
          <a:p>
            <a:endParaRPr lang="da-DK"/>
          </a:p>
        </p:txBody>
      </p:sp>
      <p:sp>
        <p:nvSpPr>
          <p:cNvPr id="22" name="Freeform 22"/>
          <p:cNvSpPr/>
          <p:nvPr/>
        </p:nvSpPr>
        <p:spPr>
          <a:xfrm>
            <a:off x="5197611" y="7341785"/>
            <a:ext cx="2456402" cy="1458489"/>
          </a:xfrm>
          <a:custGeom>
            <a:avLst/>
            <a:gdLst/>
            <a:ahLst/>
            <a:cxnLst/>
            <a:rect l="l" t="t" r="r" b="b"/>
            <a:pathLst>
              <a:path w="2456402" h="1458489">
                <a:moveTo>
                  <a:pt x="0" y="0"/>
                </a:moveTo>
                <a:lnTo>
                  <a:pt x="2456402" y="0"/>
                </a:lnTo>
                <a:lnTo>
                  <a:pt x="2456402" y="1458488"/>
                </a:lnTo>
                <a:lnTo>
                  <a:pt x="0" y="1458488"/>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da-DK"/>
          </a:p>
        </p:txBody>
      </p:sp>
      <p:grpSp>
        <p:nvGrpSpPr>
          <p:cNvPr id="23" name="Group 23"/>
          <p:cNvGrpSpPr/>
          <p:nvPr/>
        </p:nvGrpSpPr>
        <p:grpSpPr>
          <a:xfrm>
            <a:off x="337158" y="-375269"/>
            <a:ext cx="14347964" cy="2208658"/>
            <a:chOff x="0" y="0"/>
            <a:chExt cx="3778888" cy="581704"/>
          </a:xfrm>
        </p:grpSpPr>
        <p:sp>
          <p:nvSpPr>
            <p:cNvPr id="24" name="Freeform 24"/>
            <p:cNvSpPr/>
            <p:nvPr/>
          </p:nvSpPr>
          <p:spPr>
            <a:xfrm>
              <a:off x="0" y="0"/>
              <a:ext cx="3778888" cy="581704"/>
            </a:xfrm>
            <a:custGeom>
              <a:avLst/>
              <a:gdLst/>
              <a:ahLst/>
              <a:cxnLst/>
              <a:rect l="l" t="t" r="r" b="b"/>
              <a:pathLst>
                <a:path w="3778888" h="581704">
                  <a:moveTo>
                    <a:pt x="27519" y="0"/>
                  </a:moveTo>
                  <a:lnTo>
                    <a:pt x="3751369" y="0"/>
                  </a:lnTo>
                  <a:cubicBezTo>
                    <a:pt x="3758667" y="0"/>
                    <a:pt x="3765667" y="2899"/>
                    <a:pt x="3770828" y="8060"/>
                  </a:cubicBezTo>
                  <a:cubicBezTo>
                    <a:pt x="3775988" y="13221"/>
                    <a:pt x="3778888" y="20220"/>
                    <a:pt x="3778888" y="27519"/>
                  </a:cubicBezTo>
                  <a:lnTo>
                    <a:pt x="3778888" y="554186"/>
                  </a:lnTo>
                  <a:cubicBezTo>
                    <a:pt x="3778888" y="561484"/>
                    <a:pt x="3775988" y="568483"/>
                    <a:pt x="3770828" y="573644"/>
                  </a:cubicBezTo>
                  <a:cubicBezTo>
                    <a:pt x="3765667" y="578805"/>
                    <a:pt x="3758667" y="581704"/>
                    <a:pt x="3751369" y="581704"/>
                  </a:cubicBezTo>
                  <a:lnTo>
                    <a:pt x="27519" y="581704"/>
                  </a:lnTo>
                  <a:cubicBezTo>
                    <a:pt x="20220" y="581704"/>
                    <a:pt x="13221" y="578805"/>
                    <a:pt x="8060" y="573644"/>
                  </a:cubicBezTo>
                  <a:cubicBezTo>
                    <a:pt x="2899" y="568483"/>
                    <a:pt x="0" y="561484"/>
                    <a:pt x="0" y="554186"/>
                  </a:cubicBezTo>
                  <a:lnTo>
                    <a:pt x="0" y="27519"/>
                  </a:lnTo>
                  <a:cubicBezTo>
                    <a:pt x="0" y="20220"/>
                    <a:pt x="2899" y="13221"/>
                    <a:pt x="8060" y="8060"/>
                  </a:cubicBezTo>
                  <a:cubicBezTo>
                    <a:pt x="13221" y="2899"/>
                    <a:pt x="20220" y="0"/>
                    <a:pt x="27519" y="0"/>
                  </a:cubicBezTo>
                  <a:close/>
                </a:path>
              </a:pathLst>
            </a:custGeom>
            <a:solidFill>
              <a:srgbClr val="FFF0B3"/>
            </a:solidFill>
          </p:spPr>
          <p:txBody>
            <a:bodyPr/>
            <a:lstStyle/>
            <a:p>
              <a:endParaRPr lang="da-DK"/>
            </a:p>
          </p:txBody>
        </p:sp>
        <p:sp>
          <p:nvSpPr>
            <p:cNvPr id="25" name="TextBox 25"/>
            <p:cNvSpPr txBox="1"/>
            <p:nvPr/>
          </p:nvSpPr>
          <p:spPr>
            <a:xfrm>
              <a:off x="0" y="-19050"/>
              <a:ext cx="3778888" cy="600754"/>
            </a:xfrm>
            <a:prstGeom prst="rect">
              <a:avLst/>
            </a:prstGeom>
          </p:spPr>
          <p:txBody>
            <a:bodyPr lIns="50800" tIns="50800" rIns="50800" bIns="50800" rtlCol="0" anchor="ctr"/>
            <a:lstStyle/>
            <a:p>
              <a:pPr algn="ctr">
                <a:lnSpc>
                  <a:spcPts val="2737"/>
                </a:lnSpc>
              </a:pPr>
              <a:endParaRPr/>
            </a:p>
          </p:txBody>
        </p:sp>
      </p:grpSp>
      <p:sp>
        <p:nvSpPr>
          <p:cNvPr id="26" name="TextBox 26"/>
          <p:cNvSpPr txBox="1"/>
          <p:nvPr/>
        </p:nvSpPr>
        <p:spPr>
          <a:xfrm>
            <a:off x="377764" y="501194"/>
            <a:ext cx="14307358" cy="874078"/>
          </a:xfrm>
          <a:prstGeom prst="rect">
            <a:avLst/>
          </a:prstGeom>
        </p:spPr>
        <p:txBody>
          <a:bodyPr wrap="square" lIns="0" tIns="0" rIns="0" bIns="0" rtlCol="0" anchor="t">
            <a:spAutoFit/>
          </a:bodyPr>
          <a:lstStyle/>
          <a:p>
            <a:pPr algn="ctr">
              <a:lnSpc>
                <a:spcPts val="6681"/>
              </a:lnSpc>
            </a:pPr>
            <a:r>
              <a:rPr lang="en-US" sz="6600" spc="-189" dirty="0">
                <a:solidFill>
                  <a:srgbClr val="000000"/>
                </a:solidFill>
                <a:latin typeface="Calistoga" pitchFamily="2" charset="0"/>
              </a:rPr>
              <a:t>I hvilken ting kan vi finde begrebet?</a:t>
            </a:r>
          </a:p>
        </p:txBody>
      </p:sp>
      <p:sp>
        <p:nvSpPr>
          <p:cNvPr id="27" name="TextBox 27"/>
          <p:cNvSpPr txBox="1"/>
          <p:nvPr/>
        </p:nvSpPr>
        <p:spPr>
          <a:xfrm rot="5400000">
            <a:off x="16673082" y="1392189"/>
            <a:ext cx="2166982" cy="304379"/>
          </a:xfrm>
          <a:prstGeom prst="rect">
            <a:avLst/>
          </a:prstGeom>
        </p:spPr>
        <p:txBody>
          <a:bodyPr lIns="0" tIns="0" rIns="0" bIns="0" rtlCol="0" anchor="t">
            <a:spAutoFit/>
          </a:bodyPr>
          <a:lstStyle/>
          <a:p>
            <a:pPr>
              <a:lnSpc>
                <a:spcPts val="2511"/>
              </a:lnSpc>
              <a:spcBef>
                <a:spcPct val="0"/>
              </a:spcBef>
            </a:pPr>
            <a:r>
              <a:rPr lang="en-US" dirty="0">
                <a:solidFill>
                  <a:srgbClr val="000000"/>
                </a:solidFill>
                <a:latin typeface="Calistoga" pitchFamily="2" charset="0"/>
              </a:rPr>
              <a:t>TANKESPIRERNE</a:t>
            </a:r>
          </a:p>
        </p:txBody>
      </p:sp>
      <p:sp>
        <p:nvSpPr>
          <p:cNvPr id="28" name="TextBox 28"/>
          <p:cNvSpPr txBox="1"/>
          <p:nvPr/>
        </p:nvSpPr>
        <p:spPr>
          <a:xfrm rot="5400000">
            <a:off x="16919085" y="1416747"/>
            <a:ext cx="2166982" cy="255263"/>
          </a:xfrm>
          <a:prstGeom prst="rect">
            <a:avLst/>
          </a:prstGeom>
        </p:spPr>
        <p:txBody>
          <a:bodyPr lIns="0" tIns="0" rIns="0" bIns="0" rtlCol="0" anchor="t">
            <a:spAutoFit/>
          </a:bodyPr>
          <a:lstStyle/>
          <a:p>
            <a:pPr>
              <a:lnSpc>
                <a:spcPts val="2100"/>
              </a:lnSpc>
              <a:spcBef>
                <a:spcPct val="0"/>
              </a:spcBef>
            </a:pPr>
            <a:r>
              <a:rPr lang="en-US" sz="1500" dirty="0">
                <a:solidFill>
                  <a:srgbClr val="000000"/>
                </a:solidFill>
                <a:latin typeface="Calistoga" pitchFamily="2" charset="0"/>
              </a:rPr>
              <a:t>SJABT AF</a:t>
            </a:r>
          </a:p>
        </p:txBody>
      </p:sp>
      <p:sp>
        <p:nvSpPr>
          <p:cNvPr id="29" name="TextBox 29"/>
          <p:cNvSpPr txBox="1"/>
          <p:nvPr/>
        </p:nvSpPr>
        <p:spPr>
          <a:xfrm>
            <a:off x="397158" y="5285422"/>
            <a:ext cx="1921222" cy="365678"/>
          </a:xfrm>
          <a:prstGeom prst="rect">
            <a:avLst/>
          </a:prstGeom>
        </p:spPr>
        <p:txBody>
          <a:bodyPr lIns="0" tIns="0" rIns="0" bIns="0" rtlCol="0" anchor="t">
            <a:spAutoFit/>
          </a:bodyPr>
          <a:lstStyle/>
          <a:p>
            <a:pPr algn="ctr">
              <a:lnSpc>
                <a:spcPts val="3120"/>
              </a:lnSpc>
              <a:spcBef>
                <a:spcPct val="0"/>
              </a:spcBef>
            </a:pPr>
            <a:r>
              <a:rPr lang="da-DK" sz="2200" dirty="0">
                <a:solidFill>
                  <a:srgbClr val="000000"/>
                </a:solidFill>
                <a:latin typeface="Inter" panose="02000503000000020004" pitchFamily="2" charset="0"/>
                <a:ea typeface="Inter" panose="02000503000000020004" pitchFamily="2" charset="0"/>
              </a:rPr>
              <a:t>Skriveredskab</a:t>
            </a:r>
          </a:p>
        </p:txBody>
      </p:sp>
      <p:sp>
        <p:nvSpPr>
          <p:cNvPr id="30" name="TextBox 30"/>
          <p:cNvSpPr txBox="1"/>
          <p:nvPr/>
        </p:nvSpPr>
        <p:spPr>
          <a:xfrm>
            <a:off x="3372544" y="5276468"/>
            <a:ext cx="1136204" cy="368691"/>
          </a:xfrm>
          <a:prstGeom prst="rect">
            <a:avLst/>
          </a:prstGeom>
        </p:spPr>
        <p:txBody>
          <a:bodyPr wrap="square"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Penge</a:t>
            </a:r>
          </a:p>
        </p:txBody>
      </p:sp>
      <p:sp>
        <p:nvSpPr>
          <p:cNvPr id="31" name="TextBox 31"/>
          <p:cNvSpPr txBox="1"/>
          <p:nvPr/>
        </p:nvSpPr>
        <p:spPr>
          <a:xfrm>
            <a:off x="5978509" y="5285422"/>
            <a:ext cx="894606" cy="365678"/>
          </a:xfrm>
          <a:prstGeom prst="rect">
            <a:avLst/>
          </a:prstGeom>
        </p:spPr>
        <p:txBody>
          <a:bodyPr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Sværd</a:t>
            </a:r>
          </a:p>
        </p:txBody>
      </p:sp>
      <p:sp>
        <p:nvSpPr>
          <p:cNvPr id="32" name="TextBox 32"/>
          <p:cNvSpPr txBox="1"/>
          <p:nvPr/>
        </p:nvSpPr>
        <p:spPr>
          <a:xfrm>
            <a:off x="8025466" y="5285422"/>
            <a:ext cx="1159520" cy="368691"/>
          </a:xfrm>
          <a:prstGeom prst="rect">
            <a:avLst/>
          </a:prstGeom>
        </p:spPr>
        <p:txBody>
          <a:bodyPr wrap="square" lIns="0" tIns="0" rIns="0" bIns="0" rtlCol="0" anchor="t">
            <a:spAutoFit/>
          </a:bodyPr>
          <a:lstStyle/>
          <a:p>
            <a:pPr algn="ctr">
              <a:lnSpc>
                <a:spcPts val="3120"/>
              </a:lnSpc>
              <a:spcBef>
                <a:spcPct val="0"/>
              </a:spcBef>
            </a:pPr>
            <a:r>
              <a:rPr lang="da-DK" sz="2200" dirty="0">
                <a:solidFill>
                  <a:srgbClr val="000000"/>
                </a:solidFill>
                <a:latin typeface="Inter" panose="02000503000000020004" pitchFamily="2" charset="0"/>
                <a:ea typeface="Inter" panose="02000503000000020004" pitchFamily="2" charset="0"/>
              </a:rPr>
              <a:t>Skakbrik</a:t>
            </a:r>
          </a:p>
        </p:txBody>
      </p:sp>
      <p:sp>
        <p:nvSpPr>
          <p:cNvPr id="33" name="TextBox 33"/>
          <p:cNvSpPr txBox="1"/>
          <p:nvPr/>
        </p:nvSpPr>
        <p:spPr>
          <a:xfrm>
            <a:off x="10776564" y="5276467"/>
            <a:ext cx="976446" cy="368691"/>
          </a:xfrm>
          <a:prstGeom prst="rect">
            <a:avLst/>
          </a:prstGeom>
        </p:spPr>
        <p:txBody>
          <a:bodyPr wrap="square"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Maske</a:t>
            </a:r>
          </a:p>
        </p:txBody>
      </p:sp>
      <p:sp>
        <p:nvSpPr>
          <p:cNvPr id="34" name="TextBox 34"/>
          <p:cNvSpPr txBox="1"/>
          <p:nvPr/>
        </p:nvSpPr>
        <p:spPr>
          <a:xfrm>
            <a:off x="13494921" y="5285422"/>
            <a:ext cx="790724" cy="365678"/>
          </a:xfrm>
          <a:prstGeom prst="rect">
            <a:avLst/>
          </a:prstGeom>
        </p:spPr>
        <p:txBody>
          <a:bodyPr lIns="0" tIns="0" rIns="0" bIns="0" rtlCol="0" anchor="t">
            <a:spAutoFit/>
          </a:bodyPr>
          <a:lstStyle/>
          <a:p>
            <a:pPr algn="ctr">
              <a:lnSpc>
                <a:spcPts val="3120"/>
              </a:lnSpc>
              <a:spcBef>
                <a:spcPct val="0"/>
              </a:spcBef>
            </a:pPr>
            <a:r>
              <a:rPr lang="da-DK" sz="2200" dirty="0">
                <a:solidFill>
                  <a:srgbClr val="000000"/>
                </a:solidFill>
                <a:latin typeface="Inter" panose="02000503000000020004" pitchFamily="2" charset="0"/>
                <a:ea typeface="Inter" panose="02000503000000020004" pitchFamily="2" charset="0"/>
              </a:rPr>
              <a:t>Nøgle</a:t>
            </a:r>
          </a:p>
        </p:txBody>
      </p:sp>
      <p:sp>
        <p:nvSpPr>
          <p:cNvPr id="35" name="TextBox 35"/>
          <p:cNvSpPr txBox="1"/>
          <p:nvPr/>
        </p:nvSpPr>
        <p:spPr>
          <a:xfrm>
            <a:off x="15947986" y="5285422"/>
            <a:ext cx="1422244" cy="368691"/>
          </a:xfrm>
          <a:prstGeom prst="rect">
            <a:avLst/>
          </a:prstGeom>
        </p:spPr>
        <p:txBody>
          <a:bodyPr wrap="square"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Håndtryk</a:t>
            </a:r>
          </a:p>
        </p:txBody>
      </p:sp>
      <p:sp>
        <p:nvSpPr>
          <p:cNvPr id="36" name="TextBox 36"/>
          <p:cNvSpPr txBox="1"/>
          <p:nvPr/>
        </p:nvSpPr>
        <p:spPr>
          <a:xfrm>
            <a:off x="1028700" y="9220200"/>
            <a:ext cx="952500" cy="368691"/>
          </a:xfrm>
          <a:prstGeom prst="rect">
            <a:avLst/>
          </a:prstGeom>
        </p:spPr>
        <p:txBody>
          <a:bodyPr wrap="square"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Solen</a:t>
            </a:r>
          </a:p>
        </p:txBody>
      </p:sp>
      <p:sp>
        <p:nvSpPr>
          <p:cNvPr id="37" name="TextBox 37"/>
          <p:cNvSpPr txBox="1"/>
          <p:nvPr/>
        </p:nvSpPr>
        <p:spPr>
          <a:xfrm>
            <a:off x="3372544" y="9220200"/>
            <a:ext cx="1275656" cy="368691"/>
          </a:xfrm>
          <a:prstGeom prst="rect">
            <a:avLst/>
          </a:prstGeom>
        </p:spPr>
        <p:txBody>
          <a:bodyPr wrap="square"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Terning</a:t>
            </a:r>
          </a:p>
        </p:txBody>
      </p:sp>
      <p:sp>
        <p:nvSpPr>
          <p:cNvPr id="38" name="TextBox 38"/>
          <p:cNvSpPr txBox="1"/>
          <p:nvPr/>
        </p:nvSpPr>
        <p:spPr>
          <a:xfrm>
            <a:off x="5993563" y="9220198"/>
            <a:ext cx="839241" cy="368691"/>
          </a:xfrm>
          <a:prstGeom prst="rect">
            <a:avLst/>
          </a:prstGeom>
        </p:spPr>
        <p:txBody>
          <a:bodyPr wrap="square"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Mur</a:t>
            </a:r>
          </a:p>
        </p:txBody>
      </p:sp>
      <p:sp>
        <p:nvSpPr>
          <p:cNvPr id="39" name="TextBox 39"/>
          <p:cNvSpPr txBox="1"/>
          <p:nvPr/>
        </p:nvSpPr>
        <p:spPr>
          <a:xfrm>
            <a:off x="8099756" y="9220200"/>
            <a:ext cx="1044244" cy="368691"/>
          </a:xfrm>
          <a:prstGeom prst="rect">
            <a:avLst/>
          </a:prstGeom>
        </p:spPr>
        <p:txBody>
          <a:bodyPr wrap="square"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Plante</a:t>
            </a:r>
          </a:p>
        </p:txBody>
      </p:sp>
      <p:sp>
        <p:nvSpPr>
          <p:cNvPr id="40" name="TextBox 40"/>
          <p:cNvSpPr txBox="1"/>
          <p:nvPr/>
        </p:nvSpPr>
        <p:spPr>
          <a:xfrm>
            <a:off x="10845166" y="9220199"/>
            <a:ext cx="839241" cy="368691"/>
          </a:xfrm>
          <a:prstGeom prst="rect">
            <a:avLst/>
          </a:prstGeom>
        </p:spPr>
        <p:txBody>
          <a:bodyPr wrap="square"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Spejl</a:t>
            </a:r>
          </a:p>
        </p:txBody>
      </p:sp>
      <p:sp>
        <p:nvSpPr>
          <p:cNvPr id="41" name="TextBox 41"/>
          <p:cNvSpPr txBox="1"/>
          <p:nvPr/>
        </p:nvSpPr>
        <p:spPr>
          <a:xfrm>
            <a:off x="13256666" y="9220198"/>
            <a:ext cx="1371846" cy="365678"/>
          </a:xfrm>
          <a:prstGeom prst="rect">
            <a:avLst/>
          </a:prstGeom>
        </p:spPr>
        <p:txBody>
          <a:bodyPr wrap="square" lIns="0" tIns="0" rIns="0" bIns="0" rtlCol="0" anchor="t">
            <a:spAutoFit/>
          </a:bodyPr>
          <a:lstStyle/>
          <a:p>
            <a:pPr algn="ctr">
              <a:lnSpc>
                <a:spcPts val="3120"/>
              </a:lnSpc>
              <a:spcBef>
                <a:spcPct val="0"/>
              </a:spcBef>
            </a:pPr>
            <a:r>
              <a:rPr lang="da-DK" sz="2200" dirty="0">
                <a:solidFill>
                  <a:srgbClr val="000000"/>
                </a:solidFill>
                <a:latin typeface="Inter" panose="02000503000000020004" pitchFamily="2" charset="0"/>
                <a:ea typeface="Inter" panose="02000503000000020004" pitchFamily="2" charset="0"/>
              </a:rPr>
              <a:t>Timeglas</a:t>
            </a:r>
          </a:p>
        </p:txBody>
      </p:sp>
      <p:sp>
        <p:nvSpPr>
          <p:cNvPr id="42" name="TextBox 42"/>
          <p:cNvSpPr txBox="1"/>
          <p:nvPr/>
        </p:nvSpPr>
        <p:spPr>
          <a:xfrm>
            <a:off x="16396781" y="9220200"/>
            <a:ext cx="459135" cy="365678"/>
          </a:xfrm>
          <a:prstGeom prst="rect">
            <a:avLst/>
          </a:prstGeom>
        </p:spPr>
        <p:txBody>
          <a:bodyPr lIns="0" tIns="0" rIns="0" bIns="0" rtlCol="0" anchor="t">
            <a:spAutoFit/>
          </a:bodyPr>
          <a:lstStyle/>
          <a:p>
            <a:pPr algn="ctr">
              <a:lnSpc>
                <a:spcPts val="3120"/>
              </a:lnSpc>
              <a:spcBef>
                <a:spcPct val="0"/>
              </a:spcBef>
            </a:pPr>
            <a:r>
              <a:rPr lang="en-US" sz="2200" dirty="0">
                <a:solidFill>
                  <a:srgbClr val="000000"/>
                </a:solidFill>
                <a:latin typeface="Inter" panose="02000503000000020004" pitchFamily="2" charset="0"/>
                <a:ea typeface="Inter" panose="02000503000000020004" pitchFamily="2" charset="0"/>
              </a:rPr>
              <a:t>Bro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B6DE"/>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199904"/>
            <a:ext cx="1714271" cy="2428996"/>
            <a:chOff x="0" y="0"/>
            <a:chExt cx="451495" cy="639735"/>
          </a:xfrm>
        </p:grpSpPr>
        <p:sp>
          <p:nvSpPr>
            <p:cNvPr id="3" name="Freeform 3"/>
            <p:cNvSpPr/>
            <p:nvPr/>
          </p:nvSpPr>
          <p:spPr>
            <a:xfrm>
              <a:off x="0" y="0"/>
              <a:ext cx="451495" cy="639735"/>
            </a:xfrm>
            <a:custGeom>
              <a:avLst/>
              <a:gdLst/>
              <a:ahLst/>
              <a:cxnLst/>
              <a:rect l="l" t="t" r="r" b="b"/>
              <a:pathLst>
                <a:path w="451495" h="639735">
                  <a:moveTo>
                    <a:pt x="225748" y="0"/>
                  </a:moveTo>
                  <a:lnTo>
                    <a:pt x="225748" y="0"/>
                  </a:lnTo>
                  <a:cubicBezTo>
                    <a:pt x="350425" y="0"/>
                    <a:pt x="451495" y="101071"/>
                    <a:pt x="451495" y="225748"/>
                  </a:cubicBezTo>
                  <a:lnTo>
                    <a:pt x="451495" y="413988"/>
                  </a:lnTo>
                  <a:cubicBezTo>
                    <a:pt x="451495" y="538665"/>
                    <a:pt x="350425" y="639735"/>
                    <a:pt x="225748" y="639735"/>
                  </a:cubicBezTo>
                  <a:lnTo>
                    <a:pt x="225748" y="639735"/>
                  </a:lnTo>
                  <a:cubicBezTo>
                    <a:pt x="101071" y="639735"/>
                    <a:pt x="0" y="538665"/>
                    <a:pt x="0" y="413988"/>
                  </a:cubicBezTo>
                  <a:lnTo>
                    <a:pt x="0" y="225748"/>
                  </a:lnTo>
                  <a:cubicBezTo>
                    <a:pt x="0" y="101071"/>
                    <a:pt x="101071" y="0"/>
                    <a:pt x="225748" y="0"/>
                  </a:cubicBezTo>
                  <a:close/>
                </a:path>
              </a:pathLst>
            </a:custGeom>
            <a:solidFill>
              <a:srgbClr val="FFF0B3"/>
            </a:solidFill>
          </p:spPr>
          <p:txBody>
            <a:bodyPr/>
            <a:lstStyle/>
            <a:p>
              <a:endParaRPr lang="da-DK"/>
            </a:p>
          </p:txBody>
        </p:sp>
        <p:sp>
          <p:nvSpPr>
            <p:cNvPr id="4" name="TextBox 4"/>
            <p:cNvSpPr txBox="1"/>
            <p:nvPr/>
          </p:nvSpPr>
          <p:spPr>
            <a:xfrm>
              <a:off x="0" y="-19050"/>
              <a:ext cx="451495" cy="658785"/>
            </a:xfrm>
            <a:prstGeom prst="rect">
              <a:avLst/>
            </a:prstGeom>
          </p:spPr>
          <p:txBody>
            <a:bodyPr lIns="50800" tIns="50800" rIns="50800" bIns="50800" rtlCol="0" anchor="ctr"/>
            <a:lstStyle/>
            <a:p>
              <a:pPr algn="ctr">
                <a:lnSpc>
                  <a:spcPts val="2737"/>
                </a:lnSpc>
              </a:pPr>
              <a:endParaRPr/>
            </a:p>
          </p:txBody>
        </p:sp>
      </p:grpSp>
      <p:grpSp>
        <p:nvGrpSpPr>
          <p:cNvPr id="5" name="Group 5"/>
          <p:cNvGrpSpPr/>
          <p:nvPr/>
        </p:nvGrpSpPr>
        <p:grpSpPr>
          <a:xfrm>
            <a:off x="17798799" y="2813390"/>
            <a:ext cx="233597" cy="23359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7" name="TextBox 7"/>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sp>
        <p:nvSpPr>
          <p:cNvPr id="8" name="Freeform 8"/>
          <p:cNvSpPr/>
          <p:nvPr/>
        </p:nvSpPr>
        <p:spPr>
          <a:xfrm>
            <a:off x="154112" y="2689519"/>
            <a:ext cx="11505149" cy="3652885"/>
          </a:xfrm>
          <a:custGeom>
            <a:avLst/>
            <a:gdLst/>
            <a:ahLst/>
            <a:cxnLst/>
            <a:rect l="l" t="t" r="r" b="b"/>
            <a:pathLst>
              <a:path w="11505149" h="3652885">
                <a:moveTo>
                  <a:pt x="0" y="0"/>
                </a:moveTo>
                <a:lnTo>
                  <a:pt x="11505149" y="0"/>
                </a:lnTo>
                <a:lnTo>
                  <a:pt x="11505149" y="3652885"/>
                </a:lnTo>
                <a:lnTo>
                  <a:pt x="0" y="3652885"/>
                </a:lnTo>
                <a:lnTo>
                  <a:pt x="0" y="0"/>
                </a:lnTo>
                <a:close/>
              </a:path>
            </a:pathLst>
          </a:custGeom>
          <a:blipFill>
            <a:blip r:embed="rId2">
              <a:alphaModFix amt="83000"/>
              <a:extLst>
                <a:ext uri="{96DAC541-7B7A-43D3-8B79-37D633B846F1}">
                  <asvg:svgBlip xmlns:asvg="http://schemas.microsoft.com/office/drawing/2016/SVG/main" r:embed="rId3"/>
                </a:ext>
              </a:extLst>
            </a:blip>
            <a:stretch>
              <a:fillRect/>
            </a:stretch>
          </a:blipFill>
        </p:spPr>
        <p:txBody>
          <a:bodyPr/>
          <a:lstStyle/>
          <a:p>
            <a:endParaRPr lang="da-DK"/>
          </a:p>
        </p:txBody>
      </p:sp>
      <p:grpSp>
        <p:nvGrpSpPr>
          <p:cNvPr id="9" name="Group 9"/>
          <p:cNvGrpSpPr/>
          <p:nvPr/>
        </p:nvGrpSpPr>
        <p:grpSpPr>
          <a:xfrm>
            <a:off x="396599" y="8910346"/>
            <a:ext cx="245611" cy="24561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11" name="TextBox 11"/>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grpSp>
        <p:nvGrpSpPr>
          <p:cNvPr id="12" name="Group 12"/>
          <p:cNvGrpSpPr/>
          <p:nvPr/>
        </p:nvGrpSpPr>
        <p:grpSpPr>
          <a:xfrm>
            <a:off x="396599" y="8440576"/>
            <a:ext cx="245611" cy="24561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14" name="TextBox 14"/>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sp>
        <p:nvSpPr>
          <p:cNvPr id="15" name="Freeform 15"/>
          <p:cNvSpPr/>
          <p:nvPr/>
        </p:nvSpPr>
        <p:spPr>
          <a:xfrm>
            <a:off x="642211" y="447478"/>
            <a:ext cx="2430397" cy="2242041"/>
          </a:xfrm>
          <a:custGeom>
            <a:avLst/>
            <a:gdLst/>
            <a:ahLst/>
            <a:cxnLst/>
            <a:rect l="l" t="t" r="r" b="b"/>
            <a:pathLst>
              <a:path w="2430397" h="2242041">
                <a:moveTo>
                  <a:pt x="0" y="0"/>
                </a:moveTo>
                <a:lnTo>
                  <a:pt x="2430396" y="0"/>
                </a:lnTo>
                <a:lnTo>
                  <a:pt x="2430396" y="2242041"/>
                </a:lnTo>
                <a:lnTo>
                  <a:pt x="0" y="22420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16" name="Freeform 16"/>
          <p:cNvSpPr/>
          <p:nvPr/>
        </p:nvSpPr>
        <p:spPr>
          <a:xfrm>
            <a:off x="3379830" y="141724"/>
            <a:ext cx="1845344" cy="1845344"/>
          </a:xfrm>
          <a:custGeom>
            <a:avLst/>
            <a:gdLst/>
            <a:ahLst/>
            <a:cxnLst/>
            <a:rect l="l" t="t" r="r" b="b"/>
            <a:pathLst>
              <a:path w="1845344" h="1845344">
                <a:moveTo>
                  <a:pt x="0" y="0"/>
                </a:moveTo>
                <a:lnTo>
                  <a:pt x="1845344" y="0"/>
                </a:lnTo>
                <a:lnTo>
                  <a:pt x="1845344" y="1845344"/>
                </a:lnTo>
                <a:lnTo>
                  <a:pt x="0" y="18453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grpSp>
        <p:nvGrpSpPr>
          <p:cNvPr id="17" name="Group 17"/>
          <p:cNvGrpSpPr/>
          <p:nvPr/>
        </p:nvGrpSpPr>
        <p:grpSpPr>
          <a:xfrm>
            <a:off x="12722218" y="3285112"/>
            <a:ext cx="12281113" cy="6429071"/>
            <a:chOff x="0" y="0"/>
            <a:chExt cx="3234532" cy="1693253"/>
          </a:xfrm>
        </p:grpSpPr>
        <p:sp>
          <p:nvSpPr>
            <p:cNvPr id="18" name="Freeform 18"/>
            <p:cNvSpPr/>
            <p:nvPr/>
          </p:nvSpPr>
          <p:spPr>
            <a:xfrm>
              <a:off x="0" y="0"/>
              <a:ext cx="3234532" cy="1693253"/>
            </a:xfrm>
            <a:custGeom>
              <a:avLst/>
              <a:gdLst/>
              <a:ahLst/>
              <a:cxnLst/>
              <a:rect l="l" t="t" r="r" b="b"/>
              <a:pathLst>
                <a:path w="3234532" h="1693253">
                  <a:moveTo>
                    <a:pt x="32150" y="0"/>
                  </a:moveTo>
                  <a:lnTo>
                    <a:pt x="3202382" y="0"/>
                  </a:lnTo>
                  <a:cubicBezTo>
                    <a:pt x="3210908" y="0"/>
                    <a:pt x="3219086" y="3387"/>
                    <a:pt x="3225115" y="9417"/>
                  </a:cubicBezTo>
                  <a:cubicBezTo>
                    <a:pt x="3231145" y="15446"/>
                    <a:pt x="3234532" y="23623"/>
                    <a:pt x="3234532" y="32150"/>
                  </a:cubicBezTo>
                  <a:lnTo>
                    <a:pt x="3234532" y="1661103"/>
                  </a:lnTo>
                  <a:cubicBezTo>
                    <a:pt x="3234532" y="1678859"/>
                    <a:pt x="3220138" y="1693253"/>
                    <a:pt x="3202382" y="1693253"/>
                  </a:cubicBezTo>
                  <a:lnTo>
                    <a:pt x="32150" y="1693253"/>
                  </a:lnTo>
                  <a:cubicBezTo>
                    <a:pt x="14394" y="1693253"/>
                    <a:pt x="0" y="1678859"/>
                    <a:pt x="0" y="1661103"/>
                  </a:cubicBezTo>
                  <a:lnTo>
                    <a:pt x="0" y="32150"/>
                  </a:lnTo>
                  <a:cubicBezTo>
                    <a:pt x="0" y="14394"/>
                    <a:pt x="14394" y="0"/>
                    <a:pt x="32150" y="0"/>
                  </a:cubicBezTo>
                  <a:close/>
                </a:path>
              </a:pathLst>
            </a:custGeom>
            <a:solidFill>
              <a:srgbClr val="FFF0B3"/>
            </a:solidFill>
          </p:spPr>
          <p:txBody>
            <a:bodyPr/>
            <a:lstStyle/>
            <a:p>
              <a:endParaRPr lang="da-DK"/>
            </a:p>
          </p:txBody>
        </p:sp>
        <p:sp>
          <p:nvSpPr>
            <p:cNvPr id="19" name="TextBox 19"/>
            <p:cNvSpPr txBox="1"/>
            <p:nvPr/>
          </p:nvSpPr>
          <p:spPr>
            <a:xfrm>
              <a:off x="0" y="-19050"/>
              <a:ext cx="3234532" cy="1712303"/>
            </a:xfrm>
            <a:prstGeom prst="rect">
              <a:avLst/>
            </a:prstGeom>
          </p:spPr>
          <p:txBody>
            <a:bodyPr lIns="50800" tIns="50800" rIns="50800" bIns="50800" rtlCol="0" anchor="ctr"/>
            <a:lstStyle/>
            <a:p>
              <a:pPr algn="ctr">
                <a:lnSpc>
                  <a:spcPts val="2737"/>
                </a:lnSpc>
              </a:pPr>
              <a:endParaRPr/>
            </a:p>
          </p:txBody>
        </p:sp>
      </p:grpSp>
      <p:sp>
        <p:nvSpPr>
          <p:cNvPr id="20" name="Freeform 20"/>
          <p:cNvSpPr/>
          <p:nvPr/>
        </p:nvSpPr>
        <p:spPr>
          <a:xfrm>
            <a:off x="5533822" y="677320"/>
            <a:ext cx="1919797" cy="1893400"/>
          </a:xfrm>
          <a:custGeom>
            <a:avLst/>
            <a:gdLst/>
            <a:ahLst/>
            <a:cxnLst/>
            <a:rect l="l" t="t" r="r" b="b"/>
            <a:pathLst>
              <a:path w="1919797" h="1893400">
                <a:moveTo>
                  <a:pt x="0" y="0"/>
                </a:moveTo>
                <a:lnTo>
                  <a:pt x="1919798" y="0"/>
                </a:lnTo>
                <a:lnTo>
                  <a:pt x="1919798" y="1893400"/>
                </a:lnTo>
                <a:lnTo>
                  <a:pt x="0" y="1893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
        <p:nvSpPr>
          <p:cNvPr id="21" name="Freeform 21"/>
          <p:cNvSpPr/>
          <p:nvPr/>
        </p:nvSpPr>
        <p:spPr>
          <a:xfrm>
            <a:off x="8144477" y="141724"/>
            <a:ext cx="1999047" cy="1799142"/>
          </a:xfrm>
          <a:custGeom>
            <a:avLst/>
            <a:gdLst/>
            <a:ahLst/>
            <a:cxnLst/>
            <a:rect l="l" t="t" r="r" b="b"/>
            <a:pathLst>
              <a:path w="1999047" h="1799142">
                <a:moveTo>
                  <a:pt x="0" y="0"/>
                </a:moveTo>
                <a:lnTo>
                  <a:pt x="1999046" y="0"/>
                </a:lnTo>
                <a:lnTo>
                  <a:pt x="1999046" y="1799142"/>
                </a:lnTo>
                <a:lnTo>
                  <a:pt x="0" y="17991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da-DK"/>
          </a:p>
        </p:txBody>
      </p:sp>
      <p:sp>
        <p:nvSpPr>
          <p:cNvPr id="22" name="Freeform 22"/>
          <p:cNvSpPr/>
          <p:nvPr/>
        </p:nvSpPr>
        <p:spPr>
          <a:xfrm>
            <a:off x="10804819" y="874011"/>
            <a:ext cx="2211098" cy="2133710"/>
          </a:xfrm>
          <a:custGeom>
            <a:avLst/>
            <a:gdLst/>
            <a:ahLst/>
            <a:cxnLst/>
            <a:rect l="l" t="t" r="r" b="b"/>
            <a:pathLst>
              <a:path w="2211098" h="2133710">
                <a:moveTo>
                  <a:pt x="0" y="0"/>
                </a:moveTo>
                <a:lnTo>
                  <a:pt x="2211098" y="0"/>
                </a:lnTo>
                <a:lnTo>
                  <a:pt x="2211098" y="2133710"/>
                </a:lnTo>
                <a:lnTo>
                  <a:pt x="0" y="213371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23" name="Freeform 23"/>
          <p:cNvSpPr/>
          <p:nvPr/>
        </p:nvSpPr>
        <p:spPr>
          <a:xfrm>
            <a:off x="13913360" y="710214"/>
            <a:ext cx="2185187" cy="1827611"/>
          </a:xfrm>
          <a:custGeom>
            <a:avLst/>
            <a:gdLst/>
            <a:ahLst/>
            <a:cxnLst/>
            <a:rect l="l" t="t" r="r" b="b"/>
            <a:pathLst>
              <a:path w="2185187" h="1827611">
                <a:moveTo>
                  <a:pt x="0" y="0"/>
                </a:moveTo>
                <a:lnTo>
                  <a:pt x="2185187" y="0"/>
                </a:lnTo>
                <a:lnTo>
                  <a:pt x="2185187" y="1827611"/>
                </a:lnTo>
                <a:lnTo>
                  <a:pt x="0" y="182761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a-DK"/>
          </a:p>
        </p:txBody>
      </p:sp>
      <p:sp>
        <p:nvSpPr>
          <p:cNvPr id="24" name="Freeform 24"/>
          <p:cNvSpPr/>
          <p:nvPr/>
        </p:nvSpPr>
        <p:spPr>
          <a:xfrm>
            <a:off x="396599" y="6499648"/>
            <a:ext cx="2974493" cy="1412884"/>
          </a:xfrm>
          <a:custGeom>
            <a:avLst/>
            <a:gdLst/>
            <a:ahLst/>
            <a:cxnLst/>
            <a:rect l="l" t="t" r="r" b="b"/>
            <a:pathLst>
              <a:path w="2974493" h="1412884">
                <a:moveTo>
                  <a:pt x="0" y="0"/>
                </a:moveTo>
                <a:lnTo>
                  <a:pt x="2974493" y="0"/>
                </a:lnTo>
                <a:lnTo>
                  <a:pt x="2974493" y="1412884"/>
                </a:lnTo>
                <a:lnTo>
                  <a:pt x="0" y="141288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da-DK"/>
          </a:p>
        </p:txBody>
      </p:sp>
      <p:sp>
        <p:nvSpPr>
          <p:cNvPr id="25" name="Freeform 25"/>
          <p:cNvSpPr/>
          <p:nvPr/>
        </p:nvSpPr>
        <p:spPr>
          <a:xfrm>
            <a:off x="1668412" y="8247861"/>
            <a:ext cx="1702680" cy="1816192"/>
          </a:xfrm>
          <a:custGeom>
            <a:avLst/>
            <a:gdLst/>
            <a:ahLst/>
            <a:cxnLst/>
            <a:rect l="l" t="t" r="r" b="b"/>
            <a:pathLst>
              <a:path w="1702680" h="1816192">
                <a:moveTo>
                  <a:pt x="0" y="0"/>
                </a:moveTo>
                <a:lnTo>
                  <a:pt x="1702680" y="0"/>
                </a:lnTo>
                <a:lnTo>
                  <a:pt x="1702680" y="1816193"/>
                </a:lnTo>
                <a:lnTo>
                  <a:pt x="0" y="181619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da-DK"/>
          </a:p>
        </p:txBody>
      </p:sp>
      <p:sp>
        <p:nvSpPr>
          <p:cNvPr id="26" name="Freeform 26"/>
          <p:cNvSpPr/>
          <p:nvPr/>
        </p:nvSpPr>
        <p:spPr>
          <a:xfrm>
            <a:off x="4302502" y="6978548"/>
            <a:ext cx="2453258" cy="2054604"/>
          </a:xfrm>
          <a:custGeom>
            <a:avLst/>
            <a:gdLst/>
            <a:ahLst/>
            <a:cxnLst/>
            <a:rect l="l" t="t" r="r" b="b"/>
            <a:pathLst>
              <a:path w="2453258" h="2054604">
                <a:moveTo>
                  <a:pt x="0" y="0"/>
                </a:moveTo>
                <a:lnTo>
                  <a:pt x="2453258" y="0"/>
                </a:lnTo>
                <a:lnTo>
                  <a:pt x="2453258" y="2054604"/>
                </a:lnTo>
                <a:lnTo>
                  <a:pt x="0" y="2054604"/>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da-DK"/>
          </a:p>
        </p:txBody>
      </p:sp>
      <p:sp>
        <p:nvSpPr>
          <p:cNvPr id="27" name="Freeform 27"/>
          <p:cNvSpPr/>
          <p:nvPr/>
        </p:nvSpPr>
        <p:spPr>
          <a:xfrm>
            <a:off x="7453620" y="6342404"/>
            <a:ext cx="3690648" cy="1531619"/>
          </a:xfrm>
          <a:custGeom>
            <a:avLst/>
            <a:gdLst/>
            <a:ahLst/>
            <a:cxnLst/>
            <a:rect l="l" t="t" r="r" b="b"/>
            <a:pathLst>
              <a:path w="3690648" h="1531619">
                <a:moveTo>
                  <a:pt x="0" y="0"/>
                </a:moveTo>
                <a:lnTo>
                  <a:pt x="3690648" y="0"/>
                </a:lnTo>
                <a:lnTo>
                  <a:pt x="3690648" y="1531619"/>
                </a:lnTo>
                <a:lnTo>
                  <a:pt x="0" y="1531619"/>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da-DK"/>
          </a:p>
        </p:txBody>
      </p:sp>
      <p:sp>
        <p:nvSpPr>
          <p:cNvPr id="28" name="Freeform 28"/>
          <p:cNvSpPr/>
          <p:nvPr/>
        </p:nvSpPr>
        <p:spPr>
          <a:xfrm>
            <a:off x="7368085" y="8238731"/>
            <a:ext cx="7552365" cy="2039139"/>
          </a:xfrm>
          <a:custGeom>
            <a:avLst/>
            <a:gdLst/>
            <a:ahLst/>
            <a:cxnLst/>
            <a:rect l="l" t="t" r="r" b="b"/>
            <a:pathLst>
              <a:path w="7552365" h="2039139">
                <a:moveTo>
                  <a:pt x="0" y="0"/>
                </a:moveTo>
                <a:lnTo>
                  <a:pt x="7552366" y="0"/>
                </a:lnTo>
                <a:lnTo>
                  <a:pt x="7552366" y="2039138"/>
                </a:lnTo>
                <a:lnTo>
                  <a:pt x="0" y="2039138"/>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da-DK"/>
          </a:p>
        </p:txBody>
      </p:sp>
      <p:sp>
        <p:nvSpPr>
          <p:cNvPr id="29" name="TextBox 29"/>
          <p:cNvSpPr txBox="1"/>
          <p:nvPr/>
        </p:nvSpPr>
        <p:spPr>
          <a:xfrm>
            <a:off x="1258486" y="3802576"/>
            <a:ext cx="9296400" cy="2180084"/>
          </a:xfrm>
          <a:prstGeom prst="rect">
            <a:avLst/>
          </a:prstGeom>
        </p:spPr>
        <p:txBody>
          <a:bodyPr wrap="square" lIns="0" tIns="0" rIns="0" bIns="0" rtlCol="0" anchor="t">
            <a:spAutoFit/>
          </a:bodyPr>
          <a:lstStyle/>
          <a:p>
            <a:pPr algn="ctr">
              <a:lnSpc>
                <a:spcPts val="8480"/>
              </a:lnSpc>
            </a:pPr>
            <a:r>
              <a:rPr lang="da-DK" sz="8000" spc="-240" dirty="0">
                <a:solidFill>
                  <a:srgbClr val="000000"/>
                </a:solidFill>
                <a:latin typeface="Calistoga" pitchFamily="2" charset="0"/>
              </a:rPr>
              <a:t>Hvor viser begrebet sig mest?</a:t>
            </a:r>
          </a:p>
        </p:txBody>
      </p:sp>
      <p:sp>
        <p:nvSpPr>
          <p:cNvPr id="30" name="TextBox 30"/>
          <p:cNvSpPr txBox="1"/>
          <p:nvPr/>
        </p:nvSpPr>
        <p:spPr>
          <a:xfrm rot="5400000">
            <a:off x="16658804" y="1390716"/>
            <a:ext cx="2166982" cy="307325"/>
          </a:xfrm>
          <a:prstGeom prst="rect">
            <a:avLst/>
          </a:prstGeom>
        </p:spPr>
        <p:txBody>
          <a:bodyPr lIns="0" tIns="0" rIns="0" bIns="0" rtlCol="0" anchor="t">
            <a:spAutoFit/>
          </a:bodyPr>
          <a:lstStyle/>
          <a:p>
            <a:pPr>
              <a:lnSpc>
                <a:spcPts val="2511"/>
              </a:lnSpc>
              <a:spcBef>
                <a:spcPct val="0"/>
              </a:spcBef>
            </a:pPr>
            <a:r>
              <a:rPr lang="en-US" dirty="0">
                <a:solidFill>
                  <a:srgbClr val="000000"/>
                </a:solidFill>
                <a:latin typeface="Calistoga" pitchFamily="2" charset="0"/>
              </a:rPr>
              <a:t>TANKESPIRERNE</a:t>
            </a:r>
          </a:p>
        </p:txBody>
      </p:sp>
      <p:sp>
        <p:nvSpPr>
          <p:cNvPr id="31" name="TextBox 31"/>
          <p:cNvSpPr txBox="1"/>
          <p:nvPr/>
        </p:nvSpPr>
        <p:spPr>
          <a:xfrm rot="5400000">
            <a:off x="16904808" y="1416747"/>
            <a:ext cx="2166982" cy="255263"/>
          </a:xfrm>
          <a:prstGeom prst="rect">
            <a:avLst/>
          </a:prstGeom>
        </p:spPr>
        <p:txBody>
          <a:bodyPr lIns="0" tIns="0" rIns="0" bIns="0" rtlCol="0" anchor="t">
            <a:spAutoFit/>
          </a:bodyPr>
          <a:lstStyle/>
          <a:p>
            <a:pPr>
              <a:lnSpc>
                <a:spcPts val="2100"/>
              </a:lnSpc>
              <a:spcBef>
                <a:spcPct val="0"/>
              </a:spcBef>
            </a:pPr>
            <a:r>
              <a:rPr lang="en-US" sz="1500" dirty="0">
                <a:solidFill>
                  <a:srgbClr val="000000"/>
                </a:solidFill>
                <a:latin typeface="Calistoga" pitchFamily="2" charset="0"/>
              </a:rPr>
              <a:t>SKABT AF</a:t>
            </a:r>
          </a:p>
        </p:txBody>
      </p:sp>
      <p:sp>
        <p:nvSpPr>
          <p:cNvPr id="32" name="TextBox 32"/>
          <p:cNvSpPr txBox="1"/>
          <p:nvPr/>
        </p:nvSpPr>
        <p:spPr>
          <a:xfrm>
            <a:off x="12722218" y="3640878"/>
            <a:ext cx="5565782" cy="5741187"/>
          </a:xfrm>
          <a:prstGeom prst="rect">
            <a:avLst/>
          </a:prstGeom>
        </p:spPr>
        <p:txBody>
          <a:bodyPr lIns="0" tIns="0" rIns="0" bIns="0" rtlCol="0" anchor="t">
            <a:spAutoFit/>
          </a:bodyPr>
          <a:lstStyle/>
          <a:p>
            <a:pPr algn="ctr">
              <a:lnSpc>
                <a:spcPts val="4059"/>
              </a:lnSpc>
            </a:pPr>
            <a:r>
              <a:rPr lang="da-DK" sz="2899" dirty="0">
                <a:solidFill>
                  <a:srgbClr val="000000"/>
                </a:solidFill>
                <a:latin typeface="Inter" panose="02000503000000020004" pitchFamily="2" charset="0"/>
                <a:ea typeface="Inter" panose="02000503000000020004" pitchFamily="2" charset="0"/>
              </a:rPr>
              <a:t>I gaver</a:t>
            </a:r>
          </a:p>
          <a:p>
            <a:pPr algn="ctr">
              <a:lnSpc>
                <a:spcPts val="4059"/>
              </a:lnSpc>
            </a:pPr>
            <a:r>
              <a:rPr lang="da-DK" sz="2899" dirty="0">
                <a:solidFill>
                  <a:srgbClr val="000000"/>
                </a:solidFill>
                <a:latin typeface="Inter" panose="02000503000000020004" pitchFamily="2" charset="0"/>
                <a:ea typeface="Inter" panose="02000503000000020004" pitchFamily="2" charset="0"/>
              </a:rPr>
              <a:t>På Instagram</a:t>
            </a:r>
          </a:p>
          <a:p>
            <a:pPr algn="ctr">
              <a:lnSpc>
                <a:spcPts val="4059"/>
              </a:lnSpc>
            </a:pPr>
            <a:r>
              <a:rPr lang="da-DK" sz="2899" dirty="0">
                <a:solidFill>
                  <a:srgbClr val="000000"/>
                </a:solidFill>
                <a:latin typeface="Inter" panose="02000503000000020004" pitchFamily="2" charset="0"/>
                <a:ea typeface="Inter" panose="02000503000000020004" pitchFamily="2" charset="0"/>
              </a:rPr>
              <a:t>På banen (sport)</a:t>
            </a:r>
          </a:p>
          <a:p>
            <a:pPr algn="ctr">
              <a:lnSpc>
                <a:spcPts val="4059"/>
              </a:lnSpc>
            </a:pPr>
            <a:r>
              <a:rPr lang="da-DK" sz="2899" dirty="0">
                <a:solidFill>
                  <a:srgbClr val="000000"/>
                </a:solidFill>
                <a:latin typeface="Inter" panose="02000503000000020004" pitchFamily="2" charset="0"/>
                <a:ea typeface="Inter" panose="02000503000000020004" pitchFamily="2" charset="0"/>
              </a:rPr>
              <a:t>I madpakken</a:t>
            </a:r>
          </a:p>
          <a:p>
            <a:pPr algn="ctr">
              <a:lnSpc>
                <a:spcPts val="4059"/>
              </a:lnSpc>
            </a:pPr>
            <a:r>
              <a:rPr lang="da-DK" sz="2899" dirty="0">
                <a:solidFill>
                  <a:srgbClr val="000000"/>
                </a:solidFill>
                <a:latin typeface="Inter" panose="02000503000000020004" pitchFamily="2" charset="0"/>
                <a:ea typeface="Inter" panose="02000503000000020004" pitchFamily="2" charset="0"/>
              </a:rPr>
              <a:t>I omklædningsrummet</a:t>
            </a:r>
          </a:p>
          <a:p>
            <a:pPr algn="ctr">
              <a:lnSpc>
                <a:spcPts val="4059"/>
              </a:lnSpc>
            </a:pPr>
            <a:r>
              <a:rPr lang="da-DK" sz="2899" dirty="0">
                <a:solidFill>
                  <a:srgbClr val="000000"/>
                </a:solidFill>
                <a:latin typeface="Inter" panose="02000503000000020004" pitchFamily="2" charset="0"/>
                <a:ea typeface="Inter" panose="02000503000000020004" pitchFamily="2" charset="0"/>
              </a:rPr>
              <a:t>På Discord</a:t>
            </a:r>
          </a:p>
          <a:p>
            <a:pPr algn="ctr">
              <a:lnSpc>
                <a:spcPts val="4059"/>
              </a:lnSpc>
            </a:pPr>
            <a:r>
              <a:rPr lang="da-DK" sz="2899" dirty="0">
                <a:solidFill>
                  <a:srgbClr val="000000"/>
                </a:solidFill>
                <a:latin typeface="Inter" panose="02000503000000020004" pitchFamily="2" charset="0"/>
                <a:ea typeface="Inter" panose="02000503000000020004" pitchFamily="2" charset="0"/>
              </a:rPr>
              <a:t>I bussen på vej hjem</a:t>
            </a:r>
          </a:p>
          <a:p>
            <a:pPr algn="ctr">
              <a:lnSpc>
                <a:spcPts val="4059"/>
              </a:lnSpc>
            </a:pPr>
            <a:r>
              <a:rPr lang="da-DK" sz="2899" dirty="0">
                <a:solidFill>
                  <a:srgbClr val="000000"/>
                </a:solidFill>
                <a:latin typeface="Inter" panose="02000503000000020004" pitchFamily="2" charset="0"/>
                <a:ea typeface="Inter" panose="02000503000000020004" pitchFamily="2" charset="0"/>
              </a:rPr>
              <a:t>På Snapchat</a:t>
            </a:r>
          </a:p>
          <a:p>
            <a:pPr algn="ctr">
              <a:lnSpc>
                <a:spcPts val="4059"/>
              </a:lnSpc>
            </a:pPr>
            <a:r>
              <a:rPr lang="da-DK" sz="2899" dirty="0">
                <a:solidFill>
                  <a:srgbClr val="000000"/>
                </a:solidFill>
                <a:latin typeface="Inter" panose="02000503000000020004" pitchFamily="2" charset="0"/>
                <a:ea typeface="Inter" panose="02000503000000020004" pitchFamily="2" charset="0"/>
              </a:rPr>
              <a:t>I klasselokalet</a:t>
            </a:r>
          </a:p>
          <a:p>
            <a:pPr algn="ctr">
              <a:lnSpc>
                <a:spcPts val="4059"/>
              </a:lnSpc>
            </a:pPr>
            <a:r>
              <a:rPr lang="da-DK" sz="2899" dirty="0">
                <a:solidFill>
                  <a:srgbClr val="000000"/>
                </a:solidFill>
                <a:latin typeface="Inter" panose="02000503000000020004" pitchFamily="2" charset="0"/>
                <a:ea typeface="Inter" panose="02000503000000020004" pitchFamily="2" charset="0"/>
              </a:rPr>
              <a:t>Under frikvarteret</a:t>
            </a:r>
          </a:p>
          <a:p>
            <a:pPr algn="ctr">
              <a:lnSpc>
                <a:spcPts val="4059"/>
              </a:lnSpc>
              <a:spcBef>
                <a:spcPct val="0"/>
              </a:spcBef>
            </a:pPr>
            <a:r>
              <a:rPr lang="da-DK" sz="2899" dirty="0">
                <a:solidFill>
                  <a:srgbClr val="000000"/>
                </a:solidFill>
                <a:latin typeface="Inter" panose="02000503000000020004" pitchFamily="2" charset="0"/>
                <a:ea typeface="Inter" panose="02000503000000020004" pitchFamily="2" charset="0"/>
              </a:rPr>
              <a:t>Udenfor i det fri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0B6DE"/>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199904"/>
            <a:ext cx="1714271" cy="2428996"/>
            <a:chOff x="0" y="0"/>
            <a:chExt cx="451495" cy="639735"/>
          </a:xfrm>
        </p:grpSpPr>
        <p:sp>
          <p:nvSpPr>
            <p:cNvPr id="3" name="Freeform 3"/>
            <p:cNvSpPr/>
            <p:nvPr/>
          </p:nvSpPr>
          <p:spPr>
            <a:xfrm>
              <a:off x="0" y="0"/>
              <a:ext cx="451495" cy="639735"/>
            </a:xfrm>
            <a:custGeom>
              <a:avLst/>
              <a:gdLst/>
              <a:ahLst/>
              <a:cxnLst/>
              <a:rect l="l" t="t" r="r" b="b"/>
              <a:pathLst>
                <a:path w="451495" h="639735">
                  <a:moveTo>
                    <a:pt x="225748" y="0"/>
                  </a:moveTo>
                  <a:lnTo>
                    <a:pt x="225748" y="0"/>
                  </a:lnTo>
                  <a:cubicBezTo>
                    <a:pt x="350425" y="0"/>
                    <a:pt x="451495" y="101071"/>
                    <a:pt x="451495" y="225748"/>
                  </a:cubicBezTo>
                  <a:lnTo>
                    <a:pt x="451495" y="413988"/>
                  </a:lnTo>
                  <a:cubicBezTo>
                    <a:pt x="451495" y="538665"/>
                    <a:pt x="350425" y="639735"/>
                    <a:pt x="225748" y="639735"/>
                  </a:cubicBezTo>
                  <a:lnTo>
                    <a:pt x="225748" y="639735"/>
                  </a:lnTo>
                  <a:cubicBezTo>
                    <a:pt x="101071" y="639735"/>
                    <a:pt x="0" y="538665"/>
                    <a:pt x="0" y="413988"/>
                  </a:cubicBezTo>
                  <a:lnTo>
                    <a:pt x="0" y="225748"/>
                  </a:lnTo>
                  <a:cubicBezTo>
                    <a:pt x="0" y="101071"/>
                    <a:pt x="101071" y="0"/>
                    <a:pt x="225748" y="0"/>
                  </a:cubicBezTo>
                  <a:close/>
                </a:path>
              </a:pathLst>
            </a:custGeom>
            <a:solidFill>
              <a:srgbClr val="FFF0B3"/>
            </a:solidFill>
          </p:spPr>
          <p:txBody>
            <a:bodyPr/>
            <a:lstStyle/>
            <a:p>
              <a:endParaRPr lang="da-DK"/>
            </a:p>
          </p:txBody>
        </p:sp>
        <p:sp>
          <p:nvSpPr>
            <p:cNvPr id="4" name="TextBox 4"/>
            <p:cNvSpPr txBox="1"/>
            <p:nvPr/>
          </p:nvSpPr>
          <p:spPr>
            <a:xfrm>
              <a:off x="0" y="-19050"/>
              <a:ext cx="451495" cy="658785"/>
            </a:xfrm>
            <a:prstGeom prst="rect">
              <a:avLst/>
            </a:prstGeom>
          </p:spPr>
          <p:txBody>
            <a:bodyPr lIns="50800" tIns="50800" rIns="50800" bIns="50800" rtlCol="0" anchor="ctr"/>
            <a:lstStyle/>
            <a:p>
              <a:pPr algn="ctr">
                <a:lnSpc>
                  <a:spcPts val="2737"/>
                </a:lnSpc>
              </a:pPr>
              <a:endParaRPr/>
            </a:p>
          </p:txBody>
        </p:sp>
      </p:grpSp>
      <p:grpSp>
        <p:nvGrpSpPr>
          <p:cNvPr id="5" name="Group 5"/>
          <p:cNvGrpSpPr/>
          <p:nvPr/>
        </p:nvGrpSpPr>
        <p:grpSpPr>
          <a:xfrm>
            <a:off x="17798799" y="2813390"/>
            <a:ext cx="233597" cy="23359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7" name="TextBox 7"/>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grpSp>
        <p:nvGrpSpPr>
          <p:cNvPr id="8" name="Group 8"/>
          <p:cNvGrpSpPr/>
          <p:nvPr/>
        </p:nvGrpSpPr>
        <p:grpSpPr>
          <a:xfrm>
            <a:off x="3180151" y="8085408"/>
            <a:ext cx="14347964" cy="2775395"/>
            <a:chOff x="0" y="0"/>
            <a:chExt cx="3778888" cy="730968"/>
          </a:xfrm>
        </p:grpSpPr>
        <p:sp>
          <p:nvSpPr>
            <p:cNvPr id="9" name="Freeform 9"/>
            <p:cNvSpPr/>
            <p:nvPr/>
          </p:nvSpPr>
          <p:spPr>
            <a:xfrm>
              <a:off x="0" y="0"/>
              <a:ext cx="3778888" cy="730968"/>
            </a:xfrm>
            <a:custGeom>
              <a:avLst/>
              <a:gdLst/>
              <a:ahLst/>
              <a:cxnLst/>
              <a:rect l="l" t="t" r="r" b="b"/>
              <a:pathLst>
                <a:path w="3778888" h="730968">
                  <a:moveTo>
                    <a:pt x="27519" y="0"/>
                  </a:moveTo>
                  <a:lnTo>
                    <a:pt x="3751369" y="0"/>
                  </a:lnTo>
                  <a:cubicBezTo>
                    <a:pt x="3758667" y="0"/>
                    <a:pt x="3765667" y="2899"/>
                    <a:pt x="3770828" y="8060"/>
                  </a:cubicBezTo>
                  <a:cubicBezTo>
                    <a:pt x="3775988" y="13221"/>
                    <a:pt x="3778888" y="20220"/>
                    <a:pt x="3778888" y="27519"/>
                  </a:cubicBezTo>
                  <a:lnTo>
                    <a:pt x="3778888" y="703450"/>
                  </a:lnTo>
                  <a:cubicBezTo>
                    <a:pt x="3778888" y="710748"/>
                    <a:pt x="3775988" y="717748"/>
                    <a:pt x="3770828" y="722908"/>
                  </a:cubicBezTo>
                  <a:cubicBezTo>
                    <a:pt x="3765667" y="728069"/>
                    <a:pt x="3758667" y="730968"/>
                    <a:pt x="3751369" y="730968"/>
                  </a:cubicBezTo>
                  <a:lnTo>
                    <a:pt x="27519" y="730968"/>
                  </a:lnTo>
                  <a:cubicBezTo>
                    <a:pt x="20220" y="730968"/>
                    <a:pt x="13221" y="728069"/>
                    <a:pt x="8060" y="722908"/>
                  </a:cubicBezTo>
                  <a:cubicBezTo>
                    <a:pt x="2899" y="717748"/>
                    <a:pt x="0" y="710748"/>
                    <a:pt x="0" y="703450"/>
                  </a:cubicBezTo>
                  <a:lnTo>
                    <a:pt x="0" y="27519"/>
                  </a:lnTo>
                  <a:cubicBezTo>
                    <a:pt x="0" y="20220"/>
                    <a:pt x="2899" y="13221"/>
                    <a:pt x="8060" y="8060"/>
                  </a:cubicBezTo>
                  <a:cubicBezTo>
                    <a:pt x="13221" y="2899"/>
                    <a:pt x="20220" y="0"/>
                    <a:pt x="27519" y="0"/>
                  </a:cubicBezTo>
                  <a:close/>
                </a:path>
              </a:pathLst>
            </a:custGeom>
            <a:solidFill>
              <a:srgbClr val="FFF0B3"/>
            </a:solidFill>
          </p:spPr>
          <p:txBody>
            <a:bodyPr/>
            <a:lstStyle/>
            <a:p>
              <a:endParaRPr lang="da-DK"/>
            </a:p>
          </p:txBody>
        </p:sp>
        <p:sp>
          <p:nvSpPr>
            <p:cNvPr id="10" name="TextBox 10"/>
            <p:cNvSpPr txBox="1"/>
            <p:nvPr/>
          </p:nvSpPr>
          <p:spPr>
            <a:xfrm>
              <a:off x="0" y="-19050"/>
              <a:ext cx="3778888" cy="750018"/>
            </a:xfrm>
            <a:prstGeom prst="rect">
              <a:avLst/>
            </a:prstGeom>
          </p:spPr>
          <p:txBody>
            <a:bodyPr lIns="50800" tIns="50800" rIns="50800" bIns="50800" rtlCol="0" anchor="ctr"/>
            <a:lstStyle/>
            <a:p>
              <a:pPr algn="ctr">
                <a:lnSpc>
                  <a:spcPts val="2737"/>
                </a:lnSpc>
              </a:pPr>
              <a:endParaRPr/>
            </a:p>
          </p:txBody>
        </p:sp>
      </p:grpSp>
      <p:grpSp>
        <p:nvGrpSpPr>
          <p:cNvPr id="11" name="Group 11"/>
          <p:cNvGrpSpPr/>
          <p:nvPr/>
        </p:nvGrpSpPr>
        <p:grpSpPr>
          <a:xfrm>
            <a:off x="586603" y="727603"/>
            <a:ext cx="4381591" cy="3393294"/>
            <a:chOff x="0" y="0"/>
            <a:chExt cx="1758768" cy="1362066"/>
          </a:xfrm>
        </p:grpSpPr>
        <p:sp>
          <p:nvSpPr>
            <p:cNvPr id="12" name="Freeform 12"/>
            <p:cNvSpPr/>
            <p:nvPr/>
          </p:nvSpPr>
          <p:spPr>
            <a:xfrm>
              <a:off x="0" y="0"/>
              <a:ext cx="1758768" cy="1362066"/>
            </a:xfrm>
            <a:custGeom>
              <a:avLst/>
              <a:gdLst/>
              <a:ahLst/>
              <a:cxnLst/>
              <a:rect l="l" t="t" r="r" b="b"/>
              <a:pathLst>
                <a:path w="1758768" h="1362066">
                  <a:moveTo>
                    <a:pt x="176692" y="0"/>
                  </a:moveTo>
                  <a:lnTo>
                    <a:pt x="1582076" y="0"/>
                  </a:lnTo>
                  <a:cubicBezTo>
                    <a:pt x="1628938" y="0"/>
                    <a:pt x="1673880" y="18616"/>
                    <a:pt x="1707016" y="51752"/>
                  </a:cubicBezTo>
                  <a:cubicBezTo>
                    <a:pt x="1740152" y="84888"/>
                    <a:pt x="1758768" y="129830"/>
                    <a:pt x="1758768" y="176692"/>
                  </a:cubicBezTo>
                  <a:lnTo>
                    <a:pt x="1758768" y="1185374"/>
                  </a:lnTo>
                  <a:cubicBezTo>
                    <a:pt x="1758768" y="1232236"/>
                    <a:pt x="1740152" y="1277178"/>
                    <a:pt x="1707016" y="1310314"/>
                  </a:cubicBezTo>
                  <a:cubicBezTo>
                    <a:pt x="1673880" y="1343450"/>
                    <a:pt x="1628938" y="1362066"/>
                    <a:pt x="1582076" y="1362066"/>
                  </a:cubicBezTo>
                  <a:lnTo>
                    <a:pt x="176692" y="1362066"/>
                  </a:lnTo>
                  <a:cubicBezTo>
                    <a:pt x="79108" y="1362066"/>
                    <a:pt x="0" y="1282958"/>
                    <a:pt x="0" y="1185374"/>
                  </a:cubicBezTo>
                  <a:lnTo>
                    <a:pt x="0" y="176692"/>
                  </a:lnTo>
                  <a:cubicBezTo>
                    <a:pt x="0" y="79108"/>
                    <a:pt x="79108" y="0"/>
                    <a:pt x="176692" y="0"/>
                  </a:cubicBezTo>
                  <a:close/>
                </a:path>
              </a:pathLst>
            </a:custGeom>
            <a:solidFill>
              <a:srgbClr val="FFF0B3"/>
            </a:solidFill>
          </p:spPr>
          <p:txBody>
            <a:bodyPr/>
            <a:lstStyle/>
            <a:p>
              <a:endParaRPr lang="da-DK"/>
            </a:p>
          </p:txBody>
        </p:sp>
        <p:sp>
          <p:nvSpPr>
            <p:cNvPr id="13" name="TextBox 13"/>
            <p:cNvSpPr txBox="1"/>
            <p:nvPr/>
          </p:nvSpPr>
          <p:spPr>
            <a:xfrm>
              <a:off x="0" y="-19050"/>
              <a:ext cx="1758768" cy="1381116"/>
            </a:xfrm>
            <a:prstGeom prst="rect">
              <a:avLst/>
            </a:prstGeom>
          </p:spPr>
          <p:txBody>
            <a:bodyPr lIns="50800" tIns="50800" rIns="50800" bIns="50800" rtlCol="0" anchor="ctr"/>
            <a:lstStyle/>
            <a:p>
              <a:pPr algn="ctr">
                <a:lnSpc>
                  <a:spcPts val="2737"/>
                </a:lnSpc>
              </a:pPr>
              <a:endParaRPr/>
            </a:p>
          </p:txBody>
        </p:sp>
      </p:grpSp>
      <p:grpSp>
        <p:nvGrpSpPr>
          <p:cNvPr id="14" name="Group 14"/>
          <p:cNvGrpSpPr/>
          <p:nvPr/>
        </p:nvGrpSpPr>
        <p:grpSpPr>
          <a:xfrm>
            <a:off x="7922057" y="727603"/>
            <a:ext cx="4286379" cy="3393294"/>
            <a:chOff x="0" y="0"/>
            <a:chExt cx="1720550" cy="1362066"/>
          </a:xfrm>
        </p:grpSpPr>
        <p:sp>
          <p:nvSpPr>
            <p:cNvPr id="15" name="Freeform 15"/>
            <p:cNvSpPr/>
            <p:nvPr/>
          </p:nvSpPr>
          <p:spPr>
            <a:xfrm>
              <a:off x="0" y="0"/>
              <a:ext cx="1720550" cy="1362066"/>
            </a:xfrm>
            <a:custGeom>
              <a:avLst/>
              <a:gdLst/>
              <a:ahLst/>
              <a:cxnLst/>
              <a:rect l="l" t="t" r="r" b="b"/>
              <a:pathLst>
                <a:path w="1720550" h="1362066">
                  <a:moveTo>
                    <a:pt x="180617" y="0"/>
                  </a:moveTo>
                  <a:lnTo>
                    <a:pt x="1539933" y="0"/>
                  </a:lnTo>
                  <a:cubicBezTo>
                    <a:pt x="1587836" y="0"/>
                    <a:pt x="1633776" y="19029"/>
                    <a:pt x="1667648" y="52901"/>
                  </a:cubicBezTo>
                  <a:cubicBezTo>
                    <a:pt x="1701521" y="86774"/>
                    <a:pt x="1720550" y="132714"/>
                    <a:pt x="1720550" y="180617"/>
                  </a:cubicBezTo>
                  <a:lnTo>
                    <a:pt x="1720550" y="1181449"/>
                  </a:lnTo>
                  <a:cubicBezTo>
                    <a:pt x="1720550" y="1281201"/>
                    <a:pt x="1639685" y="1362066"/>
                    <a:pt x="1539933" y="1362066"/>
                  </a:cubicBezTo>
                  <a:lnTo>
                    <a:pt x="180617" y="1362066"/>
                  </a:lnTo>
                  <a:cubicBezTo>
                    <a:pt x="80865" y="1362066"/>
                    <a:pt x="0" y="1281201"/>
                    <a:pt x="0" y="1181449"/>
                  </a:cubicBezTo>
                  <a:lnTo>
                    <a:pt x="0" y="180617"/>
                  </a:lnTo>
                  <a:cubicBezTo>
                    <a:pt x="0" y="132714"/>
                    <a:pt x="19029" y="86774"/>
                    <a:pt x="52901" y="52901"/>
                  </a:cubicBezTo>
                  <a:cubicBezTo>
                    <a:pt x="86774" y="19029"/>
                    <a:pt x="132714" y="0"/>
                    <a:pt x="180617" y="0"/>
                  </a:cubicBezTo>
                  <a:close/>
                </a:path>
              </a:pathLst>
            </a:custGeom>
            <a:solidFill>
              <a:srgbClr val="FFFBE9"/>
            </a:solidFill>
          </p:spPr>
          <p:txBody>
            <a:bodyPr/>
            <a:lstStyle/>
            <a:p>
              <a:endParaRPr lang="da-DK"/>
            </a:p>
          </p:txBody>
        </p:sp>
        <p:sp>
          <p:nvSpPr>
            <p:cNvPr id="16" name="TextBox 16"/>
            <p:cNvSpPr txBox="1"/>
            <p:nvPr/>
          </p:nvSpPr>
          <p:spPr>
            <a:xfrm>
              <a:off x="0" y="-19050"/>
              <a:ext cx="1720550" cy="1381116"/>
            </a:xfrm>
            <a:prstGeom prst="rect">
              <a:avLst/>
            </a:prstGeom>
          </p:spPr>
          <p:txBody>
            <a:bodyPr lIns="50800" tIns="50800" rIns="50800" bIns="50800" rtlCol="0" anchor="ctr"/>
            <a:lstStyle/>
            <a:p>
              <a:pPr algn="ctr">
                <a:lnSpc>
                  <a:spcPts val="2737"/>
                </a:lnSpc>
              </a:pPr>
              <a:endParaRPr/>
            </a:p>
          </p:txBody>
        </p:sp>
      </p:grpSp>
      <p:grpSp>
        <p:nvGrpSpPr>
          <p:cNvPr id="17" name="Group 17"/>
          <p:cNvGrpSpPr/>
          <p:nvPr/>
        </p:nvGrpSpPr>
        <p:grpSpPr>
          <a:xfrm>
            <a:off x="4243833" y="727603"/>
            <a:ext cx="4292950" cy="3393294"/>
            <a:chOff x="0" y="0"/>
            <a:chExt cx="1723187" cy="1362066"/>
          </a:xfrm>
        </p:grpSpPr>
        <p:sp>
          <p:nvSpPr>
            <p:cNvPr id="18" name="Freeform 18"/>
            <p:cNvSpPr/>
            <p:nvPr/>
          </p:nvSpPr>
          <p:spPr>
            <a:xfrm>
              <a:off x="0" y="0"/>
              <a:ext cx="1723187" cy="1362066"/>
            </a:xfrm>
            <a:custGeom>
              <a:avLst/>
              <a:gdLst/>
              <a:ahLst/>
              <a:cxnLst/>
              <a:rect l="l" t="t" r="r" b="b"/>
              <a:pathLst>
                <a:path w="1723187" h="1362066">
                  <a:moveTo>
                    <a:pt x="180340" y="0"/>
                  </a:moveTo>
                  <a:lnTo>
                    <a:pt x="1542847" y="0"/>
                  </a:lnTo>
                  <a:cubicBezTo>
                    <a:pt x="1642446" y="0"/>
                    <a:pt x="1723187" y="80741"/>
                    <a:pt x="1723187" y="180340"/>
                  </a:cubicBezTo>
                  <a:lnTo>
                    <a:pt x="1723187" y="1181726"/>
                  </a:lnTo>
                  <a:cubicBezTo>
                    <a:pt x="1723187" y="1229555"/>
                    <a:pt x="1704187" y="1275425"/>
                    <a:pt x="1670367" y="1309246"/>
                  </a:cubicBezTo>
                  <a:cubicBezTo>
                    <a:pt x="1636546" y="1343066"/>
                    <a:pt x="1590676" y="1362066"/>
                    <a:pt x="1542847" y="1362066"/>
                  </a:cubicBezTo>
                  <a:lnTo>
                    <a:pt x="180340" y="1362066"/>
                  </a:lnTo>
                  <a:cubicBezTo>
                    <a:pt x="132511" y="1362066"/>
                    <a:pt x="86641" y="1343066"/>
                    <a:pt x="52820" y="1309246"/>
                  </a:cubicBezTo>
                  <a:cubicBezTo>
                    <a:pt x="19000" y="1275425"/>
                    <a:pt x="0" y="1229555"/>
                    <a:pt x="0" y="1181726"/>
                  </a:cubicBezTo>
                  <a:lnTo>
                    <a:pt x="0" y="180340"/>
                  </a:lnTo>
                  <a:cubicBezTo>
                    <a:pt x="0" y="132511"/>
                    <a:pt x="19000" y="86641"/>
                    <a:pt x="52820" y="52820"/>
                  </a:cubicBezTo>
                  <a:cubicBezTo>
                    <a:pt x="86641" y="19000"/>
                    <a:pt x="132511" y="0"/>
                    <a:pt x="180340" y="0"/>
                  </a:cubicBezTo>
                  <a:close/>
                </a:path>
              </a:pathLst>
            </a:custGeom>
            <a:solidFill>
              <a:srgbClr val="FFF7D2"/>
            </a:solidFill>
          </p:spPr>
          <p:txBody>
            <a:bodyPr/>
            <a:lstStyle/>
            <a:p>
              <a:endParaRPr lang="da-DK"/>
            </a:p>
          </p:txBody>
        </p:sp>
        <p:sp>
          <p:nvSpPr>
            <p:cNvPr id="19" name="TextBox 19"/>
            <p:cNvSpPr txBox="1"/>
            <p:nvPr/>
          </p:nvSpPr>
          <p:spPr>
            <a:xfrm>
              <a:off x="0" y="-19050"/>
              <a:ext cx="1723187" cy="1381116"/>
            </a:xfrm>
            <a:prstGeom prst="rect">
              <a:avLst/>
            </a:prstGeom>
          </p:spPr>
          <p:txBody>
            <a:bodyPr lIns="50800" tIns="50800" rIns="50800" bIns="50800" rtlCol="0" anchor="ctr"/>
            <a:lstStyle/>
            <a:p>
              <a:pPr algn="ctr">
                <a:lnSpc>
                  <a:spcPts val="2737"/>
                </a:lnSpc>
              </a:pPr>
              <a:endParaRPr/>
            </a:p>
          </p:txBody>
        </p:sp>
      </p:grpSp>
      <p:grpSp>
        <p:nvGrpSpPr>
          <p:cNvPr id="20" name="Group 20"/>
          <p:cNvGrpSpPr/>
          <p:nvPr/>
        </p:nvGrpSpPr>
        <p:grpSpPr>
          <a:xfrm>
            <a:off x="4543216" y="4120897"/>
            <a:ext cx="4381591" cy="3393294"/>
            <a:chOff x="0" y="0"/>
            <a:chExt cx="1758768" cy="1362066"/>
          </a:xfrm>
        </p:grpSpPr>
        <p:sp>
          <p:nvSpPr>
            <p:cNvPr id="21" name="Freeform 21"/>
            <p:cNvSpPr/>
            <p:nvPr/>
          </p:nvSpPr>
          <p:spPr>
            <a:xfrm>
              <a:off x="0" y="0"/>
              <a:ext cx="1758768" cy="1362066"/>
            </a:xfrm>
            <a:custGeom>
              <a:avLst/>
              <a:gdLst/>
              <a:ahLst/>
              <a:cxnLst/>
              <a:rect l="l" t="t" r="r" b="b"/>
              <a:pathLst>
                <a:path w="1758768" h="1362066">
                  <a:moveTo>
                    <a:pt x="176692" y="0"/>
                  </a:moveTo>
                  <a:lnTo>
                    <a:pt x="1582076" y="0"/>
                  </a:lnTo>
                  <a:cubicBezTo>
                    <a:pt x="1628938" y="0"/>
                    <a:pt x="1673880" y="18616"/>
                    <a:pt x="1707016" y="51752"/>
                  </a:cubicBezTo>
                  <a:cubicBezTo>
                    <a:pt x="1740152" y="84888"/>
                    <a:pt x="1758768" y="129830"/>
                    <a:pt x="1758768" y="176692"/>
                  </a:cubicBezTo>
                  <a:lnTo>
                    <a:pt x="1758768" y="1185374"/>
                  </a:lnTo>
                  <a:cubicBezTo>
                    <a:pt x="1758768" y="1232236"/>
                    <a:pt x="1740152" y="1277178"/>
                    <a:pt x="1707016" y="1310314"/>
                  </a:cubicBezTo>
                  <a:cubicBezTo>
                    <a:pt x="1673880" y="1343450"/>
                    <a:pt x="1628938" y="1362066"/>
                    <a:pt x="1582076" y="1362066"/>
                  </a:cubicBezTo>
                  <a:lnTo>
                    <a:pt x="176692" y="1362066"/>
                  </a:lnTo>
                  <a:cubicBezTo>
                    <a:pt x="79108" y="1362066"/>
                    <a:pt x="0" y="1282958"/>
                    <a:pt x="0" y="1185374"/>
                  </a:cubicBezTo>
                  <a:lnTo>
                    <a:pt x="0" y="176692"/>
                  </a:lnTo>
                  <a:cubicBezTo>
                    <a:pt x="0" y="79108"/>
                    <a:pt x="79108" y="0"/>
                    <a:pt x="176692" y="0"/>
                  </a:cubicBezTo>
                  <a:close/>
                </a:path>
              </a:pathLst>
            </a:custGeom>
            <a:solidFill>
              <a:srgbClr val="FFF0B3"/>
            </a:solidFill>
          </p:spPr>
          <p:txBody>
            <a:bodyPr/>
            <a:lstStyle/>
            <a:p>
              <a:endParaRPr lang="da-DK"/>
            </a:p>
          </p:txBody>
        </p:sp>
        <p:sp>
          <p:nvSpPr>
            <p:cNvPr id="22" name="TextBox 22"/>
            <p:cNvSpPr txBox="1"/>
            <p:nvPr/>
          </p:nvSpPr>
          <p:spPr>
            <a:xfrm>
              <a:off x="0" y="-19050"/>
              <a:ext cx="1758768" cy="1381116"/>
            </a:xfrm>
            <a:prstGeom prst="rect">
              <a:avLst/>
            </a:prstGeom>
          </p:spPr>
          <p:txBody>
            <a:bodyPr lIns="50800" tIns="50800" rIns="50800" bIns="50800" rtlCol="0" anchor="ctr"/>
            <a:lstStyle/>
            <a:p>
              <a:pPr algn="ctr">
                <a:lnSpc>
                  <a:spcPts val="2737"/>
                </a:lnSpc>
              </a:pPr>
              <a:endParaRPr/>
            </a:p>
          </p:txBody>
        </p:sp>
      </p:grpSp>
      <p:grpSp>
        <p:nvGrpSpPr>
          <p:cNvPr id="23" name="Group 23"/>
          <p:cNvGrpSpPr/>
          <p:nvPr/>
        </p:nvGrpSpPr>
        <p:grpSpPr>
          <a:xfrm>
            <a:off x="11878670" y="4120897"/>
            <a:ext cx="4286379" cy="3393294"/>
            <a:chOff x="0" y="0"/>
            <a:chExt cx="1720550" cy="1362066"/>
          </a:xfrm>
        </p:grpSpPr>
        <p:sp>
          <p:nvSpPr>
            <p:cNvPr id="24" name="Freeform 24"/>
            <p:cNvSpPr/>
            <p:nvPr/>
          </p:nvSpPr>
          <p:spPr>
            <a:xfrm>
              <a:off x="0" y="0"/>
              <a:ext cx="1720550" cy="1362066"/>
            </a:xfrm>
            <a:custGeom>
              <a:avLst/>
              <a:gdLst/>
              <a:ahLst/>
              <a:cxnLst/>
              <a:rect l="l" t="t" r="r" b="b"/>
              <a:pathLst>
                <a:path w="1720550" h="1362066">
                  <a:moveTo>
                    <a:pt x="180617" y="0"/>
                  </a:moveTo>
                  <a:lnTo>
                    <a:pt x="1539933" y="0"/>
                  </a:lnTo>
                  <a:cubicBezTo>
                    <a:pt x="1587836" y="0"/>
                    <a:pt x="1633776" y="19029"/>
                    <a:pt x="1667648" y="52901"/>
                  </a:cubicBezTo>
                  <a:cubicBezTo>
                    <a:pt x="1701521" y="86774"/>
                    <a:pt x="1720550" y="132714"/>
                    <a:pt x="1720550" y="180617"/>
                  </a:cubicBezTo>
                  <a:lnTo>
                    <a:pt x="1720550" y="1181449"/>
                  </a:lnTo>
                  <a:cubicBezTo>
                    <a:pt x="1720550" y="1281201"/>
                    <a:pt x="1639685" y="1362066"/>
                    <a:pt x="1539933" y="1362066"/>
                  </a:cubicBezTo>
                  <a:lnTo>
                    <a:pt x="180617" y="1362066"/>
                  </a:lnTo>
                  <a:cubicBezTo>
                    <a:pt x="80865" y="1362066"/>
                    <a:pt x="0" y="1281201"/>
                    <a:pt x="0" y="1181449"/>
                  </a:cubicBezTo>
                  <a:lnTo>
                    <a:pt x="0" y="180617"/>
                  </a:lnTo>
                  <a:cubicBezTo>
                    <a:pt x="0" y="132714"/>
                    <a:pt x="19029" y="86774"/>
                    <a:pt x="52901" y="52901"/>
                  </a:cubicBezTo>
                  <a:cubicBezTo>
                    <a:pt x="86774" y="19029"/>
                    <a:pt x="132714" y="0"/>
                    <a:pt x="180617" y="0"/>
                  </a:cubicBezTo>
                  <a:close/>
                </a:path>
              </a:pathLst>
            </a:custGeom>
            <a:solidFill>
              <a:srgbClr val="FFFBE9"/>
            </a:solidFill>
          </p:spPr>
          <p:txBody>
            <a:bodyPr/>
            <a:lstStyle/>
            <a:p>
              <a:endParaRPr lang="da-DK"/>
            </a:p>
          </p:txBody>
        </p:sp>
        <p:sp>
          <p:nvSpPr>
            <p:cNvPr id="25" name="TextBox 25"/>
            <p:cNvSpPr txBox="1"/>
            <p:nvPr/>
          </p:nvSpPr>
          <p:spPr>
            <a:xfrm>
              <a:off x="0" y="-19050"/>
              <a:ext cx="1720550" cy="1381116"/>
            </a:xfrm>
            <a:prstGeom prst="rect">
              <a:avLst/>
            </a:prstGeom>
          </p:spPr>
          <p:txBody>
            <a:bodyPr lIns="50800" tIns="50800" rIns="50800" bIns="50800" rtlCol="0" anchor="ctr"/>
            <a:lstStyle/>
            <a:p>
              <a:pPr algn="ctr">
                <a:lnSpc>
                  <a:spcPts val="2737"/>
                </a:lnSpc>
              </a:pPr>
              <a:endParaRPr/>
            </a:p>
          </p:txBody>
        </p:sp>
      </p:grpSp>
      <p:grpSp>
        <p:nvGrpSpPr>
          <p:cNvPr id="26" name="Group 26"/>
          <p:cNvGrpSpPr/>
          <p:nvPr/>
        </p:nvGrpSpPr>
        <p:grpSpPr>
          <a:xfrm>
            <a:off x="8200446" y="4120897"/>
            <a:ext cx="4292950" cy="3393294"/>
            <a:chOff x="0" y="0"/>
            <a:chExt cx="1723187" cy="1362066"/>
          </a:xfrm>
        </p:grpSpPr>
        <p:sp>
          <p:nvSpPr>
            <p:cNvPr id="27" name="Freeform 27"/>
            <p:cNvSpPr/>
            <p:nvPr/>
          </p:nvSpPr>
          <p:spPr>
            <a:xfrm>
              <a:off x="0" y="0"/>
              <a:ext cx="1723187" cy="1362066"/>
            </a:xfrm>
            <a:custGeom>
              <a:avLst/>
              <a:gdLst/>
              <a:ahLst/>
              <a:cxnLst/>
              <a:rect l="l" t="t" r="r" b="b"/>
              <a:pathLst>
                <a:path w="1723187" h="1362066">
                  <a:moveTo>
                    <a:pt x="180340" y="0"/>
                  </a:moveTo>
                  <a:lnTo>
                    <a:pt x="1542847" y="0"/>
                  </a:lnTo>
                  <a:cubicBezTo>
                    <a:pt x="1642446" y="0"/>
                    <a:pt x="1723187" y="80741"/>
                    <a:pt x="1723187" y="180340"/>
                  </a:cubicBezTo>
                  <a:lnTo>
                    <a:pt x="1723187" y="1181726"/>
                  </a:lnTo>
                  <a:cubicBezTo>
                    <a:pt x="1723187" y="1229555"/>
                    <a:pt x="1704187" y="1275425"/>
                    <a:pt x="1670367" y="1309246"/>
                  </a:cubicBezTo>
                  <a:cubicBezTo>
                    <a:pt x="1636546" y="1343066"/>
                    <a:pt x="1590676" y="1362066"/>
                    <a:pt x="1542847" y="1362066"/>
                  </a:cubicBezTo>
                  <a:lnTo>
                    <a:pt x="180340" y="1362066"/>
                  </a:lnTo>
                  <a:cubicBezTo>
                    <a:pt x="132511" y="1362066"/>
                    <a:pt x="86641" y="1343066"/>
                    <a:pt x="52820" y="1309246"/>
                  </a:cubicBezTo>
                  <a:cubicBezTo>
                    <a:pt x="19000" y="1275425"/>
                    <a:pt x="0" y="1229555"/>
                    <a:pt x="0" y="1181726"/>
                  </a:cubicBezTo>
                  <a:lnTo>
                    <a:pt x="0" y="180340"/>
                  </a:lnTo>
                  <a:cubicBezTo>
                    <a:pt x="0" y="132511"/>
                    <a:pt x="19000" y="86641"/>
                    <a:pt x="52820" y="52820"/>
                  </a:cubicBezTo>
                  <a:cubicBezTo>
                    <a:pt x="86641" y="19000"/>
                    <a:pt x="132511" y="0"/>
                    <a:pt x="180340" y="0"/>
                  </a:cubicBezTo>
                  <a:close/>
                </a:path>
              </a:pathLst>
            </a:custGeom>
            <a:solidFill>
              <a:srgbClr val="FFF7D2"/>
            </a:solidFill>
          </p:spPr>
          <p:txBody>
            <a:bodyPr/>
            <a:lstStyle/>
            <a:p>
              <a:endParaRPr lang="da-DK"/>
            </a:p>
          </p:txBody>
        </p:sp>
        <p:sp>
          <p:nvSpPr>
            <p:cNvPr id="28" name="TextBox 28"/>
            <p:cNvSpPr txBox="1"/>
            <p:nvPr/>
          </p:nvSpPr>
          <p:spPr>
            <a:xfrm>
              <a:off x="0" y="-19050"/>
              <a:ext cx="1723187" cy="1381116"/>
            </a:xfrm>
            <a:prstGeom prst="rect">
              <a:avLst/>
            </a:prstGeom>
          </p:spPr>
          <p:txBody>
            <a:bodyPr lIns="50800" tIns="50800" rIns="50800" bIns="50800" rtlCol="0" anchor="ctr"/>
            <a:lstStyle/>
            <a:p>
              <a:pPr algn="ctr">
                <a:lnSpc>
                  <a:spcPts val="2737"/>
                </a:lnSpc>
              </a:pPr>
              <a:endParaRPr/>
            </a:p>
          </p:txBody>
        </p:sp>
      </p:grpSp>
      <p:sp>
        <p:nvSpPr>
          <p:cNvPr id="29" name="Freeform 29"/>
          <p:cNvSpPr/>
          <p:nvPr/>
        </p:nvSpPr>
        <p:spPr>
          <a:xfrm>
            <a:off x="1760755" y="1810800"/>
            <a:ext cx="1625822" cy="1907122"/>
          </a:xfrm>
          <a:custGeom>
            <a:avLst/>
            <a:gdLst/>
            <a:ahLst/>
            <a:cxnLst/>
            <a:rect l="l" t="t" r="r" b="b"/>
            <a:pathLst>
              <a:path w="1625822" h="1907122">
                <a:moveTo>
                  <a:pt x="0" y="0"/>
                </a:moveTo>
                <a:lnTo>
                  <a:pt x="1625822" y="0"/>
                </a:lnTo>
                <a:lnTo>
                  <a:pt x="1625822" y="1907122"/>
                </a:lnTo>
                <a:lnTo>
                  <a:pt x="0" y="190712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a-DK"/>
          </a:p>
        </p:txBody>
      </p:sp>
      <p:sp>
        <p:nvSpPr>
          <p:cNvPr id="30" name="Freeform 30"/>
          <p:cNvSpPr/>
          <p:nvPr/>
        </p:nvSpPr>
        <p:spPr>
          <a:xfrm>
            <a:off x="5078987" y="1495683"/>
            <a:ext cx="2732276" cy="2264374"/>
          </a:xfrm>
          <a:custGeom>
            <a:avLst/>
            <a:gdLst/>
            <a:ahLst/>
            <a:cxnLst/>
            <a:rect l="l" t="t" r="r" b="b"/>
            <a:pathLst>
              <a:path w="2732276" h="2264374">
                <a:moveTo>
                  <a:pt x="0" y="0"/>
                </a:moveTo>
                <a:lnTo>
                  <a:pt x="2732277" y="0"/>
                </a:lnTo>
                <a:lnTo>
                  <a:pt x="2732277" y="2264374"/>
                </a:lnTo>
                <a:lnTo>
                  <a:pt x="0" y="22643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31" name="Freeform 31"/>
          <p:cNvSpPr/>
          <p:nvPr/>
        </p:nvSpPr>
        <p:spPr>
          <a:xfrm>
            <a:off x="9394033" y="1664636"/>
            <a:ext cx="1806298" cy="2199449"/>
          </a:xfrm>
          <a:custGeom>
            <a:avLst/>
            <a:gdLst/>
            <a:ahLst/>
            <a:cxnLst/>
            <a:rect l="l" t="t" r="r" b="b"/>
            <a:pathLst>
              <a:path w="1806298" h="2199449">
                <a:moveTo>
                  <a:pt x="0" y="0"/>
                </a:moveTo>
                <a:lnTo>
                  <a:pt x="1806298" y="0"/>
                </a:lnTo>
                <a:lnTo>
                  <a:pt x="1806298" y="2199450"/>
                </a:lnTo>
                <a:lnTo>
                  <a:pt x="0" y="21994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32" name="Freeform 32"/>
          <p:cNvSpPr/>
          <p:nvPr/>
        </p:nvSpPr>
        <p:spPr>
          <a:xfrm>
            <a:off x="13045846" y="5143500"/>
            <a:ext cx="1954107" cy="2198714"/>
          </a:xfrm>
          <a:custGeom>
            <a:avLst/>
            <a:gdLst/>
            <a:ahLst/>
            <a:cxnLst/>
            <a:rect l="l" t="t" r="r" b="b"/>
            <a:pathLst>
              <a:path w="1954107" h="2198714">
                <a:moveTo>
                  <a:pt x="0" y="0"/>
                </a:moveTo>
                <a:lnTo>
                  <a:pt x="1954107" y="0"/>
                </a:lnTo>
                <a:lnTo>
                  <a:pt x="1954107" y="2198714"/>
                </a:lnTo>
                <a:lnTo>
                  <a:pt x="0" y="21987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
        <p:nvSpPr>
          <p:cNvPr id="33" name="Freeform 33"/>
          <p:cNvSpPr/>
          <p:nvPr/>
        </p:nvSpPr>
        <p:spPr>
          <a:xfrm>
            <a:off x="9359772" y="5059821"/>
            <a:ext cx="1974298" cy="2202564"/>
          </a:xfrm>
          <a:custGeom>
            <a:avLst/>
            <a:gdLst/>
            <a:ahLst/>
            <a:cxnLst/>
            <a:rect l="l" t="t" r="r" b="b"/>
            <a:pathLst>
              <a:path w="1974298" h="2202564">
                <a:moveTo>
                  <a:pt x="0" y="0"/>
                </a:moveTo>
                <a:lnTo>
                  <a:pt x="1974298" y="0"/>
                </a:lnTo>
                <a:lnTo>
                  <a:pt x="1974298" y="2202563"/>
                </a:lnTo>
                <a:lnTo>
                  <a:pt x="0" y="220256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da-DK"/>
          </a:p>
        </p:txBody>
      </p:sp>
      <p:sp>
        <p:nvSpPr>
          <p:cNvPr id="34" name="Freeform 34"/>
          <p:cNvSpPr/>
          <p:nvPr/>
        </p:nvSpPr>
        <p:spPr>
          <a:xfrm>
            <a:off x="5128924" y="4995899"/>
            <a:ext cx="2522769" cy="2330408"/>
          </a:xfrm>
          <a:custGeom>
            <a:avLst/>
            <a:gdLst/>
            <a:ahLst/>
            <a:cxnLst/>
            <a:rect l="l" t="t" r="r" b="b"/>
            <a:pathLst>
              <a:path w="2522769" h="2330408">
                <a:moveTo>
                  <a:pt x="0" y="0"/>
                </a:moveTo>
                <a:lnTo>
                  <a:pt x="2522769" y="0"/>
                </a:lnTo>
                <a:lnTo>
                  <a:pt x="2522769" y="2330407"/>
                </a:lnTo>
                <a:lnTo>
                  <a:pt x="0" y="233040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35" name="Freeform 35"/>
          <p:cNvSpPr/>
          <p:nvPr/>
        </p:nvSpPr>
        <p:spPr>
          <a:xfrm>
            <a:off x="6305756" y="5231271"/>
            <a:ext cx="732162" cy="729417"/>
          </a:xfrm>
          <a:custGeom>
            <a:avLst/>
            <a:gdLst/>
            <a:ahLst/>
            <a:cxnLst/>
            <a:rect l="l" t="t" r="r" b="b"/>
            <a:pathLst>
              <a:path w="732162" h="729417">
                <a:moveTo>
                  <a:pt x="0" y="0"/>
                </a:moveTo>
                <a:lnTo>
                  <a:pt x="732163" y="0"/>
                </a:lnTo>
                <a:lnTo>
                  <a:pt x="732163" y="729416"/>
                </a:lnTo>
                <a:lnTo>
                  <a:pt x="0" y="72941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a-DK"/>
          </a:p>
        </p:txBody>
      </p:sp>
      <p:sp>
        <p:nvSpPr>
          <p:cNvPr id="36" name="TextBox 36"/>
          <p:cNvSpPr txBox="1"/>
          <p:nvPr/>
        </p:nvSpPr>
        <p:spPr>
          <a:xfrm rot="5400000">
            <a:off x="16673082" y="1390716"/>
            <a:ext cx="2166982" cy="307325"/>
          </a:xfrm>
          <a:prstGeom prst="rect">
            <a:avLst/>
          </a:prstGeom>
        </p:spPr>
        <p:txBody>
          <a:bodyPr lIns="0" tIns="0" rIns="0" bIns="0" rtlCol="0" anchor="t">
            <a:spAutoFit/>
          </a:bodyPr>
          <a:lstStyle/>
          <a:p>
            <a:pPr>
              <a:lnSpc>
                <a:spcPts val="2511"/>
              </a:lnSpc>
              <a:spcBef>
                <a:spcPct val="0"/>
              </a:spcBef>
            </a:pPr>
            <a:r>
              <a:rPr lang="en-US" dirty="0">
                <a:solidFill>
                  <a:srgbClr val="000000"/>
                </a:solidFill>
                <a:latin typeface="Calistoga" pitchFamily="2" charset="0"/>
              </a:rPr>
              <a:t>TANKESPIRERNE</a:t>
            </a:r>
          </a:p>
        </p:txBody>
      </p:sp>
      <p:sp>
        <p:nvSpPr>
          <p:cNvPr id="37" name="TextBox 37"/>
          <p:cNvSpPr txBox="1"/>
          <p:nvPr/>
        </p:nvSpPr>
        <p:spPr>
          <a:xfrm rot="5400000">
            <a:off x="16919085" y="1416747"/>
            <a:ext cx="2166982" cy="255263"/>
          </a:xfrm>
          <a:prstGeom prst="rect">
            <a:avLst/>
          </a:prstGeom>
        </p:spPr>
        <p:txBody>
          <a:bodyPr lIns="0" tIns="0" rIns="0" bIns="0" rtlCol="0" anchor="t">
            <a:spAutoFit/>
          </a:bodyPr>
          <a:lstStyle/>
          <a:p>
            <a:pPr>
              <a:lnSpc>
                <a:spcPts val="2100"/>
              </a:lnSpc>
              <a:spcBef>
                <a:spcPct val="0"/>
              </a:spcBef>
            </a:pPr>
            <a:r>
              <a:rPr lang="en-US" sz="1500" dirty="0">
                <a:solidFill>
                  <a:srgbClr val="000000"/>
                </a:solidFill>
                <a:latin typeface="Calistoga" pitchFamily="2" charset="0"/>
              </a:rPr>
              <a:t>SKABT AF</a:t>
            </a:r>
          </a:p>
        </p:txBody>
      </p:sp>
      <p:sp>
        <p:nvSpPr>
          <p:cNvPr id="38" name="TextBox 38"/>
          <p:cNvSpPr txBox="1"/>
          <p:nvPr/>
        </p:nvSpPr>
        <p:spPr>
          <a:xfrm>
            <a:off x="3180151" y="8852997"/>
            <a:ext cx="14424817" cy="912237"/>
          </a:xfrm>
          <a:prstGeom prst="rect">
            <a:avLst/>
          </a:prstGeom>
        </p:spPr>
        <p:txBody>
          <a:bodyPr lIns="0" tIns="0" rIns="0" bIns="0" rtlCol="0" anchor="t">
            <a:spAutoFit/>
          </a:bodyPr>
          <a:lstStyle/>
          <a:p>
            <a:pPr algn="ctr">
              <a:lnSpc>
                <a:spcPts val="6872"/>
              </a:lnSpc>
            </a:pPr>
            <a:r>
              <a:rPr lang="da-DK" sz="7000" spc="-194" dirty="0">
                <a:solidFill>
                  <a:srgbClr val="000000"/>
                </a:solidFill>
                <a:latin typeface="Calistoga" pitchFamily="2" charset="0"/>
              </a:rPr>
              <a:t>Hvor skal vi opbevare begrebet?</a:t>
            </a:r>
          </a:p>
        </p:txBody>
      </p:sp>
      <p:sp>
        <p:nvSpPr>
          <p:cNvPr id="39" name="TextBox 39"/>
          <p:cNvSpPr txBox="1"/>
          <p:nvPr/>
        </p:nvSpPr>
        <p:spPr>
          <a:xfrm rot="-17263">
            <a:off x="998201" y="1139740"/>
            <a:ext cx="2552312" cy="316049"/>
          </a:xfrm>
          <a:prstGeom prst="rect">
            <a:avLst/>
          </a:prstGeom>
        </p:spPr>
        <p:txBody>
          <a:bodyPr lIns="0" tIns="0" rIns="0" bIns="0" rtlCol="0" anchor="t">
            <a:spAutoFit/>
          </a:bodyPr>
          <a:lstStyle/>
          <a:p>
            <a:pPr>
              <a:lnSpc>
                <a:spcPts val="2358"/>
              </a:lnSpc>
            </a:pPr>
            <a:r>
              <a:rPr lang="en-US" sz="2400" spc="-66" dirty="0">
                <a:solidFill>
                  <a:srgbClr val="000000"/>
                </a:solidFill>
                <a:latin typeface="Calistoga" pitchFamily="2" charset="0"/>
              </a:rPr>
              <a:t>I </a:t>
            </a:r>
            <a:r>
              <a:rPr lang="da-DK" sz="2400" spc="-66" dirty="0">
                <a:solidFill>
                  <a:srgbClr val="000000"/>
                </a:solidFill>
                <a:latin typeface="Calistoga" pitchFamily="2" charset="0"/>
              </a:rPr>
              <a:t>baglommen</a:t>
            </a:r>
          </a:p>
        </p:txBody>
      </p:sp>
      <p:sp>
        <p:nvSpPr>
          <p:cNvPr id="40" name="TextBox 40"/>
          <p:cNvSpPr txBox="1"/>
          <p:nvPr/>
        </p:nvSpPr>
        <p:spPr>
          <a:xfrm rot="-17263">
            <a:off x="4969019" y="1140693"/>
            <a:ext cx="2172660" cy="316049"/>
          </a:xfrm>
          <a:prstGeom prst="rect">
            <a:avLst/>
          </a:prstGeom>
        </p:spPr>
        <p:txBody>
          <a:bodyPr lIns="0" tIns="0" rIns="0" bIns="0" rtlCol="0" anchor="t">
            <a:spAutoFit/>
          </a:bodyPr>
          <a:lstStyle/>
          <a:p>
            <a:pPr>
              <a:lnSpc>
                <a:spcPts val="2358"/>
              </a:lnSpc>
            </a:pPr>
            <a:r>
              <a:rPr lang="da-DK" sz="2400" spc="-66" dirty="0">
                <a:solidFill>
                  <a:srgbClr val="000000"/>
                </a:solidFill>
                <a:latin typeface="Calistoga" pitchFamily="2" charset="0"/>
              </a:rPr>
              <a:t>På loftet</a:t>
            </a:r>
          </a:p>
        </p:txBody>
      </p:sp>
      <p:sp>
        <p:nvSpPr>
          <p:cNvPr id="41" name="TextBox 41"/>
          <p:cNvSpPr txBox="1"/>
          <p:nvPr/>
        </p:nvSpPr>
        <p:spPr>
          <a:xfrm rot="-17263">
            <a:off x="9082696" y="1140693"/>
            <a:ext cx="2172660" cy="316049"/>
          </a:xfrm>
          <a:prstGeom prst="rect">
            <a:avLst/>
          </a:prstGeom>
        </p:spPr>
        <p:txBody>
          <a:bodyPr lIns="0" tIns="0" rIns="0" bIns="0" rtlCol="0" anchor="t">
            <a:spAutoFit/>
          </a:bodyPr>
          <a:lstStyle/>
          <a:p>
            <a:pPr>
              <a:lnSpc>
                <a:spcPts val="2358"/>
              </a:lnSpc>
            </a:pPr>
            <a:r>
              <a:rPr lang="da-DK" sz="2400" spc="-66" dirty="0">
                <a:solidFill>
                  <a:srgbClr val="000000"/>
                </a:solidFill>
                <a:latin typeface="Calistoga" pitchFamily="2" charset="0"/>
              </a:rPr>
              <a:t>I fryseren</a:t>
            </a:r>
          </a:p>
        </p:txBody>
      </p:sp>
      <p:sp>
        <p:nvSpPr>
          <p:cNvPr id="42" name="TextBox 42"/>
          <p:cNvSpPr txBox="1"/>
          <p:nvPr/>
        </p:nvSpPr>
        <p:spPr>
          <a:xfrm rot="-17263">
            <a:off x="4954813" y="4532659"/>
            <a:ext cx="2701886" cy="316049"/>
          </a:xfrm>
          <a:prstGeom prst="rect">
            <a:avLst/>
          </a:prstGeom>
        </p:spPr>
        <p:txBody>
          <a:bodyPr lIns="0" tIns="0" rIns="0" bIns="0" rtlCol="0" anchor="t">
            <a:spAutoFit/>
          </a:bodyPr>
          <a:lstStyle/>
          <a:p>
            <a:pPr>
              <a:lnSpc>
                <a:spcPts val="2358"/>
              </a:lnSpc>
            </a:pPr>
            <a:r>
              <a:rPr lang="da-DK" sz="2400" spc="-66" dirty="0">
                <a:solidFill>
                  <a:srgbClr val="000000"/>
                </a:solidFill>
                <a:latin typeface="Calistoga" pitchFamily="2" charset="0"/>
              </a:rPr>
              <a:t>Uden på tøjet</a:t>
            </a:r>
          </a:p>
        </p:txBody>
      </p:sp>
      <p:sp>
        <p:nvSpPr>
          <p:cNvPr id="43" name="TextBox 43"/>
          <p:cNvSpPr txBox="1"/>
          <p:nvPr/>
        </p:nvSpPr>
        <p:spPr>
          <a:xfrm rot="-17263">
            <a:off x="8925632" y="4533593"/>
            <a:ext cx="2329725" cy="316049"/>
          </a:xfrm>
          <a:prstGeom prst="rect">
            <a:avLst/>
          </a:prstGeom>
        </p:spPr>
        <p:txBody>
          <a:bodyPr lIns="0" tIns="0" rIns="0" bIns="0" rtlCol="0" anchor="t">
            <a:spAutoFit/>
          </a:bodyPr>
          <a:lstStyle/>
          <a:p>
            <a:pPr>
              <a:lnSpc>
                <a:spcPts val="2358"/>
              </a:lnSpc>
            </a:pPr>
            <a:r>
              <a:rPr lang="en-US" sz="2400" spc="-66" dirty="0">
                <a:solidFill>
                  <a:srgbClr val="000000"/>
                </a:solidFill>
                <a:latin typeface="Calistoga" pitchFamily="2" charset="0"/>
              </a:rPr>
              <a:t>I </a:t>
            </a:r>
            <a:r>
              <a:rPr lang="da-DK" sz="2400" spc="-66" dirty="0">
                <a:solidFill>
                  <a:srgbClr val="000000"/>
                </a:solidFill>
                <a:latin typeface="Calistoga" pitchFamily="2" charset="0"/>
              </a:rPr>
              <a:t>skoletasken</a:t>
            </a:r>
          </a:p>
        </p:txBody>
      </p:sp>
      <p:sp>
        <p:nvSpPr>
          <p:cNvPr id="44" name="TextBox 44"/>
          <p:cNvSpPr txBox="1"/>
          <p:nvPr/>
        </p:nvSpPr>
        <p:spPr>
          <a:xfrm rot="-17263">
            <a:off x="13039307" y="4533128"/>
            <a:ext cx="2514839" cy="316049"/>
          </a:xfrm>
          <a:prstGeom prst="rect">
            <a:avLst/>
          </a:prstGeom>
        </p:spPr>
        <p:txBody>
          <a:bodyPr lIns="0" tIns="0" rIns="0" bIns="0" rtlCol="0" anchor="t">
            <a:spAutoFit/>
          </a:bodyPr>
          <a:lstStyle/>
          <a:p>
            <a:pPr>
              <a:lnSpc>
                <a:spcPts val="2358"/>
              </a:lnSpc>
            </a:pPr>
            <a:r>
              <a:rPr lang="da-DK" sz="2400" spc="-66" dirty="0">
                <a:solidFill>
                  <a:srgbClr val="000000"/>
                </a:solidFill>
                <a:latin typeface="Calistoga" pitchFamily="2" charset="0"/>
              </a:rPr>
              <a:t>I skraldespanden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B6DE"/>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199904"/>
            <a:ext cx="1709544" cy="2428996"/>
            <a:chOff x="0" y="0"/>
            <a:chExt cx="450250" cy="639735"/>
          </a:xfrm>
        </p:grpSpPr>
        <p:sp>
          <p:nvSpPr>
            <p:cNvPr id="3" name="Freeform 3"/>
            <p:cNvSpPr/>
            <p:nvPr/>
          </p:nvSpPr>
          <p:spPr>
            <a:xfrm>
              <a:off x="0" y="0"/>
              <a:ext cx="450250" cy="639735"/>
            </a:xfrm>
            <a:custGeom>
              <a:avLst/>
              <a:gdLst/>
              <a:ahLst/>
              <a:cxnLst/>
              <a:rect l="l" t="t" r="r" b="b"/>
              <a:pathLst>
                <a:path w="450250" h="639735">
                  <a:moveTo>
                    <a:pt x="225125" y="0"/>
                  </a:moveTo>
                  <a:lnTo>
                    <a:pt x="225125" y="0"/>
                  </a:lnTo>
                  <a:cubicBezTo>
                    <a:pt x="349458" y="0"/>
                    <a:pt x="450250" y="100792"/>
                    <a:pt x="450250" y="225125"/>
                  </a:cubicBezTo>
                  <a:lnTo>
                    <a:pt x="450250" y="414610"/>
                  </a:lnTo>
                  <a:cubicBezTo>
                    <a:pt x="450250" y="538944"/>
                    <a:pt x="349458" y="639735"/>
                    <a:pt x="225125" y="639735"/>
                  </a:cubicBezTo>
                  <a:lnTo>
                    <a:pt x="225125" y="639735"/>
                  </a:lnTo>
                  <a:cubicBezTo>
                    <a:pt x="100792" y="639735"/>
                    <a:pt x="0" y="538944"/>
                    <a:pt x="0" y="414610"/>
                  </a:cubicBezTo>
                  <a:lnTo>
                    <a:pt x="0" y="225125"/>
                  </a:lnTo>
                  <a:cubicBezTo>
                    <a:pt x="0" y="100792"/>
                    <a:pt x="100792" y="0"/>
                    <a:pt x="225125" y="0"/>
                  </a:cubicBezTo>
                  <a:close/>
                </a:path>
              </a:pathLst>
            </a:custGeom>
            <a:solidFill>
              <a:srgbClr val="FFF0B3"/>
            </a:solidFill>
          </p:spPr>
          <p:txBody>
            <a:bodyPr/>
            <a:lstStyle/>
            <a:p>
              <a:endParaRPr lang="da-DK"/>
            </a:p>
          </p:txBody>
        </p:sp>
        <p:sp>
          <p:nvSpPr>
            <p:cNvPr id="4" name="TextBox 4"/>
            <p:cNvSpPr txBox="1"/>
            <p:nvPr/>
          </p:nvSpPr>
          <p:spPr>
            <a:xfrm>
              <a:off x="0" y="-19050"/>
              <a:ext cx="450250" cy="658785"/>
            </a:xfrm>
            <a:prstGeom prst="rect">
              <a:avLst/>
            </a:prstGeom>
          </p:spPr>
          <p:txBody>
            <a:bodyPr lIns="50800" tIns="50800" rIns="50800" bIns="50800" rtlCol="0" anchor="ctr"/>
            <a:lstStyle/>
            <a:p>
              <a:pPr algn="ctr">
                <a:lnSpc>
                  <a:spcPts val="2737"/>
                </a:lnSpc>
              </a:pPr>
              <a:endParaRPr/>
            </a:p>
          </p:txBody>
        </p:sp>
      </p:grpSp>
      <p:grpSp>
        <p:nvGrpSpPr>
          <p:cNvPr id="5" name="Group 5"/>
          <p:cNvGrpSpPr/>
          <p:nvPr/>
        </p:nvGrpSpPr>
        <p:grpSpPr>
          <a:xfrm>
            <a:off x="17567720" y="3464440"/>
            <a:ext cx="339606" cy="339606"/>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7" name="TextBox 7"/>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grpSp>
        <p:nvGrpSpPr>
          <p:cNvPr id="8" name="Group 8"/>
          <p:cNvGrpSpPr/>
          <p:nvPr/>
        </p:nvGrpSpPr>
        <p:grpSpPr>
          <a:xfrm>
            <a:off x="17567720" y="2877185"/>
            <a:ext cx="339606" cy="33960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10" name="TextBox 10"/>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sp>
        <p:nvSpPr>
          <p:cNvPr id="11" name="Freeform 11"/>
          <p:cNvSpPr/>
          <p:nvPr/>
        </p:nvSpPr>
        <p:spPr>
          <a:xfrm>
            <a:off x="115180" y="5143500"/>
            <a:ext cx="2253675" cy="3025066"/>
          </a:xfrm>
          <a:custGeom>
            <a:avLst/>
            <a:gdLst/>
            <a:ahLst/>
            <a:cxnLst/>
            <a:rect l="l" t="t" r="r" b="b"/>
            <a:pathLst>
              <a:path w="2253675" h="3025066">
                <a:moveTo>
                  <a:pt x="0" y="0"/>
                </a:moveTo>
                <a:lnTo>
                  <a:pt x="2253674" y="0"/>
                </a:lnTo>
                <a:lnTo>
                  <a:pt x="2253674" y="3025066"/>
                </a:lnTo>
                <a:lnTo>
                  <a:pt x="0" y="30250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a-DK"/>
          </a:p>
        </p:txBody>
      </p:sp>
      <p:grpSp>
        <p:nvGrpSpPr>
          <p:cNvPr id="12" name="Group 12"/>
          <p:cNvGrpSpPr/>
          <p:nvPr/>
        </p:nvGrpSpPr>
        <p:grpSpPr>
          <a:xfrm>
            <a:off x="-3461603" y="0"/>
            <a:ext cx="10090362" cy="4452212"/>
            <a:chOff x="0" y="0"/>
            <a:chExt cx="2657544" cy="1172599"/>
          </a:xfrm>
        </p:grpSpPr>
        <p:sp>
          <p:nvSpPr>
            <p:cNvPr id="13" name="Freeform 13"/>
            <p:cNvSpPr/>
            <p:nvPr/>
          </p:nvSpPr>
          <p:spPr>
            <a:xfrm>
              <a:off x="0" y="0"/>
              <a:ext cx="2657544" cy="1172599"/>
            </a:xfrm>
            <a:custGeom>
              <a:avLst/>
              <a:gdLst/>
              <a:ahLst/>
              <a:cxnLst/>
              <a:rect l="l" t="t" r="r" b="b"/>
              <a:pathLst>
                <a:path w="2657544" h="1172599">
                  <a:moveTo>
                    <a:pt x="39130" y="0"/>
                  </a:moveTo>
                  <a:lnTo>
                    <a:pt x="2618414" y="0"/>
                  </a:lnTo>
                  <a:cubicBezTo>
                    <a:pt x="2640025" y="0"/>
                    <a:pt x="2657544" y="17519"/>
                    <a:pt x="2657544" y="39130"/>
                  </a:cubicBezTo>
                  <a:lnTo>
                    <a:pt x="2657544" y="1133469"/>
                  </a:lnTo>
                  <a:cubicBezTo>
                    <a:pt x="2657544" y="1155080"/>
                    <a:pt x="2640025" y="1172599"/>
                    <a:pt x="2618414" y="1172599"/>
                  </a:cubicBezTo>
                  <a:lnTo>
                    <a:pt x="39130" y="1172599"/>
                  </a:lnTo>
                  <a:cubicBezTo>
                    <a:pt x="17519" y="1172599"/>
                    <a:pt x="0" y="1155080"/>
                    <a:pt x="0" y="1133469"/>
                  </a:cubicBezTo>
                  <a:lnTo>
                    <a:pt x="0" y="39130"/>
                  </a:lnTo>
                  <a:cubicBezTo>
                    <a:pt x="0" y="17519"/>
                    <a:pt x="17519" y="0"/>
                    <a:pt x="39130" y="0"/>
                  </a:cubicBezTo>
                  <a:close/>
                </a:path>
              </a:pathLst>
            </a:custGeom>
            <a:solidFill>
              <a:srgbClr val="FFF0B3"/>
            </a:solidFill>
          </p:spPr>
          <p:txBody>
            <a:bodyPr/>
            <a:lstStyle/>
            <a:p>
              <a:endParaRPr lang="da-DK"/>
            </a:p>
          </p:txBody>
        </p:sp>
        <p:sp>
          <p:nvSpPr>
            <p:cNvPr id="14" name="TextBox 14"/>
            <p:cNvSpPr txBox="1"/>
            <p:nvPr/>
          </p:nvSpPr>
          <p:spPr>
            <a:xfrm>
              <a:off x="0" y="-19050"/>
              <a:ext cx="2657544" cy="1191649"/>
            </a:xfrm>
            <a:prstGeom prst="rect">
              <a:avLst/>
            </a:prstGeom>
          </p:spPr>
          <p:txBody>
            <a:bodyPr lIns="50800" tIns="50800" rIns="50800" bIns="50800" rtlCol="0" anchor="ctr"/>
            <a:lstStyle/>
            <a:p>
              <a:pPr algn="ctr">
                <a:lnSpc>
                  <a:spcPts val="2737"/>
                </a:lnSpc>
              </a:pPr>
              <a:endParaRPr/>
            </a:p>
          </p:txBody>
        </p:sp>
      </p:grpSp>
      <p:sp>
        <p:nvSpPr>
          <p:cNvPr id="15" name="Freeform 15"/>
          <p:cNvSpPr/>
          <p:nvPr/>
        </p:nvSpPr>
        <p:spPr>
          <a:xfrm>
            <a:off x="10450424" y="5230175"/>
            <a:ext cx="2938392" cy="2938392"/>
          </a:xfrm>
          <a:custGeom>
            <a:avLst/>
            <a:gdLst/>
            <a:ahLst/>
            <a:cxnLst/>
            <a:rect l="l" t="t" r="r" b="b"/>
            <a:pathLst>
              <a:path w="2938392" h="2938392">
                <a:moveTo>
                  <a:pt x="0" y="0"/>
                </a:moveTo>
                <a:lnTo>
                  <a:pt x="2938392" y="0"/>
                </a:lnTo>
                <a:lnTo>
                  <a:pt x="2938392" y="2938391"/>
                </a:lnTo>
                <a:lnTo>
                  <a:pt x="0" y="29383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16" name="Freeform 16"/>
          <p:cNvSpPr/>
          <p:nvPr/>
        </p:nvSpPr>
        <p:spPr>
          <a:xfrm>
            <a:off x="14267172" y="4980751"/>
            <a:ext cx="3187815" cy="3187815"/>
          </a:xfrm>
          <a:custGeom>
            <a:avLst/>
            <a:gdLst/>
            <a:ahLst/>
            <a:cxnLst/>
            <a:rect l="l" t="t" r="r" b="b"/>
            <a:pathLst>
              <a:path w="3187815" h="3187815">
                <a:moveTo>
                  <a:pt x="0" y="0"/>
                </a:moveTo>
                <a:lnTo>
                  <a:pt x="3187815" y="0"/>
                </a:lnTo>
                <a:lnTo>
                  <a:pt x="3187815" y="3187815"/>
                </a:lnTo>
                <a:lnTo>
                  <a:pt x="0" y="31878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17" name="Freeform 17"/>
          <p:cNvSpPr/>
          <p:nvPr/>
        </p:nvSpPr>
        <p:spPr>
          <a:xfrm>
            <a:off x="2793898" y="5700907"/>
            <a:ext cx="3475576" cy="2467659"/>
          </a:xfrm>
          <a:custGeom>
            <a:avLst/>
            <a:gdLst/>
            <a:ahLst/>
            <a:cxnLst/>
            <a:rect l="l" t="t" r="r" b="b"/>
            <a:pathLst>
              <a:path w="3475576" h="2467659">
                <a:moveTo>
                  <a:pt x="0" y="0"/>
                </a:moveTo>
                <a:lnTo>
                  <a:pt x="3475576" y="0"/>
                </a:lnTo>
                <a:lnTo>
                  <a:pt x="3475576" y="2467659"/>
                </a:lnTo>
                <a:lnTo>
                  <a:pt x="0" y="24676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
        <p:nvSpPr>
          <p:cNvPr id="18" name="Freeform 18"/>
          <p:cNvSpPr/>
          <p:nvPr/>
        </p:nvSpPr>
        <p:spPr>
          <a:xfrm>
            <a:off x="6698099" y="5521077"/>
            <a:ext cx="3137110" cy="2827320"/>
          </a:xfrm>
          <a:custGeom>
            <a:avLst/>
            <a:gdLst/>
            <a:ahLst/>
            <a:cxnLst/>
            <a:rect l="l" t="t" r="r" b="b"/>
            <a:pathLst>
              <a:path w="3137110" h="2827320">
                <a:moveTo>
                  <a:pt x="0" y="0"/>
                </a:moveTo>
                <a:lnTo>
                  <a:pt x="3137110" y="0"/>
                </a:lnTo>
                <a:lnTo>
                  <a:pt x="3137110" y="2827320"/>
                </a:lnTo>
                <a:lnTo>
                  <a:pt x="0" y="28273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da-DK"/>
          </a:p>
        </p:txBody>
      </p:sp>
      <p:sp>
        <p:nvSpPr>
          <p:cNvPr id="19" name="TextBox 19"/>
          <p:cNvSpPr txBox="1"/>
          <p:nvPr/>
        </p:nvSpPr>
        <p:spPr>
          <a:xfrm>
            <a:off x="351372" y="403650"/>
            <a:ext cx="6049589" cy="3452868"/>
          </a:xfrm>
          <a:prstGeom prst="rect">
            <a:avLst/>
          </a:prstGeom>
        </p:spPr>
        <p:txBody>
          <a:bodyPr lIns="0" tIns="0" rIns="0" bIns="0" rtlCol="0" anchor="t">
            <a:spAutoFit/>
          </a:bodyPr>
          <a:lstStyle/>
          <a:p>
            <a:pPr>
              <a:lnSpc>
                <a:spcPts val="6677"/>
              </a:lnSpc>
            </a:pPr>
            <a:r>
              <a:rPr lang="da-DK" sz="6500" spc="-188" dirty="0">
                <a:solidFill>
                  <a:srgbClr val="000000"/>
                </a:solidFill>
                <a:latin typeface="Calistoga" pitchFamily="2" charset="0"/>
              </a:rPr>
              <a:t>Hvilken valuta skal man bruge for at mestre begrebet?</a:t>
            </a:r>
          </a:p>
        </p:txBody>
      </p:sp>
      <p:sp>
        <p:nvSpPr>
          <p:cNvPr id="20" name="TextBox 20"/>
          <p:cNvSpPr txBox="1"/>
          <p:nvPr/>
        </p:nvSpPr>
        <p:spPr>
          <a:xfrm rot="5400000">
            <a:off x="16673082" y="1390716"/>
            <a:ext cx="2166982" cy="307325"/>
          </a:xfrm>
          <a:prstGeom prst="rect">
            <a:avLst/>
          </a:prstGeom>
        </p:spPr>
        <p:txBody>
          <a:bodyPr lIns="0" tIns="0" rIns="0" bIns="0" rtlCol="0" anchor="t">
            <a:spAutoFit/>
          </a:bodyPr>
          <a:lstStyle/>
          <a:p>
            <a:pPr>
              <a:lnSpc>
                <a:spcPts val="2511"/>
              </a:lnSpc>
              <a:spcBef>
                <a:spcPct val="0"/>
              </a:spcBef>
            </a:pPr>
            <a:r>
              <a:rPr lang="en-US" dirty="0">
                <a:solidFill>
                  <a:srgbClr val="000000"/>
                </a:solidFill>
                <a:latin typeface="Calistoga" pitchFamily="2" charset="0"/>
              </a:rPr>
              <a:t>TANKESPIRERNE</a:t>
            </a:r>
          </a:p>
        </p:txBody>
      </p:sp>
      <p:sp>
        <p:nvSpPr>
          <p:cNvPr id="21" name="TextBox 21"/>
          <p:cNvSpPr txBox="1"/>
          <p:nvPr/>
        </p:nvSpPr>
        <p:spPr>
          <a:xfrm rot="5400000">
            <a:off x="16919085" y="1416747"/>
            <a:ext cx="2166982" cy="255263"/>
          </a:xfrm>
          <a:prstGeom prst="rect">
            <a:avLst/>
          </a:prstGeom>
        </p:spPr>
        <p:txBody>
          <a:bodyPr lIns="0" tIns="0" rIns="0" bIns="0" rtlCol="0" anchor="t">
            <a:spAutoFit/>
          </a:bodyPr>
          <a:lstStyle/>
          <a:p>
            <a:pPr>
              <a:lnSpc>
                <a:spcPts val="2100"/>
              </a:lnSpc>
              <a:spcBef>
                <a:spcPct val="0"/>
              </a:spcBef>
            </a:pPr>
            <a:r>
              <a:rPr lang="en-US" sz="1500" dirty="0">
                <a:solidFill>
                  <a:srgbClr val="000000"/>
                </a:solidFill>
                <a:latin typeface="Calistoga" pitchFamily="2" charset="0"/>
              </a:rPr>
              <a:t>DKSBT AF</a:t>
            </a:r>
          </a:p>
        </p:txBody>
      </p:sp>
      <p:sp>
        <p:nvSpPr>
          <p:cNvPr id="22" name="TextBox 22"/>
          <p:cNvSpPr txBox="1"/>
          <p:nvPr/>
        </p:nvSpPr>
        <p:spPr>
          <a:xfrm>
            <a:off x="707645" y="8441080"/>
            <a:ext cx="1068743" cy="397545"/>
          </a:xfrm>
          <a:prstGeom prst="rect">
            <a:avLst/>
          </a:prstGeom>
        </p:spPr>
        <p:txBody>
          <a:bodyPr wrap="square" lIns="0" tIns="0" rIns="0" bIns="0" rtlCol="0" anchor="t">
            <a:spAutoFit/>
          </a:bodyPr>
          <a:lstStyle/>
          <a:p>
            <a:pPr algn="ctr">
              <a:lnSpc>
                <a:spcPts val="3120"/>
              </a:lnSpc>
              <a:spcBef>
                <a:spcPct val="0"/>
              </a:spcBef>
            </a:pPr>
            <a:r>
              <a:rPr lang="da-DK" sz="3200" dirty="0">
                <a:solidFill>
                  <a:srgbClr val="000000"/>
                </a:solidFill>
                <a:latin typeface="Inter" panose="02000503000000020004" pitchFamily="2" charset="0"/>
                <a:ea typeface="Inter" panose="02000503000000020004" pitchFamily="2" charset="0"/>
              </a:rPr>
              <a:t>Sved</a:t>
            </a:r>
          </a:p>
        </p:txBody>
      </p:sp>
      <p:sp>
        <p:nvSpPr>
          <p:cNvPr id="23" name="TextBox 23"/>
          <p:cNvSpPr txBox="1"/>
          <p:nvPr/>
        </p:nvSpPr>
        <p:spPr>
          <a:xfrm>
            <a:off x="3336906" y="8439140"/>
            <a:ext cx="2389560" cy="397545"/>
          </a:xfrm>
          <a:prstGeom prst="rect">
            <a:avLst/>
          </a:prstGeom>
        </p:spPr>
        <p:txBody>
          <a:bodyPr wrap="square" lIns="0" tIns="0" rIns="0" bIns="0" rtlCol="0" anchor="t">
            <a:spAutoFit/>
          </a:bodyPr>
          <a:lstStyle/>
          <a:p>
            <a:pPr algn="ctr">
              <a:lnSpc>
                <a:spcPts val="3120"/>
              </a:lnSpc>
              <a:spcBef>
                <a:spcPct val="0"/>
              </a:spcBef>
            </a:pPr>
            <a:r>
              <a:rPr lang="en-US" sz="3200" dirty="0">
                <a:solidFill>
                  <a:srgbClr val="000000"/>
                </a:solidFill>
                <a:latin typeface="Inter" panose="02000503000000020004" pitchFamily="2" charset="0"/>
                <a:ea typeface="Inter" panose="02000503000000020004" pitchFamily="2" charset="0"/>
              </a:rPr>
              <a:t>Mennesker</a:t>
            </a:r>
          </a:p>
        </p:txBody>
      </p:sp>
      <p:sp>
        <p:nvSpPr>
          <p:cNvPr id="24" name="TextBox 24"/>
          <p:cNvSpPr txBox="1"/>
          <p:nvPr/>
        </p:nvSpPr>
        <p:spPr>
          <a:xfrm>
            <a:off x="7216444" y="8459357"/>
            <a:ext cx="2100419" cy="397545"/>
          </a:xfrm>
          <a:prstGeom prst="rect">
            <a:avLst/>
          </a:prstGeom>
        </p:spPr>
        <p:txBody>
          <a:bodyPr wrap="square" lIns="0" tIns="0" rIns="0" bIns="0" rtlCol="0" anchor="t">
            <a:spAutoFit/>
          </a:bodyPr>
          <a:lstStyle/>
          <a:p>
            <a:pPr algn="ctr">
              <a:lnSpc>
                <a:spcPts val="3120"/>
              </a:lnSpc>
              <a:spcBef>
                <a:spcPct val="0"/>
              </a:spcBef>
            </a:pPr>
            <a:r>
              <a:rPr lang="en-US" sz="3200" dirty="0">
                <a:solidFill>
                  <a:srgbClr val="000000"/>
                </a:solidFill>
                <a:latin typeface="Inter" panose="02000503000000020004" pitchFamily="2" charset="0"/>
                <a:ea typeface="Inter" panose="02000503000000020004" pitchFamily="2" charset="0"/>
              </a:rPr>
              <a:t>Omtanke</a:t>
            </a:r>
          </a:p>
        </p:txBody>
      </p:sp>
      <p:sp>
        <p:nvSpPr>
          <p:cNvPr id="25" name="TextBox 25"/>
          <p:cNvSpPr txBox="1"/>
          <p:nvPr/>
        </p:nvSpPr>
        <p:spPr>
          <a:xfrm>
            <a:off x="11277600" y="8439140"/>
            <a:ext cx="1436841" cy="397545"/>
          </a:xfrm>
          <a:prstGeom prst="rect">
            <a:avLst/>
          </a:prstGeom>
        </p:spPr>
        <p:txBody>
          <a:bodyPr wrap="square" lIns="0" tIns="0" rIns="0" bIns="0" rtlCol="0" anchor="t">
            <a:spAutoFit/>
          </a:bodyPr>
          <a:lstStyle/>
          <a:p>
            <a:pPr algn="ctr">
              <a:lnSpc>
                <a:spcPts val="3120"/>
              </a:lnSpc>
              <a:spcBef>
                <a:spcPct val="0"/>
              </a:spcBef>
            </a:pPr>
            <a:r>
              <a:rPr lang="en-US" sz="3200" dirty="0">
                <a:solidFill>
                  <a:srgbClr val="000000"/>
                </a:solidFill>
                <a:latin typeface="Inter" panose="02000503000000020004" pitchFamily="2" charset="0"/>
                <a:ea typeface="Inter" panose="02000503000000020004" pitchFamily="2" charset="0"/>
              </a:rPr>
              <a:t>Penge</a:t>
            </a:r>
          </a:p>
        </p:txBody>
      </p:sp>
      <p:sp>
        <p:nvSpPr>
          <p:cNvPr id="26" name="TextBox 26"/>
          <p:cNvSpPr txBox="1"/>
          <p:nvPr/>
        </p:nvSpPr>
        <p:spPr>
          <a:xfrm>
            <a:off x="15142658" y="8452081"/>
            <a:ext cx="1436841" cy="397545"/>
          </a:xfrm>
          <a:prstGeom prst="rect">
            <a:avLst/>
          </a:prstGeom>
        </p:spPr>
        <p:txBody>
          <a:bodyPr wrap="square" lIns="0" tIns="0" rIns="0" bIns="0" rtlCol="0" anchor="t">
            <a:spAutoFit/>
          </a:bodyPr>
          <a:lstStyle/>
          <a:p>
            <a:pPr algn="ctr">
              <a:lnSpc>
                <a:spcPts val="3120"/>
              </a:lnSpc>
              <a:spcBef>
                <a:spcPct val="0"/>
              </a:spcBef>
            </a:pPr>
            <a:r>
              <a:rPr lang="en-US" sz="3200" dirty="0">
                <a:solidFill>
                  <a:srgbClr val="000000"/>
                </a:solidFill>
                <a:latin typeface="Inter" panose="02000503000000020004" pitchFamily="2" charset="0"/>
                <a:ea typeface="Inter" panose="02000503000000020004" pitchFamily="2" charset="0"/>
              </a:rPr>
              <a:t>Forsøg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0B6DE"/>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199904"/>
            <a:ext cx="1709544" cy="2428996"/>
            <a:chOff x="0" y="0"/>
            <a:chExt cx="450250" cy="639735"/>
          </a:xfrm>
        </p:grpSpPr>
        <p:sp>
          <p:nvSpPr>
            <p:cNvPr id="3" name="Freeform 3"/>
            <p:cNvSpPr/>
            <p:nvPr/>
          </p:nvSpPr>
          <p:spPr>
            <a:xfrm>
              <a:off x="0" y="0"/>
              <a:ext cx="450250" cy="639735"/>
            </a:xfrm>
            <a:custGeom>
              <a:avLst/>
              <a:gdLst/>
              <a:ahLst/>
              <a:cxnLst/>
              <a:rect l="l" t="t" r="r" b="b"/>
              <a:pathLst>
                <a:path w="450250" h="639735">
                  <a:moveTo>
                    <a:pt x="225125" y="0"/>
                  </a:moveTo>
                  <a:lnTo>
                    <a:pt x="225125" y="0"/>
                  </a:lnTo>
                  <a:cubicBezTo>
                    <a:pt x="349458" y="0"/>
                    <a:pt x="450250" y="100792"/>
                    <a:pt x="450250" y="225125"/>
                  </a:cubicBezTo>
                  <a:lnTo>
                    <a:pt x="450250" y="414610"/>
                  </a:lnTo>
                  <a:cubicBezTo>
                    <a:pt x="450250" y="538944"/>
                    <a:pt x="349458" y="639735"/>
                    <a:pt x="225125" y="639735"/>
                  </a:cubicBezTo>
                  <a:lnTo>
                    <a:pt x="225125" y="639735"/>
                  </a:lnTo>
                  <a:cubicBezTo>
                    <a:pt x="100792" y="639735"/>
                    <a:pt x="0" y="538944"/>
                    <a:pt x="0" y="414610"/>
                  </a:cubicBezTo>
                  <a:lnTo>
                    <a:pt x="0" y="225125"/>
                  </a:lnTo>
                  <a:cubicBezTo>
                    <a:pt x="0" y="100792"/>
                    <a:pt x="100792" y="0"/>
                    <a:pt x="225125" y="0"/>
                  </a:cubicBezTo>
                  <a:close/>
                </a:path>
              </a:pathLst>
            </a:custGeom>
            <a:solidFill>
              <a:srgbClr val="FFF0B3"/>
            </a:solidFill>
          </p:spPr>
          <p:txBody>
            <a:bodyPr/>
            <a:lstStyle/>
            <a:p>
              <a:endParaRPr lang="da-DK"/>
            </a:p>
          </p:txBody>
        </p:sp>
        <p:sp>
          <p:nvSpPr>
            <p:cNvPr id="4" name="TextBox 4"/>
            <p:cNvSpPr txBox="1"/>
            <p:nvPr/>
          </p:nvSpPr>
          <p:spPr>
            <a:xfrm>
              <a:off x="0" y="-19050"/>
              <a:ext cx="450250" cy="658785"/>
            </a:xfrm>
            <a:prstGeom prst="rect">
              <a:avLst/>
            </a:prstGeom>
          </p:spPr>
          <p:txBody>
            <a:bodyPr lIns="50800" tIns="50800" rIns="50800" bIns="50800" rtlCol="0" anchor="ctr"/>
            <a:lstStyle/>
            <a:p>
              <a:pPr algn="ctr">
                <a:lnSpc>
                  <a:spcPts val="2737"/>
                </a:lnSpc>
              </a:pPr>
              <a:endParaRPr/>
            </a:p>
          </p:txBody>
        </p:sp>
      </p:grpSp>
      <p:grpSp>
        <p:nvGrpSpPr>
          <p:cNvPr id="5" name="Group 5"/>
          <p:cNvGrpSpPr/>
          <p:nvPr/>
        </p:nvGrpSpPr>
        <p:grpSpPr>
          <a:xfrm>
            <a:off x="1831362" y="2610208"/>
            <a:ext cx="14587175" cy="6900436"/>
            <a:chOff x="0" y="0"/>
            <a:chExt cx="19449567" cy="9200582"/>
          </a:xfrm>
        </p:grpSpPr>
        <p:grpSp>
          <p:nvGrpSpPr>
            <p:cNvPr id="6" name="Group 6"/>
            <p:cNvGrpSpPr/>
            <p:nvPr/>
          </p:nvGrpSpPr>
          <p:grpSpPr>
            <a:xfrm>
              <a:off x="0" y="0"/>
              <a:ext cx="19449567" cy="9200582"/>
              <a:chOff x="0" y="0"/>
              <a:chExt cx="3841890" cy="1817399"/>
            </a:xfrm>
          </p:grpSpPr>
          <p:sp>
            <p:nvSpPr>
              <p:cNvPr id="7" name="Freeform 7"/>
              <p:cNvSpPr/>
              <p:nvPr/>
            </p:nvSpPr>
            <p:spPr>
              <a:xfrm>
                <a:off x="0" y="0"/>
                <a:ext cx="3841890" cy="1817399"/>
              </a:xfrm>
              <a:custGeom>
                <a:avLst/>
                <a:gdLst/>
                <a:ahLst/>
                <a:cxnLst/>
                <a:rect l="l" t="t" r="r" b="b"/>
                <a:pathLst>
                  <a:path w="3841890" h="1817399">
                    <a:moveTo>
                      <a:pt x="0" y="0"/>
                    </a:moveTo>
                    <a:lnTo>
                      <a:pt x="3841890" y="0"/>
                    </a:lnTo>
                    <a:lnTo>
                      <a:pt x="3841890" y="1817399"/>
                    </a:lnTo>
                    <a:lnTo>
                      <a:pt x="0" y="1817399"/>
                    </a:lnTo>
                    <a:close/>
                  </a:path>
                </a:pathLst>
              </a:custGeom>
              <a:solidFill>
                <a:srgbClr val="FFFFFF"/>
              </a:solidFill>
            </p:spPr>
            <p:txBody>
              <a:bodyPr/>
              <a:lstStyle/>
              <a:p>
                <a:endParaRPr lang="da-DK"/>
              </a:p>
            </p:txBody>
          </p:sp>
          <p:sp>
            <p:nvSpPr>
              <p:cNvPr id="8" name="TextBox 8"/>
              <p:cNvSpPr txBox="1"/>
              <p:nvPr/>
            </p:nvSpPr>
            <p:spPr>
              <a:xfrm>
                <a:off x="0" y="-19050"/>
                <a:ext cx="3841890" cy="1836449"/>
              </a:xfrm>
              <a:prstGeom prst="rect">
                <a:avLst/>
              </a:prstGeom>
            </p:spPr>
            <p:txBody>
              <a:bodyPr lIns="50800" tIns="50800" rIns="50800" bIns="50800" rtlCol="0" anchor="ctr"/>
              <a:lstStyle/>
              <a:p>
                <a:pPr algn="ctr">
                  <a:lnSpc>
                    <a:spcPts val="2737"/>
                  </a:lnSpc>
                </a:pPr>
                <a:endParaRPr/>
              </a:p>
            </p:txBody>
          </p:sp>
        </p:grpSp>
        <p:sp>
          <p:nvSpPr>
            <p:cNvPr id="9" name="Freeform 9"/>
            <p:cNvSpPr/>
            <p:nvPr/>
          </p:nvSpPr>
          <p:spPr>
            <a:xfrm>
              <a:off x="0" y="0"/>
              <a:ext cx="19449567" cy="9200582"/>
            </a:xfrm>
            <a:custGeom>
              <a:avLst/>
              <a:gdLst/>
              <a:ahLst/>
              <a:cxnLst/>
              <a:rect l="l" t="t" r="r" b="b"/>
              <a:pathLst>
                <a:path w="19449567" h="9200582">
                  <a:moveTo>
                    <a:pt x="0" y="0"/>
                  </a:moveTo>
                  <a:lnTo>
                    <a:pt x="19449567" y="0"/>
                  </a:lnTo>
                  <a:lnTo>
                    <a:pt x="19449567" y="9200582"/>
                  </a:lnTo>
                  <a:lnTo>
                    <a:pt x="0" y="9200582"/>
                  </a:lnTo>
                  <a:lnTo>
                    <a:pt x="0" y="0"/>
                  </a:lnTo>
                  <a:close/>
                </a:path>
              </a:pathLst>
            </a:custGeom>
            <a:blipFill>
              <a:blip r:embed="rId2">
                <a:alphaModFix amt="42000"/>
              </a:blip>
              <a:stretch>
                <a:fillRect t="-43116" r="-11018" b="-13342"/>
              </a:stretch>
            </a:blipFill>
          </p:spPr>
          <p:txBody>
            <a:bodyPr/>
            <a:lstStyle/>
            <a:p>
              <a:endParaRPr lang="da-DK" dirty="0"/>
            </a:p>
          </p:txBody>
        </p:sp>
      </p:grpSp>
      <p:grpSp>
        <p:nvGrpSpPr>
          <p:cNvPr id="10" name="Group 10"/>
          <p:cNvGrpSpPr/>
          <p:nvPr/>
        </p:nvGrpSpPr>
        <p:grpSpPr>
          <a:xfrm>
            <a:off x="3205645" y="-657385"/>
            <a:ext cx="12875884" cy="2775395"/>
            <a:chOff x="0" y="0"/>
            <a:chExt cx="3391179" cy="730968"/>
          </a:xfrm>
        </p:grpSpPr>
        <p:sp>
          <p:nvSpPr>
            <p:cNvPr id="11" name="Freeform 11"/>
            <p:cNvSpPr/>
            <p:nvPr/>
          </p:nvSpPr>
          <p:spPr>
            <a:xfrm>
              <a:off x="0" y="0"/>
              <a:ext cx="3391179" cy="730968"/>
            </a:xfrm>
            <a:custGeom>
              <a:avLst/>
              <a:gdLst/>
              <a:ahLst/>
              <a:cxnLst/>
              <a:rect l="l" t="t" r="r" b="b"/>
              <a:pathLst>
                <a:path w="3391179" h="730968">
                  <a:moveTo>
                    <a:pt x="30665" y="0"/>
                  </a:moveTo>
                  <a:lnTo>
                    <a:pt x="3360515" y="0"/>
                  </a:lnTo>
                  <a:cubicBezTo>
                    <a:pt x="3377450" y="0"/>
                    <a:pt x="3391179" y="13729"/>
                    <a:pt x="3391179" y="30665"/>
                  </a:cubicBezTo>
                  <a:lnTo>
                    <a:pt x="3391179" y="700303"/>
                  </a:lnTo>
                  <a:cubicBezTo>
                    <a:pt x="3391179" y="717239"/>
                    <a:pt x="3377450" y="730968"/>
                    <a:pt x="3360515" y="730968"/>
                  </a:cubicBezTo>
                  <a:lnTo>
                    <a:pt x="30665" y="730968"/>
                  </a:lnTo>
                  <a:cubicBezTo>
                    <a:pt x="13729" y="730968"/>
                    <a:pt x="0" y="717239"/>
                    <a:pt x="0" y="700303"/>
                  </a:cubicBezTo>
                  <a:lnTo>
                    <a:pt x="0" y="30665"/>
                  </a:lnTo>
                  <a:cubicBezTo>
                    <a:pt x="0" y="13729"/>
                    <a:pt x="13729" y="0"/>
                    <a:pt x="30665" y="0"/>
                  </a:cubicBezTo>
                  <a:close/>
                </a:path>
              </a:pathLst>
            </a:custGeom>
            <a:solidFill>
              <a:srgbClr val="FFF0B3"/>
            </a:solidFill>
          </p:spPr>
          <p:txBody>
            <a:bodyPr/>
            <a:lstStyle/>
            <a:p>
              <a:endParaRPr lang="da-DK"/>
            </a:p>
          </p:txBody>
        </p:sp>
        <p:sp>
          <p:nvSpPr>
            <p:cNvPr id="12" name="TextBox 12"/>
            <p:cNvSpPr txBox="1"/>
            <p:nvPr/>
          </p:nvSpPr>
          <p:spPr>
            <a:xfrm>
              <a:off x="0" y="-19050"/>
              <a:ext cx="3391179" cy="750018"/>
            </a:xfrm>
            <a:prstGeom prst="rect">
              <a:avLst/>
            </a:prstGeom>
          </p:spPr>
          <p:txBody>
            <a:bodyPr lIns="50800" tIns="50800" rIns="50800" bIns="50800" rtlCol="0" anchor="ctr"/>
            <a:lstStyle/>
            <a:p>
              <a:pPr algn="ctr">
                <a:lnSpc>
                  <a:spcPts val="2737"/>
                </a:lnSpc>
              </a:pPr>
              <a:endParaRPr/>
            </a:p>
          </p:txBody>
        </p:sp>
      </p:grpSp>
      <p:grpSp>
        <p:nvGrpSpPr>
          <p:cNvPr id="13" name="Group 13"/>
          <p:cNvGrpSpPr/>
          <p:nvPr/>
        </p:nvGrpSpPr>
        <p:grpSpPr>
          <a:xfrm>
            <a:off x="17798799" y="2813390"/>
            <a:ext cx="233597" cy="23359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15" name="TextBox 15"/>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sp>
        <p:nvSpPr>
          <p:cNvPr id="16" name="Freeform 16"/>
          <p:cNvSpPr/>
          <p:nvPr/>
        </p:nvSpPr>
        <p:spPr>
          <a:xfrm>
            <a:off x="467279" y="460888"/>
            <a:ext cx="2471610" cy="1340849"/>
          </a:xfrm>
          <a:custGeom>
            <a:avLst/>
            <a:gdLst/>
            <a:ahLst/>
            <a:cxnLst/>
            <a:rect l="l" t="t" r="r" b="b"/>
            <a:pathLst>
              <a:path w="2471610" h="1340849">
                <a:moveTo>
                  <a:pt x="0" y="0"/>
                </a:moveTo>
                <a:lnTo>
                  <a:pt x="2471610" y="0"/>
                </a:lnTo>
                <a:lnTo>
                  <a:pt x="2471610" y="1340849"/>
                </a:lnTo>
                <a:lnTo>
                  <a:pt x="0" y="13408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da-DK"/>
          </a:p>
        </p:txBody>
      </p:sp>
      <p:sp>
        <p:nvSpPr>
          <p:cNvPr id="17" name="TextBox 17"/>
          <p:cNvSpPr txBox="1"/>
          <p:nvPr/>
        </p:nvSpPr>
        <p:spPr>
          <a:xfrm>
            <a:off x="3205645" y="884044"/>
            <a:ext cx="12988512" cy="748731"/>
          </a:xfrm>
          <a:prstGeom prst="rect">
            <a:avLst/>
          </a:prstGeom>
        </p:spPr>
        <p:txBody>
          <a:bodyPr wrap="square" lIns="0" tIns="0" rIns="0" bIns="0" rtlCol="0" anchor="t">
            <a:spAutoFit/>
          </a:bodyPr>
          <a:lstStyle/>
          <a:p>
            <a:pPr algn="ctr">
              <a:lnSpc>
                <a:spcPts val="5165"/>
              </a:lnSpc>
            </a:pPr>
            <a:r>
              <a:rPr lang="en-US" sz="7000" spc="-188" dirty="0">
                <a:solidFill>
                  <a:srgbClr val="000000"/>
                </a:solidFill>
                <a:latin typeface="Calistoga" pitchFamily="2" charset="0"/>
              </a:rPr>
              <a:t>Find </a:t>
            </a:r>
            <a:r>
              <a:rPr lang="en-US" sz="7000" spc="-188" dirty="0" err="1">
                <a:solidFill>
                  <a:srgbClr val="000000"/>
                </a:solidFill>
                <a:latin typeface="Calistoga" pitchFamily="2" charset="0"/>
              </a:rPr>
              <a:t>en</a:t>
            </a:r>
            <a:r>
              <a:rPr lang="en-US" sz="7000" spc="-188" dirty="0">
                <a:solidFill>
                  <a:srgbClr val="000000"/>
                </a:solidFill>
                <a:latin typeface="Calistoga" pitchFamily="2" charset="0"/>
              </a:rPr>
              <a:t> </a:t>
            </a:r>
            <a:r>
              <a:rPr lang="en-US" sz="7000" spc="-188" dirty="0" err="1">
                <a:solidFill>
                  <a:srgbClr val="000000"/>
                </a:solidFill>
                <a:latin typeface="Calistoga" pitchFamily="2" charset="0"/>
              </a:rPr>
              <a:t>analogi</a:t>
            </a:r>
            <a:r>
              <a:rPr lang="en-US" sz="7000" spc="-188" dirty="0">
                <a:solidFill>
                  <a:srgbClr val="000000"/>
                </a:solidFill>
                <a:latin typeface="Calistoga" pitchFamily="2" charset="0"/>
              </a:rPr>
              <a:t> der kan passe</a:t>
            </a:r>
          </a:p>
        </p:txBody>
      </p:sp>
      <p:sp>
        <p:nvSpPr>
          <p:cNvPr id="18" name="TextBox 18"/>
          <p:cNvSpPr txBox="1"/>
          <p:nvPr/>
        </p:nvSpPr>
        <p:spPr>
          <a:xfrm>
            <a:off x="6922698" y="4655474"/>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 5</a:t>
            </a:r>
          </a:p>
        </p:txBody>
      </p:sp>
      <p:sp>
        <p:nvSpPr>
          <p:cNvPr id="19" name="TextBox 19"/>
          <p:cNvSpPr txBox="1"/>
          <p:nvPr/>
        </p:nvSpPr>
        <p:spPr>
          <a:xfrm>
            <a:off x="7000406" y="2926053"/>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2 </a:t>
            </a:r>
          </a:p>
        </p:txBody>
      </p:sp>
      <p:sp>
        <p:nvSpPr>
          <p:cNvPr id="20" name="TextBox 20"/>
          <p:cNvSpPr txBox="1"/>
          <p:nvPr/>
        </p:nvSpPr>
        <p:spPr>
          <a:xfrm>
            <a:off x="11815489" y="2927451"/>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3 </a:t>
            </a:r>
          </a:p>
        </p:txBody>
      </p:sp>
      <p:sp>
        <p:nvSpPr>
          <p:cNvPr id="21" name="TextBox 21"/>
          <p:cNvSpPr txBox="1"/>
          <p:nvPr/>
        </p:nvSpPr>
        <p:spPr>
          <a:xfrm>
            <a:off x="2166274" y="3304611"/>
            <a:ext cx="4096684" cy="684466"/>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"En stat uden __________ er som et skib uden en GPS."</a:t>
            </a:r>
          </a:p>
        </p:txBody>
      </p:sp>
      <p:sp>
        <p:nvSpPr>
          <p:cNvPr id="22" name="TextBox 22"/>
          <p:cNvSpPr txBox="1"/>
          <p:nvPr/>
        </p:nvSpPr>
        <p:spPr>
          <a:xfrm rot="5400000">
            <a:off x="16673082" y="1392189"/>
            <a:ext cx="2166982" cy="304379"/>
          </a:xfrm>
          <a:prstGeom prst="rect">
            <a:avLst/>
          </a:prstGeom>
        </p:spPr>
        <p:txBody>
          <a:bodyPr lIns="0" tIns="0" rIns="0" bIns="0" rtlCol="0" anchor="t">
            <a:spAutoFit/>
          </a:bodyPr>
          <a:lstStyle/>
          <a:p>
            <a:pPr>
              <a:lnSpc>
                <a:spcPts val="2511"/>
              </a:lnSpc>
              <a:spcBef>
                <a:spcPct val="0"/>
              </a:spcBef>
            </a:pPr>
            <a:r>
              <a:rPr lang="en-US" dirty="0">
                <a:solidFill>
                  <a:srgbClr val="000000"/>
                </a:solidFill>
                <a:latin typeface="Calistoga" pitchFamily="2" charset="0"/>
              </a:rPr>
              <a:t>TANKESPIRERNE</a:t>
            </a:r>
          </a:p>
        </p:txBody>
      </p:sp>
      <p:sp>
        <p:nvSpPr>
          <p:cNvPr id="23" name="TextBox 23"/>
          <p:cNvSpPr txBox="1"/>
          <p:nvPr/>
        </p:nvSpPr>
        <p:spPr>
          <a:xfrm rot="5400000">
            <a:off x="16919085" y="1416747"/>
            <a:ext cx="2166982" cy="255263"/>
          </a:xfrm>
          <a:prstGeom prst="rect">
            <a:avLst/>
          </a:prstGeom>
        </p:spPr>
        <p:txBody>
          <a:bodyPr lIns="0" tIns="0" rIns="0" bIns="0" rtlCol="0" anchor="t">
            <a:spAutoFit/>
          </a:bodyPr>
          <a:lstStyle/>
          <a:p>
            <a:pPr>
              <a:lnSpc>
                <a:spcPts val="2100"/>
              </a:lnSpc>
              <a:spcBef>
                <a:spcPct val="0"/>
              </a:spcBef>
            </a:pPr>
            <a:r>
              <a:rPr lang="en-US" sz="1500" dirty="0">
                <a:solidFill>
                  <a:srgbClr val="000000"/>
                </a:solidFill>
                <a:latin typeface="Calistoga" pitchFamily="2" charset="0"/>
              </a:rPr>
              <a:t>SKABT AF</a:t>
            </a:r>
          </a:p>
        </p:txBody>
      </p:sp>
      <p:sp>
        <p:nvSpPr>
          <p:cNvPr id="24" name="TextBox 24"/>
          <p:cNvSpPr txBox="1"/>
          <p:nvPr/>
        </p:nvSpPr>
        <p:spPr>
          <a:xfrm>
            <a:off x="6922698" y="8551821"/>
            <a:ext cx="4096684" cy="684466"/>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“Et samfund uden __________ er som en have uden blomster."</a:t>
            </a:r>
          </a:p>
        </p:txBody>
      </p:sp>
      <p:sp>
        <p:nvSpPr>
          <p:cNvPr id="25" name="TextBox 25"/>
          <p:cNvSpPr txBox="1"/>
          <p:nvPr/>
        </p:nvSpPr>
        <p:spPr>
          <a:xfrm>
            <a:off x="11815489" y="3310531"/>
            <a:ext cx="4096684" cy="1010469"/>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"Historien lærer os om fortiden, men __________ lærer os om fremtiden."</a:t>
            </a:r>
          </a:p>
        </p:txBody>
      </p:sp>
      <p:sp>
        <p:nvSpPr>
          <p:cNvPr id="26" name="TextBox 26"/>
          <p:cNvSpPr txBox="1"/>
          <p:nvPr/>
        </p:nvSpPr>
        <p:spPr>
          <a:xfrm>
            <a:off x="2185324" y="4638254"/>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4</a:t>
            </a:r>
          </a:p>
        </p:txBody>
      </p:sp>
      <p:sp>
        <p:nvSpPr>
          <p:cNvPr id="27" name="TextBox 27"/>
          <p:cNvSpPr txBox="1"/>
          <p:nvPr/>
        </p:nvSpPr>
        <p:spPr>
          <a:xfrm>
            <a:off x="2185324" y="2922463"/>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 1</a:t>
            </a:r>
          </a:p>
        </p:txBody>
      </p:sp>
      <p:sp>
        <p:nvSpPr>
          <p:cNvPr id="28" name="TextBox 28"/>
          <p:cNvSpPr txBox="1"/>
          <p:nvPr/>
        </p:nvSpPr>
        <p:spPr>
          <a:xfrm>
            <a:off x="11815489" y="4665528"/>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6</a:t>
            </a:r>
          </a:p>
        </p:txBody>
      </p:sp>
      <p:sp>
        <p:nvSpPr>
          <p:cNvPr id="29" name="TextBox 29"/>
          <p:cNvSpPr txBox="1"/>
          <p:nvPr/>
        </p:nvSpPr>
        <p:spPr>
          <a:xfrm>
            <a:off x="2166274" y="5029200"/>
            <a:ext cx="4096684" cy="684466"/>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"Et tordenvejr renser luften, ligesom __________ renser sindet."</a:t>
            </a:r>
          </a:p>
        </p:txBody>
      </p:sp>
      <p:sp>
        <p:nvSpPr>
          <p:cNvPr id="30" name="TextBox 30"/>
          <p:cNvSpPr txBox="1"/>
          <p:nvPr/>
        </p:nvSpPr>
        <p:spPr>
          <a:xfrm>
            <a:off x="6922698" y="5086350"/>
            <a:ext cx="4096684" cy="684466"/>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"Et liv uden __________ er som en himmel uden stjerner."</a:t>
            </a:r>
          </a:p>
        </p:txBody>
      </p:sp>
      <p:sp>
        <p:nvSpPr>
          <p:cNvPr id="31" name="TextBox 31"/>
          <p:cNvSpPr txBox="1"/>
          <p:nvPr/>
        </p:nvSpPr>
        <p:spPr>
          <a:xfrm>
            <a:off x="11815489" y="5086350"/>
            <a:ext cx="4096684" cy="1022873"/>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"Et stenkast i vandet skaber bølger, ligesom __________ skaber forandringer i verden."</a:t>
            </a:r>
          </a:p>
        </p:txBody>
      </p:sp>
      <p:sp>
        <p:nvSpPr>
          <p:cNvPr id="32" name="TextBox 32"/>
          <p:cNvSpPr txBox="1"/>
          <p:nvPr/>
        </p:nvSpPr>
        <p:spPr>
          <a:xfrm>
            <a:off x="2166274" y="6771980"/>
            <a:ext cx="4096684" cy="1022873"/>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"Uddannelse er som et vindue til verden, udsigten udvides af </a:t>
            </a:r>
            <a:r>
              <a:rPr lang="en-US" sz="1900" dirty="0">
                <a:solidFill>
                  <a:srgbClr val="000000"/>
                </a:solidFill>
                <a:latin typeface="Inter" panose="02000503000000020004" pitchFamily="2" charset="0"/>
                <a:ea typeface="Inter" panose="02000503000000020004" pitchFamily="2" charset="0"/>
              </a:rPr>
              <a:t>__________".</a:t>
            </a:r>
          </a:p>
        </p:txBody>
      </p:sp>
      <p:sp>
        <p:nvSpPr>
          <p:cNvPr id="33" name="TextBox 33"/>
          <p:cNvSpPr txBox="1"/>
          <p:nvPr/>
        </p:nvSpPr>
        <p:spPr>
          <a:xfrm>
            <a:off x="6922698" y="6808988"/>
            <a:ext cx="4096684" cy="1022873"/>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"Ligesom en pizza er lækrest med meget topping, er livet bedre med en god portion __________."</a:t>
            </a:r>
          </a:p>
        </p:txBody>
      </p:sp>
      <p:sp>
        <p:nvSpPr>
          <p:cNvPr id="34" name="TextBox 34"/>
          <p:cNvSpPr txBox="1"/>
          <p:nvPr/>
        </p:nvSpPr>
        <p:spPr>
          <a:xfrm>
            <a:off x="11825014" y="8589921"/>
            <a:ext cx="4096684" cy="684466"/>
          </a:xfrm>
          <a:prstGeom prst="rect">
            <a:avLst/>
          </a:prstGeom>
        </p:spPr>
        <p:txBody>
          <a:bodyPr lIns="0" tIns="0" rIns="0" bIns="0" rtlCol="0" anchor="t">
            <a:spAutoFit/>
          </a:bodyPr>
          <a:lstStyle/>
          <a:p>
            <a:pPr>
              <a:lnSpc>
                <a:spcPts val="2728"/>
              </a:lnSpc>
              <a:spcBef>
                <a:spcPct val="0"/>
              </a:spcBef>
            </a:pPr>
            <a:r>
              <a:rPr lang="da-DK" sz="1948" dirty="0">
                <a:solidFill>
                  <a:srgbClr val="000000"/>
                </a:solidFill>
                <a:latin typeface="Kollektif"/>
              </a:rPr>
              <a:t>"</a:t>
            </a:r>
            <a:r>
              <a:rPr lang="da-DK" sz="1900" dirty="0">
                <a:solidFill>
                  <a:srgbClr val="000000"/>
                </a:solidFill>
                <a:latin typeface="Inter" panose="02000503000000020004" pitchFamily="2" charset="0"/>
                <a:ea typeface="Inter" panose="02000503000000020004" pitchFamily="2" charset="0"/>
              </a:rPr>
              <a:t>Som floden søger mod havet, søger mennesket mod __________."</a:t>
            </a:r>
          </a:p>
        </p:txBody>
      </p:sp>
      <p:sp>
        <p:nvSpPr>
          <p:cNvPr id="35" name="TextBox 35"/>
          <p:cNvSpPr txBox="1"/>
          <p:nvPr/>
        </p:nvSpPr>
        <p:spPr>
          <a:xfrm>
            <a:off x="2143274" y="8494671"/>
            <a:ext cx="4096684" cy="684466"/>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"__________ er som et spejl; det viser os, hvem vi virkelig er."</a:t>
            </a:r>
          </a:p>
        </p:txBody>
      </p:sp>
      <p:sp>
        <p:nvSpPr>
          <p:cNvPr id="36" name="TextBox 36"/>
          <p:cNvSpPr txBox="1"/>
          <p:nvPr/>
        </p:nvSpPr>
        <p:spPr>
          <a:xfrm>
            <a:off x="6933733" y="3305499"/>
            <a:ext cx="4096684" cy="1022873"/>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"__________ er som et blomsterfrø; det kræver næring og omsorg for at spire."</a:t>
            </a:r>
          </a:p>
        </p:txBody>
      </p:sp>
      <p:sp>
        <p:nvSpPr>
          <p:cNvPr id="37" name="TextBox 37"/>
          <p:cNvSpPr txBox="1"/>
          <p:nvPr/>
        </p:nvSpPr>
        <p:spPr>
          <a:xfrm>
            <a:off x="11825014" y="6838135"/>
            <a:ext cx="4096684" cy="1022873"/>
          </a:xfrm>
          <a:prstGeom prst="rect">
            <a:avLst/>
          </a:prstGeom>
        </p:spPr>
        <p:txBody>
          <a:bodyPr lIns="0" tIns="0" rIns="0" bIns="0" rtlCol="0" anchor="t">
            <a:spAutoFit/>
          </a:bodyPr>
          <a:lstStyle/>
          <a:p>
            <a:pPr>
              <a:lnSpc>
                <a:spcPts val="2728"/>
              </a:lnSpc>
              <a:spcBef>
                <a:spcPct val="0"/>
              </a:spcBef>
            </a:pPr>
            <a:r>
              <a:rPr lang="da-DK" sz="1900" dirty="0">
                <a:solidFill>
                  <a:srgbClr val="000000"/>
                </a:solidFill>
                <a:latin typeface="Inter" panose="02000503000000020004" pitchFamily="2" charset="0"/>
                <a:ea typeface="Inter" panose="02000503000000020004" pitchFamily="2" charset="0"/>
              </a:rPr>
              <a:t>“At løbe en risiko er at tage springet ud i det ukendte, det kræver __________ at lande på fødderne”.</a:t>
            </a:r>
          </a:p>
        </p:txBody>
      </p:sp>
      <p:sp>
        <p:nvSpPr>
          <p:cNvPr id="38" name="TextBox 38"/>
          <p:cNvSpPr txBox="1"/>
          <p:nvPr/>
        </p:nvSpPr>
        <p:spPr>
          <a:xfrm>
            <a:off x="2143274" y="6383465"/>
            <a:ext cx="218926" cy="376193"/>
          </a:xfrm>
          <a:prstGeom prst="rect">
            <a:avLst/>
          </a:prstGeom>
        </p:spPr>
        <p:txBody>
          <a:bodyPr wrap="square" lIns="0" tIns="0" rIns="0" bIns="0" rtlCol="0" anchor="t">
            <a:spAutoFit/>
          </a:bodyPr>
          <a:lstStyle/>
          <a:p>
            <a:pPr>
              <a:lnSpc>
                <a:spcPts val="3310"/>
              </a:lnSpc>
              <a:spcBef>
                <a:spcPct val="0"/>
              </a:spcBef>
            </a:pPr>
            <a:r>
              <a:rPr lang="en-US" sz="2364" dirty="0">
                <a:solidFill>
                  <a:srgbClr val="000000"/>
                </a:solidFill>
                <a:latin typeface="Montserrat Classic Bold"/>
              </a:rPr>
              <a:t>7</a:t>
            </a:r>
          </a:p>
        </p:txBody>
      </p:sp>
      <p:sp>
        <p:nvSpPr>
          <p:cNvPr id="39" name="TextBox 39"/>
          <p:cNvSpPr txBox="1"/>
          <p:nvPr/>
        </p:nvSpPr>
        <p:spPr>
          <a:xfrm>
            <a:off x="6934200" y="6408189"/>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8</a:t>
            </a:r>
          </a:p>
        </p:txBody>
      </p:sp>
      <p:sp>
        <p:nvSpPr>
          <p:cNvPr id="40" name="TextBox 40"/>
          <p:cNvSpPr txBox="1"/>
          <p:nvPr/>
        </p:nvSpPr>
        <p:spPr>
          <a:xfrm>
            <a:off x="11825014" y="6415578"/>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9</a:t>
            </a:r>
          </a:p>
        </p:txBody>
      </p:sp>
      <p:sp>
        <p:nvSpPr>
          <p:cNvPr id="41" name="TextBox 41"/>
          <p:cNvSpPr txBox="1"/>
          <p:nvPr/>
        </p:nvSpPr>
        <p:spPr>
          <a:xfrm>
            <a:off x="2057400" y="8142298"/>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10</a:t>
            </a:r>
          </a:p>
        </p:txBody>
      </p:sp>
      <p:sp>
        <p:nvSpPr>
          <p:cNvPr id="42" name="TextBox 42"/>
          <p:cNvSpPr txBox="1"/>
          <p:nvPr/>
        </p:nvSpPr>
        <p:spPr>
          <a:xfrm>
            <a:off x="6933733" y="8158963"/>
            <a:ext cx="381467" cy="376193"/>
          </a:xfrm>
          <a:prstGeom prst="rect">
            <a:avLst/>
          </a:prstGeom>
        </p:spPr>
        <p:txBody>
          <a:bodyPr wrap="square" lIns="0" tIns="0" rIns="0" bIns="0" rtlCol="0" anchor="t">
            <a:spAutoFit/>
          </a:bodyPr>
          <a:lstStyle/>
          <a:p>
            <a:pPr>
              <a:lnSpc>
                <a:spcPts val="3310"/>
              </a:lnSpc>
              <a:spcBef>
                <a:spcPct val="0"/>
              </a:spcBef>
            </a:pPr>
            <a:r>
              <a:rPr lang="en-US" sz="2364" dirty="0">
                <a:solidFill>
                  <a:srgbClr val="000000"/>
                </a:solidFill>
                <a:latin typeface="Montserrat Classic Bold"/>
              </a:rPr>
              <a:t>11</a:t>
            </a:r>
          </a:p>
        </p:txBody>
      </p:sp>
      <p:sp>
        <p:nvSpPr>
          <p:cNvPr id="43" name="TextBox 43"/>
          <p:cNvSpPr txBox="1"/>
          <p:nvPr/>
        </p:nvSpPr>
        <p:spPr>
          <a:xfrm>
            <a:off x="11815489" y="8180398"/>
            <a:ext cx="1854284" cy="409522"/>
          </a:xfrm>
          <a:prstGeom prst="rect">
            <a:avLst/>
          </a:prstGeom>
        </p:spPr>
        <p:txBody>
          <a:bodyPr lIns="0" tIns="0" rIns="0" bIns="0" rtlCol="0" anchor="t">
            <a:spAutoFit/>
          </a:bodyPr>
          <a:lstStyle/>
          <a:p>
            <a:pPr>
              <a:lnSpc>
                <a:spcPts val="3310"/>
              </a:lnSpc>
              <a:spcBef>
                <a:spcPct val="0"/>
              </a:spcBef>
            </a:pPr>
            <a:r>
              <a:rPr lang="en-US" sz="2364" dirty="0">
                <a:solidFill>
                  <a:srgbClr val="000000"/>
                </a:solidFill>
                <a:latin typeface="Montserrat Classic Bold"/>
              </a:rPr>
              <a:t>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0B3"/>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4009904"/>
            <a:ext cx="1714271" cy="2428996"/>
            <a:chOff x="0" y="0"/>
            <a:chExt cx="451495" cy="639735"/>
          </a:xfrm>
        </p:grpSpPr>
        <p:sp>
          <p:nvSpPr>
            <p:cNvPr id="3" name="Freeform 3"/>
            <p:cNvSpPr/>
            <p:nvPr/>
          </p:nvSpPr>
          <p:spPr>
            <a:xfrm>
              <a:off x="0" y="0"/>
              <a:ext cx="451495" cy="639735"/>
            </a:xfrm>
            <a:custGeom>
              <a:avLst/>
              <a:gdLst/>
              <a:ahLst/>
              <a:cxnLst/>
              <a:rect l="l" t="t" r="r" b="b"/>
              <a:pathLst>
                <a:path w="451495" h="639735">
                  <a:moveTo>
                    <a:pt x="225748" y="0"/>
                  </a:moveTo>
                  <a:lnTo>
                    <a:pt x="225748" y="0"/>
                  </a:lnTo>
                  <a:cubicBezTo>
                    <a:pt x="350425" y="0"/>
                    <a:pt x="451495" y="101071"/>
                    <a:pt x="451495" y="225748"/>
                  </a:cubicBezTo>
                  <a:lnTo>
                    <a:pt x="451495" y="413988"/>
                  </a:lnTo>
                  <a:cubicBezTo>
                    <a:pt x="451495" y="538665"/>
                    <a:pt x="350425" y="639735"/>
                    <a:pt x="225748" y="639735"/>
                  </a:cubicBezTo>
                  <a:lnTo>
                    <a:pt x="225748" y="639735"/>
                  </a:lnTo>
                  <a:cubicBezTo>
                    <a:pt x="101071" y="639735"/>
                    <a:pt x="0" y="538665"/>
                    <a:pt x="0" y="413988"/>
                  </a:cubicBezTo>
                  <a:lnTo>
                    <a:pt x="0" y="225748"/>
                  </a:lnTo>
                  <a:cubicBezTo>
                    <a:pt x="0" y="101071"/>
                    <a:pt x="101071" y="0"/>
                    <a:pt x="225748" y="0"/>
                  </a:cubicBezTo>
                  <a:close/>
                </a:path>
              </a:pathLst>
            </a:custGeom>
            <a:solidFill>
              <a:srgbClr val="70B6DE"/>
            </a:solidFill>
          </p:spPr>
          <p:txBody>
            <a:bodyPr/>
            <a:lstStyle/>
            <a:p>
              <a:endParaRPr lang="da-DK"/>
            </a:p>
          </p:txBody>
        </p:sp>
        <p:sp>
          <p:nvSpPr>
            <p:cNvPr id="4" name="TextBox 4"/>
            <p:cNvSpPr txBox="1"/>
            <p:nvPr/>
          </p:nvSpPr>
          <p:spPr>
            <a:xfrm>
              <a:off x="0" y="-19050"/>
              <a:ext cx="451495" cy="658785"/>
            </a:xfrm>
            <a:prstGeom prst="rect">
              <a:avLst/>
            </a:prstGeom>
          </p:spPr>
          <p:txBody>
            <a:bodyPr lIns="50800" tIns="50800" rIns="50800" bIns="50800" rtlCol="0" anchor="ctr"/>
            <a:lstStyle/>
            <a:p>
              <a:pPr algn="ctr">
                <a:lnSpc>
                  <a:spcPts val="2737"/>
                </a:lnSpc>
              </a:pPr>
              <a:endParaRPr/>
            </a:p>
          </p:txBody>
        </p:sp>
      </p:grpSp>
      <p:grpSp>
        <p:nvGrpSpPr>
          <p:cNvPr id="5" name="Group 5"/>
          <p:cNvGrpSpPr/>
          <p:nvPr/>
        </p:nvGrpSpPr>
        <p:grpSpPr>
          <a:xfrm>
            <a:off x="-1194866" y="3929002"/>
            <a:ext cx="1714271" cy="2428996"/>
            <a:chOff x="0" y="0"/>
            <a:chExt cx="451495" cy="639735"/>
          </a:xfrm>
        </p:grpSpPr>
        <p:sp>
          <p:nvSpPr>
            <p:cNvPr id="6" name="Freeform 6"/>
            <p:cNvSpPr/>
            <p:nvPr/>
          </p:nvSpPr>
          <p:spPr>
            <a:xfrm>
              <a:off x="0" y="0"/>
              <a:ext cx="451495" cy="639735"/>
            </a:xfrm>
            <a:custGeom>
              <a:avLst/>
              <a:gdLst/>
              <a:ahLst/>
              <a:cxnLst/>
              <a:rect l="l" t="t" r="r" b="b"/>
              <a:pathLst>
                <a:path w="451495" h="639735">
                  <a:moveTo>
                    <a:pt x="225748" y="0"/>
                  </a:moveTo>
                  <a:lnTo>
                    <a:pt x="225748" y="0"/>
                  </a:lnTo>
                  <a:cubicBezTo>
                    <a:pt x="350425" y="0"/>
                    <a:pt x="451495" y="101071"/>
                    <a:pt x="451495" y="225748"/>
                  </a:cubicBezTo>
                  <a:lnTo>
                    <a:pt x="451495" y="413988"/>
                  </a:lnTo>
                  <a:cubicBezTo>
                    <a:pt x="451495" y="538665"/>
                    <a:pt x="350425" y="639735"/>
                    <a:pt x="225748" y="639735"/>
                  </a:cubicBezTo>
                  <a:lnTo>
                    <a:pt x="225748" y="639735"/>
                  </a:lnTo>
                  <a:cubicBezTo>
                    <a:pt x="101071" y="639735"/>
                    <a:pt x="0" y="538665"/>
                    <a:pt x="0" y="413988"/>
                  </a:cubicBezTo>
                  <a:lnTo>
                    <a:pt x="0" y="225748"/>
                  </a:lnTo>
                  <a:cubicBezTo>
                    <a:pt x="0" y="101071"/>
                    <a:pt x="101071" y="0"/>
                    <a:pt x="225748" y="0"/>
                  </a:cubicBezTo>
                  <a:close/>
                </a:path>
              </a:pathLst>
            </a:custGeom>
            <a:solidFill>
              <a:srgbClr val="70B6DE"/>
            </a:solidFill>
          </p:spPr>
          <p:txBody>
            <a:bodyPr/>
            <a:lstStyle/>
            <a:p>
              <a:endParaRPr lang="da-DK"/>
            </a:p>
          </p:txBody>
        </p:sp>
        <p:sp>
          <p:nvSpPr>
            <p:cNvPr id="7" name="TextBox 7"/>
            <p:cNvSpPr txBox="1"/>
            <p:nvPr/>
          </p:nvSpPr>
          <p:spPr>
            <a:xfrm>
              <a:off x="0" y="-19050"/>
              <a:ext cx="451495" cy="658785"/>
            </a:xfrm>
            <a:prstGeom prst="rect">
              <a:avLst/>
            </a:prstGeom>
          </p:spPr>
          <p:txBody>
            <a:bodyPr lIns="50800" tIns="50800" rIns="50800" bIns="50800" rtlCol="0" anchor="ctr"/>
            <a:lstStyle/>
            <a:p>
              <a:pPr algn="ctr">
                <a:lnSpc>
                  <a:spcPts val="2737"/>
                </a:lnSpc>
              </a:pPr>
              <a:endParaRPr/>
            </a:p>
          </p:txBody>
        </p:sp>
      </p:grpSp>
      <p:grpSp>
        <p:nvGrpSpPr>
          <p:cNvPr id="8" name="Group 8"/>
          <p:cNvGrpSpPr/>
          <p:nvPr/>
        </p:nvGrpSpPr>
        <p:grpSpPr>
          <a:xfrm>
            <a:off x="17798799" y="2813390"/>
            <a:ext cx="233597" cy="23359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10" name="TextBox 10"/>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grpSp>
        <p:nvGrpSpPr>
          <p:cNvPr id="11" name="Group 11"/>
          <p:cNvGrpSpPr/>
          <p:nvPr/>
        </p:nvGrpSpPr>
        <p:grpSpPr>
          <a:xfrm>
            <a:off x="396599" y="8910346"/>
            <a:ext cx="245611" cy="245611"/>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13" name="TextBox 13"/>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grpSp>
        <p:nvGrpSpPr>
          <p:cNvPr id="14" name="Group 14"/>
          <p:cNvGrpSpPr/>
          <p:nvPr/>
        </p:nvGrpSpPr>
        <p:grpSpPr>
          <a:xfrm>
            <a:off x="396599" y="8440576"/>
            <a:ext cx="245611" cy="24561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0B3"/>
            </a:solidFill>
          </p:spPr>
          <p:txBody>
            <a:bodyPr/>
            <a:lstStyle/>
            <a:p>
              <a:endParaRPr lang="da-DK"/>
            </a:p>
          </p:txBody>
        </p:sp>
        <p:sp>
          <p:nvSpPr>
            <p:cNvPr id="16" name="TextBox 16"/>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grpSp>
        <p:nvGrpSpPr>
          <p:cNvPr id="17" name="Group 17"/>
          <p:cNvGrpSpPr/>
          <p:nvPr/>
        </p:nvGrpSpPr>
        <p:grpSpPr>
          <a:xfrm>
            <a:off x="5133872" y="9875571"/>
            <a:ext cx="8020256" cy="1020255"/>
            <a:chOff x="0" y="0"/>
            <a:chExt cx="2112331" cy="268709"/>
          </a:xfrm>
        </p:grpSpPr>
        <p:sp>
          <p:nvSpPr>
            <p:cNvPr id="18" name="Freeform 18"/>
            <p:cNvSpPr/>
            <p:nvPr/>
          </p:nvSpPr>
          <p:spPr>
            <a:xfrm>
              <a:off x="0" y="0"/>
              <a:ext cx="2112331" cy="268709"/>
            </a:xfrm>
            <a:custGeom>
              <a:avLst/>
              <a:gdLst/>
              <a:ahLst/>
              <a:cxnLst/>
              <a:rect l="l" t="t" r="r" b="b"/>
              <a:pathLst>
                <a:path w="2112331" h="268709">
                  <a:moveTo>
                    <a:pt x="49230" y="0"/>
                  </a:moveTo>
                  <a:lnTo>
                    <a:pt x="2063101" y="0"/>
                  </a:lnTo>
                  <a:cubicBezTo>
                    <a:pt x="2076157" y="0"/>
                    <a:pt x="2088679" y="5187"/>
                    <a:pt x="2097912" y="14419"/>
                  </a:cubicBezTo>
                  <a:cubicBezTo>
                    <a:pt x="2107144" y="23652"/>
                    <a:pt x="2112331" y="36173"/>
                    <a:pt x="2112331" y="49230"/>
                  </a:cubicBezTo>
                  <a:lnTo>
                    <a:pt x="2112331" y="219479"/>
                  </a:lnTo>
                  <a:cubicBezTo>
                    <a:pt x="2112331" y="232536"/>
                    <a:pt x="2107144" y="245058"/>
                    <a:pt x="2097912" y="254290"/>
                  </a:cubicBezTo>
                  <a:cubicBezTo>
                    <a:pt x="2088679" y="263522"/>
                    <a:pt x="2076157" y="268709"/>
                    <a:pt x="2063101" y="268709"/>
                  </a:cubicBezTo>
                  <a:lnTo>
                    <a:pt x="49230" y="268709"/>
                  </a:lnTo>
                  <a:cubicBezTo>
                    <a:pt x="22041" y="268709"/>
                    <a:pt x="0" y="246668"/>
                    <a:pt x="0" y="219479"/>
                  </a:cubicBezTo>
                  <a:lnTo>
                    <a:pt x="0" y="49230"/>
                  </a:lnTo>
                  <a:cubicBezTo>
                    <a:pt x="0" y="22041"/>
                    <a:pt x="22041" y="0"/>
                    <a:pt x="49230" y="0"/>
                  </a:cubicBezTo>
                  <a:close/>
                </a:path>
              </a:pathLst>
            </a:custGeom>
            <a:solidFill>
              <a:srgbClr val="70B6DE"/>
            </a:solidFill>
          </p:spPr>
          <p:txBody>
            <a:bodyPr/>
            <a:lstStyle/>
            <a:p>
              <a:endParaRPr lang="da-DK"/>
            </a:p>
          </p:txBody>
        </p:sp>
        <p:sp>
          <p:nvSpPr>
            <p:cNvPr id="19" name="TextBox 19"/>
            <p:cNvSpPr txBox="1"/>
            <p:nvPr/>
          </p:nvSpPr>
          <p:spPr>
            <a:xfrm>
              <a:off x="0" y="-19050"/>
              <a:ext cx="2112331" cy="287759"/>
            </a:xfrm>
            <a:prstGeom prst="rect">
              <a:avLst/>
            </a:prstGeom>
          </p:spPr>
          <p:txBody>
            <a:bodyPr lIns="50800" tIns="50800" rIns="50800" bIns="50800" rtlCol="0" anchor="ctr"/>
            <a:lstStyle/>
            <a:p>
              <a:pPr algn="ctr">
                <a:lnSpc>
                  <a:spcPts val="2737"/>
                </a:lnSpc>
              </a:pPr>
              <a:endParaRPr/>
            </a:p>
          </p:txBody>
        </p:sp>
      </p:grpSp>
      <p:grpSp>
        <p:nvGrpSpPr>
          <p:cNvPr id="20" name="Group 20"/>
          <p:cNvGrpSpPr/>
          <p:nvPr/>
        </p:nvGrpSpPr>
        <p:grpSpPr>
          <a:xfrm>
            <a:off x="4916107" y="-603412"/>
            <a:ext cx="8020256" cy="1020255"/>
            <a:chOff x="0" y="0"/>
            <a:chExt cx="2112331" cy="268709"/>
          </a:xfrm>
        </p:grpSpPr>
        <p:sp>
          <p:nvSpPr>
            <p:cNvPr id="21" name="Freeform 21"/>
            <p:cNvSpPr/>
            <p:nvPr/>
          </p:nvSpPr>
          <p:spPr>
            <a:xfrm>
              <a:off x="0" y="0"/>
              <a:ext cx="2112331" cy="268709"/>
            </a:xfrm>
            <a:custGeom>
              <a:avLst/>
              <a:gdLst/>
              <a:ahLst/>
              <a:cxnLst/>
              <a:rect l="l" t="t" r="r" b="b"/>
              <a:pathLst>
                <a:path w="2112331" h="268709">
                  <a:moveTo>
                    <a:pt x="49230" y="0"/>
                  </a:moveTo>
                  <a:lnTo>
                    <a:pt x="2063101" y="0"/>
                  </a:lnTo>
                  <a:cubicBezTo>
                    <a:pt x="2076157" y="0"/>
                    <a:pt x="2088679" y="5187"/>
                    <a:pt x="2097912" y="14419"/>
                  </a:cubicBezTo>
                  <a:cubicBezTo>
                    <a:pt x="2107144" y="23652"/>
                    <a:pt x="2112331" y="36173"/>
                    <a:pt x="2112331" y="49230"/>
                  </a:cubicBezTo>
                  <a:lnTo>
                    <a:pt x="2112331" y="219479"/>
                  </a:lnTo>
                  <a:cubicBezTo>
                    <a:pt x="2112331" y="232536"/>
                    <a:pt x="2107144" y="245058"/>
                    <a:pt x="2097912" y="254290"/>
                  </a:cubicBezTo>
                  <a:cubicBezTo>
                    <a:pt x="2088679" y="263522"/>
                    <a:pt x="2076157" y="268709"/>
                    <a:pt x="2063101" y="268709"/>
                  </a:cubicBezTo>
                  <a:lnTo>
                    <a:pt x="49230" y="268709"/>
                  </a:lnTo>
                  <a:cubicBezTo>
                    <a:pt x="22041" y="268709"/>
                    <a:pt x="0" y="246668"/>
                    <a:pt x="0" y="219479"/>
                  </a:cubicBezTo>
                  <a:lnTo>
                    <a:pt x="0" y="49230"/>
                  </a:lnTo>
                  <a:cubicBezTo>
                    <a:pt x="0" y="22041"/>
                    <a:pt x="22041" y="0"/>
                    <a:pt x="49230" y="0"/>
                  </a:cubicBezTo>
                  <a:close/>
                </a:path>
              </a:pathLst>
            </a:custGeom>
            <a:solidFill>
              <a:srgbClr val="70B6DE"/>
            </a:solidFill>
          </p:spPr>
          <p:txBody>
            <a:bodyPr/>
            <a:lstStyle/>
            <a:p>
              <a:endParaRPr lang="da-DK"/>
            </a:p>
          </p:txBody>
        </p:sp>
        <p:sp>
          <p:nvSpPr>
            <p:cNvPr id="22" name="TextBox 22"/>
            <p:cNvSpPr txBox="1"/>
            <p:nvPr/>
          </p:nvSpPr>
          <p:spPr>
            <a:xfrm>
              <a:off x="0" y="-19050"/>
              <a:ext cx="2112331" cy="287759"/>
            </a:xfrm>
            <a:prstGeom prst="rect">
              <a:avLst/>
            </a:prstGeom>
          </p:spPr>
          <p:txBody>
            <a:bodyPr lIns="50800" tIns="50800" rIns="50800" bIns="50800" rtlCol="0" anchor="ctr"/>
            <a:lstStyle/>
            <a:p>
              <a:pPr algn="ctr">
                <a:lnSpc>
                  <a:spcPts val="2737"/>
                </a:lnSpc>
              </a:pPr>
              <a:endParaRPr/>
            </a:p>
          </p:txBody>
        </p:sp>
      </p:grpSp>
      <p:sp>
        <p:nvSpPr>
          <p:cNvPr id="23" name="Freeform 23"/>
          <p:cNvSpPr/>
          <p:nvPr/>
        </p:nvSpPr>
        <p:spPr>
          <a:xfrm>
            <a:off x="4598385" y="3700267"/>
            <a:ext cx="8773508" cy="2785589"/>
          </a:xfrm>
          <a:custGeom>
            <a:avLst/>
            <a:gdLst/>
            <a:ahLst/>
            <a:cxnLst/>
            <a:rect l="l" t="t" r="r" b="b"/>
            <a:pathLst>
              <a:path w="8773508" h="2785589">
                <a:moveTo>
                  <a:pt x="0" y="0"/>
                </a:moveTo>
                <a:lnTo>
                  <a:pt x="8773508" y="0"/>
                </a:lnTo>
                <a:lnTo>
                  <a:pt x="8773508" y="2785589"/>
                </a:lnTo>
                <a:lnTo>
                  <a:pt x="0" y="2785589"/>
                </a:lnTo>
                <a:lnTo>
                  <a:pt x="0" y="0"/>
                </a:lnTo>
                <a:close/>
              </a:path>
            </a:pathLst>
          </a:custGeom>
          <a:blipFill>
            <a:blip r:embed="rId2">
              <a:alphaModFix amt="83000"/>
              <a:extLst>
                <a:ext uri="{96DAC541-7B7A-43D3-8B79-37D633B846F1}">
                  <asvg:svgBlip xmlns:asvg="http://schemas.microsoft.com/office/drawing/2016/SVG/main" r:embed="rId3"/>
                </a:ext>
              </a:extLst>
            </a:blip>
            <a:stretch>
              <a:fillRect/>
            </a:stretch>
          </a:blipFill>
        </p:spPr>
        <p:txBody>
          <a:bodyPr/>
          <a:lstStyle/>
          <a:p>
            <a:endParaRPr lang="da-DK"/>
          </a:p>
        </p:txBody>
      </p:sp>
      <p:sp>
        <p:nvSpPr>
          <p:cNvPr id="24" name="Freeform 24"/>
          <p:cNvSpPr/>
          <p:nvPr/>
        </p:nvSpPr>
        <p:spPr>
          <a:xfrm>
            <a:off x="13121404" y="3550655"/>
            <a:ext cx="500978" cy="500978"/>
          </a:xfrm>
          <a:custGeom>
            <a:avLst/>
            <a:gdLst/>
            <a:ahLst/>
            <a:cxnLst/>
            <a:rect l="l" t="t" r="r" b="b"/>
            <a:pathLst>
              <a:path w="500978" h="500978">
                <a:moveTo>
                  <a:pt x="0" y="0"/>
                </a:moveTo>
                <a:lnTo>
                  <a:pt x="500978" y="0"/>
                </a:lnTo>
                <a:lnTo>
                  <a:pt x="500978" y="500978"/>
                </a:lnTo>
                <a:lnTo>
                  <a:pt x="0" y="5009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5" name="Freeform 25"/>
          <p:cNvSpPr/>
          <p:nvPr/>
        </p:nvSpPr>
        <p:spPr>
          <a:xfrm>
            <a:off x="5133872" y="6235367"/>
            <a:ext cx="500978" cy="500978"/>
          </a:xfrm>
          <a:custGeom>
            <a:avLst/>
            <a:gdLst/>
            <a:ahLst/>
            <a:cxnLst/>
            <a:rect l="l" t="t" r="r" b="b"/>
            <a:pathLst>
              <a:path w="500978" h="500978">
                <a:moveTo>
                  <a:pt x="0" y="0"/>
                </a:moveTo>
                <a:lnTo>
                  <a:pt x="500978" y="0"/>
                </a:lnTo>
                <a:lnTo>
                  <a:pt x="500978" y="500978"/>
                </a:lnTo>
                <a:lnTo>
                  <a:pt x="0" y="5009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6" name="Freeform 26"/>
          <p:cNvSpPr/>
          <p:nvPr/>
        </p:nvSpPr>
        <p:spPr>
          <a:xfrm>
            <a:off x="4598385" y="4609726"/>
            <a:ext cx="317722" cy="317722"/>
          </a:xfrm>
          <a:custGeom>
            <a:avLst/>
            <a:gdLst/>
            <a:ahLst/>
            <a:cxnLst/>
            <a:rect l="l" t="t" r="r" b="b"/>
            <a:pathLst>
              <a:path w="317722" h="317722">
                <a:moveTo>
                  <a:pt x="0" y="0"/>
                </a:moveTo>
                <a:lnTo>
                  <a:pt x="317722" y="0"/>
                </a:lnTo>
                <a:lnTo>
                  <a:pt x="317722" y="317722"/>
                </a:lnTo>
                <a:lnTo>
                  <a:pt x="0" y="3177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7" name="Freeform 27"/>
          <p:cNvSpPr/>
          <p:nvPr/>
        </p:nvSpPr>
        <p:spPr>
          <a:xfrm>
            <a:off x="13304660" y="5577024"/>
            <a:ext cx="317722" cy="317722"/>
          </a:xfrm>
          <a:custGeom>
            <a:avLst/>
            <a:gdLst/>
            <a:ahLst/>
            <a:cxnLst/>
            <a:rect l="l" t="t" r="r" b="b"/>
            <a:pathLst>
              <a:path w="317722" h="317722">
                <a:moveTo>
                  <a:pt x="0" y="0"/>
                </a:moveTo>
                <a:lnTo>
                  <a:pt x="317722" y="0"/>
                </a:lnTo>
                <a:lnTo>
                  <a:pt x="317722" y="317721"/>
                </a:lnTo>
                <a:lnTo>
                  <a:pt x="0" y="3177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sp>
        <p:nvSpPr>
          <p:cNvPr id="28" name="Freeform 28"/>
          <p:cNvSpPr/>
          <p:nvPr/>
        </p:nvSpPr>
        <p:spPr>
          <a:xfrm>
            <a:off x="6533837" y="2654530"/>
            <a:ext cx="674589" cy="674589"/>
          </a:xfrm>
          <a:custGeom>
            <a:avLst/>
            <a:gdLst/>
            <a:ahLst/>
            <a:cxnLst/>
            <a:rect l="l" t="t" r="r" b="b"/>
            <a:pathLst>
              <a:path w="674589" h="674589">
                <a:moveTo>
                  <a:pt x="0" y="0"/>
                </a:moveTo>
                <a:lnTo>
                  <a:pt x="674589" y="0"/>
                </a:lnTo>
                <a:lnTo>
                  <a:pt x="674589" y="674588"/>
                </a:lnTo>
                <a:lnTo>
                  <a:pt x="0" y="6745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a-DK"/>
          </a:p>
        </p:txBody>
      </p:sp>
      <p:grpSp>
        <p:nvGrpSpPr>
          <p:cNvPr id="29" name="Group 29"/>
          <p:cNvGrpSpPr/>
          <p:nvPr/>
        </p:nvGrpSpPr>
        <p:grpSpPr>
          <a:xfrm>
            <a:off x="7388714" y="7410843"/>
            <a:ext cx="166364" cy="166364"/>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0B6DE"/>
            </a:solidFill>
          </p:spPr>
          <p:txBody>
            <a:bodyPr/>
            <a:lstStyle/>
            <a:p>
              <a:endParaRPr lang="da-DK"/>
            </a:p>
          </p:txBody>
        </p:sp>
        <p:sp>
          <p:nvSpPr>
            <p:cNvPr id="31" name="TextBox 31"/>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grpSp>
        <p:nvGrpSpPr>
          <p:cNvPr id="32" name="Group 32"/>
          <p:cNvGrpSpPr/>
          <p:nvPr/>
        </p:nvGrpSpPr>
        <p:grpSpPr>
          <a:xfrm>
            <a:off x="10732922" y="7410843"/>
            <a:ext cx="166364" cy="166364"/>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0B6DE"/>
            </a:solidFill>
          </p:spPr>
          <p:txBody>
            <a:bodyPr/>
            <a:lstStyle/>
            <a:p>
              <a:endParaRPr lang="da-DK"/>
            </a:p>
          </p:txBody>
        </p:sp>
        <p:sp>
          <p:nvSpPr>
            <p:cNvPr id="34" name="TextBox 34"/>
            <p:cNvSpPr txBox="1"/>
            <p:nvPr/>
          </p:nvSpPr>
          <p:spPr>
            <a:xfrm>
              <a:off x="76200" y="57150"/>
              <a:ext cx="660400" cy="679450"/>
            </a:xfrm>
            <a:prstGeom prst="rect">
              <a:avLst/>
            </a:prstGeom>
          </p:spPr>
          <p:txBody>
            <a:bodyPr lIns="50800" tIns="50800" rIns="50800" bIns="50800" rtlCol="0" anchor="ctr"/>
            <a:lstStyle/>
            <a:p>
              <a:pPr algn="ctr">
                <a:lnSpc>
                  <a:spcPts val="2737"/>
                </a:lnSpc>
              </a:pPr>
              <a:endParaRPr/>
            </a:p>
          </p:txBody>
        </p:sp>
      </p:grpSp>
      <p:sp>
        <p:nvSpPr>
          <p:cNvPr id="35" name="Freeform 35"/>
          <p:cNvSpPr/>
          <p:nvPr/>
        </p:nvSpPr>
        <p:spPr>
          <a:xfrm>
            <a:off x="14327232" y="2163119"/>
            <a:ext cx="2775072" cy="2775072"/>
          </a:xfrm>
          <a:custGeom>
            <a:avLst/>
            <a:gdLst/>
            <a:ahLst/>
            <a:cxnLst/>
            <a:rect l="l" t="t" r="r" b="b"/>
            <a:pathLst>
              <a:path w="2775072" h="2775072">
                <a:moveTo>
                  <a:pt x="0" y="0"/>
                </a:moveTo>
                <a:lnTo>
                  <a:pt x="2775072" y="0"/>
                </a:lnTo>
                <a:lnTo>
                  <a:pt x="2775072" y="2775072"/>
                </a:lnTo>
                <a:lnTo>
                  <a:pt x="0" y="27750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36" name="Freeform 36"/>
          <p:cNvSpPr/>
          <p:nvPr/>
        </p:nvSpPr>
        <p:spPr>
          <a:xfrm>
            <a:off x="14926295" y="6814000"/>
            <a:ext cx="2657565" cy="2654243"/>
          </a:xfrm>
          <a:custGeom>
            <a:avLst/>
            <a:gdLst/>
            <a:ahLst/>
            <a:cxnLst/>
            <a:rect l="l" t="t" r="r" b="b"/>
            <a:pathLst>
              <a:path w="2657565" h="2654243">
                <a:moveTo>
                  <a:pt x="0" y="0"/>
                </a:moveTo>
                <a:lnTo>
                  <a:pt x="2657565" y="0"/>
                </a:lnTo>
                <a:lnTo>
                  <a:pt x="2657565" y="2654243"/>
                </a:lnTo>
                <a:lnTo>
                  <a:pt x="0" y="26542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
        <p:nvSpPr>
          <p:cNvPr id="37" name="Freeform 37"/>
          <p:cNvSpPr/>
          <p:nvPr/>
        </p:nvSpPr>
        <p:spPr>
          <a:xfrm>
            <a:off x="519405" y="5620698"/>
            <a:ext cx="3687890" cy="4114800"/>
          </a:xfrm>
          <a:custGeom>
            <a:avLst/>
            <a:gdLst/>
            <a:ahLst/>
            <a:cxnLst/>
            <a:rect l="l" t="t" r="r" b="b"/>
            <a:pathLst>
              <a:path w="3687890" h="4114800">
                <a:moveTo>
                  <a:pt x="0" y="0"/>
                </a:moveTo>
                <a:lnTo>
                  <a:pt x="3687889" y="0"/>
                </a:lnTo>
                <a:lnTo>
                  <a:pt x="3687889"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da-DK"/>
          </a:p>
        </p:txBody>
      </p:sp>
      <p:sp>
        <p:nvSpPr>
          <p:cNvPr id="38" name="Freeform 38"/>
          <p:cNvSpPr/>
          <p:nvPr/>
        </p:nvSpPr>
        <p:spPr>
          <a:xfrm>
            <a:off x="10410991" y="1616136"/>
            <a:ext cx="1954764" cy="1934519"/>
          </a:xfrm>
          <a:custGeom>
            <a:avLst/>
            <a:gdLst/>
            <a:ahLst/>
            <a:cxnLst/>
            <a:rect l="l" t="t" r="r" b="b"/>
            <a:pathLst>
              <a:path w="1954764" h="1934519">
                <a:moveTo>
                  <a:pt x="0" y="0"/>
                </a:moveTo>
                <a:lnTo>
                  <a:pt x="1954764" y="0"/>
                </a:lnTo>
                <a:lnTo>
                  <a:pt x="1954764" y="1934519"/>
                </a:lnTo>
                <a:lnTo>
                  <a:pt x="0" y="193451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39" name="TextBox 39"/>
          <p:cNvSpPr txBox="1"/>
          <p:nvPr/>
        </p:nvSpPr>
        <p:spPr>
          <a:xfrm>
            <a:off x="7668711" y="7258870"/>
            <a:ext cx="2950577" cy="419228"/>
          </a:xfrm>
          <a:prstGeom prst="rect">
            <a:avLst/>
          </a:prstGeom>
        </p:spPr>
        <p:txBody>
          <a:bodyPr lIns="0" tIns="0" rIns="0" bIns="0" rtlCol="0" anchor="t">
            <a:spAutoFit/>
          </a:bodyPr>
          <a:lstStyle/>
          <a:p>
            <a:pPr algn="ctr">
              <a:lnSpc>
                <a:spcPts val="3419"/>
              </a:lnSpc>
              <a:spcBef>
                <a:spcPct val="0"/>
              </a:spcBef>
            </a:pPr>
            <a:r>
              <a:rPr lang="en-US" sz="2442" dirty="0">
                <a:solidFill>
                  <a:srgbClr val="000000"/>
                </a:solidFill>
                <a:latin typeface="Calistoga" pitchFamily="2" charset="0"/>
              </a:rPr>
              <a:t>TANKESPIRERNE</a:t>
            </a:r>
          </a:p>
        </p:txBody>
      </p:sp>
      <p:sp>
        <p:nvSpPr>
          <p:cNvPr id="40" name="TextBox 40"/>
          <p:cNvSpPr txBox="1"/>
          <p:nvPr/>
        </p:nvSpPr>
        <p:spPr>
          <a:xfrm>
            <a:off x="7668711" y="6961693"/>
            <a:ext cx="2950577" cy="357689"/>
          </a:xfrm>
          <a:prstGeom prst="rect">
            <a:avLst/>
          </a:prstGeom>
        </p:spPr>
        <p:txBody>
          <a:bodyPr lIns="0" tIns="0" rIns="0" bIns="0" rtlCol="0" anchor="t">
            <a:spAutoFit/>
          </a:bodyPr>
          <a:lstStyle/>
          <a:p>
            <a:pPr algn="ctr">
              <a:lnSpc>
                <a:spcPts val="2859"/>
              </a:lnSpc>
              <a:spcBef>
                <a:spcPct val="0"/>
              </a:spcBef>
            </a:pPr>
            <a:r>
              <a:rPr lang="en-US" sz="2042" dirty="0">
                <a:solidFill>
                  <a:srgbClr val="000000"/>
                </a:solidFill>
                <a:latin typeface="Calistoga" pitchFamily="2" charset="0"/>
              </a:rPr>
              <a:t>VED</a:t>
            </a:r>
          </a:p>
        </p:txBody>
      </p:sp>
      <p:sp>
        <p:nvSpPr>
          <p:cNvPr id="41" name="TextBox 41"/>
          <p:cNvSpPr txBox="1"/>
          <p:nvPr/>
        </p:nvSpPr>
        <p:spPr>
          <a:xfrm rot="5400000">
            <a:off x="16654032" y="5168469"/>
            <a:ext cx="2166982" cy="307325"/>
          </a:xfrm>
          <a:prstGeom prst="rect">
            <a:avLst/>
          </a:prstGeom>
        </p:spPr>
        <p:txBody>
          <a:bodyPr lIns="0" tIns="0" rIns="0" bIns="0" rtlCol="0" anchor="t">
            <a:spAutoFit/>
          </a:bodyPr>
          <a:lstStyle/>
          <a:p>
            <a:pPr>
              <a:lnSpc>
                <a:spcPts val="2511"/>
              </a:lnSpc>
              <a:spcBef>
                <a:spcPct val="0"/>
              </a:spcBef>
            </a:pPr>
            <a:r>
              <a:rPr lang="en-US" sz="1794">
                <a:solidFill>
                  <a:srgbClr val="FFFFFF"/>
                </a:solidFill>
                <a:latin typeface="Montserrat Classic Bold"/>
              </a:rPr>
              <a:t>TANKESPIRERNE</a:t>
            </a:r>
          </a:p>
        </p:txBody>
      </p:sp>
      <p:sp>
        <p:nvSpPr>
          <p:cNvPr id="42" name="TextBox 42"/>
          <p:cNvSpPr txBox="1"/>
          <p:nvPr/>
        </p:nvSpPr>
        <p:spPr>
          <a:xfrm rot="5400000">
            <a:off x="16900035" y="5189222"/>
            <a:ext cx="2166982" cy="265819"/>
          </a:xfrm>
          <a:prstGeom prst="rect">
            <a:avLst/>
          </a:prstGeom>
        </p:spPr>
        <p:txBody>
          <a:bodyPr lIns="0" tIns="0" rIns="0" bIns="0" rtlCol="0" anchor="t">
            <a:spAutoFit/>
          </a:bodyPr>
          <a:lstStyle/>
          <a:p>
            <a:pPr>
              <a:lnSpc>
                <a:spcPts val="2100"/>
              </a:lnSpc>
              <a:spcBef>
                <a:spcPct val="0"/>
              </a:spcBef>
            </a:pPr>
            <a:r>
              <a:rPr lang="en-US" sz="1500">
                <a:solidFill>
                  <a:srgbClr val="FFFFFF"/>
                </a:solidFill>
                <a:latin typeface="Montserrat Classic"/>
              </a:rPr>
              <a:t>SKABT AF</a:t>
            </a:r>
          </a:p>
        </p:txBody>
      </p:sp>
      <p:sp>
        <p:nvSpPr>
          <p:cNvPr id="43" name="TextBox 43"/>
          <p:cNvSpPr txBox="1"/>
          <p:nvPr/>
        </p:nvSpPr>
        <p:spPr>
          <a:xfrm>
            <a:off x="5754371" y="4254371"/>
            <a:ext cx="6438978" cy="1763106"/>
          </a:xfrm>
          <a:prstGeom prst="rect">
            <a:avLst/>
          </a:prstGeom>
        </p:spPr>
        <p:txBody>
          <a:bodyPr lIns="0" tIns="0" rIns="0" bIns="0" rtlCol="0" anchor="t">
            <a:spAutoFit/>
          </a:bodyPr>
          <a:lstStyle/>
          <a:p>
            <a:pPr algn="ctr">
              <a:lnSpc>
                <a:spcPts val="6872"/>
              </a:lnSpc>
            </a:pPr>
            <a:r>
              <a:rPr lang="en-US" sz="6483" spc="-194" dirty="0" err="1">
                <a:solidFill>
                  <a:srgbClr val="EE2E32"/>
                </a:solidFill>
                <a:latin typeface="Montserrat Classic Bold"/>
              </a:rPr>
              <a:t>Hvordan</a:t>
            </a:r>
            <a:r>
              <a:rPr lang="en-US" sz="6483" spc="-194" dirty="0">
                <a:solidFill>
                  <a:srgbClr val="EE2E32"/>
                </a:solidFill>
                <a:latin typeface="Montserrat Classic Bold"/>
              </a:rPr>
              <a:t> kan I </a:t>
            </a:r>
            <a:r>
              <a:rPr lang="en-US" sz="6483" spc="-194" dirty="0" err="1">
                <a:solidFill>
                  <a:srgbClr val="EE2E32"/>
                </a:solidFill>
                <a:latin typeface="Montserrat Classic Bold"/>
              </a:rPr>
              <a:t>få</a:t>
            </a:r>
            <a:r>
              <a:rPr lang="en-US" sz="6483" spc="-194" dirty="0">
                <a:solidFill>
                  <a:srgbClr val="EE2E32"/>
                </a:solidFill>
                <a:latin typeface="Montserrat Classic Bold"/>
              </a:rPr>
              <a:t> </a:t>
            </a:r>
            <a:r>
              <a:rPr lang="en-US" sz="6483" spc="-194" dirty="0" err="1">
                <a:solidFill>
                  <a:srgbClr val="EE2E32"/>
                </a:solidFill>
                <a:latin typeface="Montserrat Classic Bold"/>
              </a:rPr>
              <a:t>begreber</a:t>
            </a:r>
            <a:r>
              <a:rPr lang="en-US" sz="6483" spc="-194" dirty="0">
                <a:solidFill>
                  <a:srgbClr val="EE2E32"/>
                </a:solidFill>
                <a:latin typeface="Montserrat Classic Bold"/>
              </a:rPr>
              <a:t> i tale? </a:t>
            </a:r>
          </a:p>
        </p:txBody>
      </p:sp>
      <p:sp>
        <p:nvSpPr>
          <p:cNvPr id="44" name="TextBox 44"/>
          <p:cNvSpPr txBox="1"/>
          <p:nvPr/>
        </p:nvSpPr>
        <p:spPr>
          <a:xfrm>
            <a:off x="965945" y="2443102"/>
            <a:ext cx="3197687" cy="1461362"/>
          </a:xfrm>
          <a:prstGeom prst="rect">
            <a:avLst/>
          </a:prstGeom>
        </p:spPr>
        <p:txBody>
          <a:bodyPr lIns="0" tIns="0" rIns="0" bIns="0" rtlCol="0" anchor="t">
            <a:spAutoFit/>
          </a:bodyPr>
          <a:lstStyle/>
          <a:p>
            <a:pPr algn="ctr">
              <a:lnSpc>
                <a:spcPts val="3900"/>
              </a:lnSpc>
              <a:spcBef>
                <a:spcPct val="0"/>
              </a:spcBef>
            </a:pPr>
            <a:r>
              <a:rPr lang="da-DK" sz="2800" dirty="0">
                <a:solidFill>
                  <a:srgbClr val="000000"/>
                </a:solidFill>
                <a:latin typeface="Inter" panose="02000503000000020004" pitchFamily="2" charset="0"/>
                <a:ea typeface="Inter" panose="02000503000000020004" pitchFamily="2" charset="0"/>
              </a:rPr>
              <a:t>Hvilken titelmelodi skal vi give begrebet?</a:t>
            </a:r>
          </a:p>
        </p:txBody>
      </p:sp>
      <p:sp>
        <p:nvSpPr>
          <p:cNvPr id="45" name="TextBox 45"/>
          <p:cNvSpPr txBox="1"/>
          <p:nvPr/>
        </p:nvSpPr>
        <p:spPr>
          <a:xfrm>
            <a:off x="15090313" y="677219"/>
            <a:ext cx="3197687" cy="1485900"/>
          </a:xfrm>
          <a:prstGeom prst="rect">
            <a:avLst/>
          </a:prstGeom>
        </p:spPr>
        <p:txBody>
          <a:bodyPr lIns="0" tIns="0" rIns="0" bIns="0" rtlCol="0" anchor="t">
            <a:spAutoFit/>
          </a:bodyPr>
          <a:lstStyle/>
          <a:p>
            <a:pPr algn="ctr">
              <a:lnSpc>
                <a:spcPts val="3900"/>
              </a:lnSpc>
              <a:spcBef>
                <a:spcPct val="0"/>
              </a:spcBef>
            </a:pPr>
            <a:r>
              <a:rPr lang="da-DK" sz="2800" dirty="0">
                <a:solidFill>
                  <a:srgbClr val="000000"/>
                </a:solidFill>
                <a:latin typeface="Inter" panose="02000503000000020004" pitchFamily="2" charset="0"/>
                <a:ea typeface="Inter" panose="02000503000000020004" pitchFamily="2" charset="0"/>
              </a:rPr>
              <a:t>Hvilken farve udstråler begrebet?</a:t>
            </a:r>
          </a:p>
        </p:txBody>
      </p:sp>
      <p:sp>
        <p:nvSpPr>
          <p:cNvPr id="46" name="TextBox 46"/>
          <p:cNvSpPr txBox="1"/>
          <p:nvPr/>
        </p:nvSpPr>
        <p:spPr>
          <a:xfrm>
            <a:off x="11705817" y="7666363"/>
            <a:ext cx="3197687" cy="1461362"/>
          </a:xfrm>
          <a:prstGeom prst="rect">
            <a:avLst/>
          </a:prstGeom>
        </p:spPr>
        <p:txBody>
          <a:bodyPr lIns="0" tIns="0" rIns="0" bIns="0" rtlCol="0" anchor="t">
            <a:spAutoFit/>
          </a:bodyPr>
          <a:lstStyle/>
          <a:p>
            <a:pPr algn="ctr">
              <a:lnSpc>
                <a:spcPts val="3900"/>
              </a:lnSpc>
              <a:spcBef>
                <a:spcPct val="0"/>
              </a:spcBef>
            </a:pPr>
            <a:r>
              <a:rPr lang="da-DK" sz="2800" dirty="0">
                <a:solidFill>
                  <a:srgbClr val="000000"/>
                </a:solidFill>
                <a:latin typeface="Inter" panose="02000503000000020004" pitchFamily="2" charset="0"/>
                <a:ea typeface="Inter" panose="02000503000000020004" pitchFamily="2" charset="0"/>
              </a:rPr>
              <a:t>Hvad tid på dagen viser begrebet sig?</a:t>
            </a:r>
          </a:p>
        </p:txBody>
      </p:sp>
      <p:sp>
        <p:nvSpPr>
          <p:cNvPr id="47" name="TextBox 47"/>
          <p:cNvSpPr txBox="1"/>
          <p:nvPr/>
        </p:nvSpPr>
        <p:spPr>
          <a:xfrm>
            <a:off x="2743201" y="5841848"/>
            <a:ext cx="2390672" cy="1461362"/>
          </a:xfrm>
          <a:prstGeom prst="rect">
            <a:avLst/>
          </a:prstGeom>
        </p:spPr>
        <p:txBody>
          <a:bodyPr wrap="square" lIns="0" tIns="0" rIns="0" bIns="0" rtlCol="0" anchor="t">
            <a:spAutoFit/>
          </a:bodyPr>
          <a:lstStyle/>
          <a:p>
            <a:pPr algn="ctr">
              <a:lnSpc>
                <a:spcPts val="3900"/>
              </a:lnSpc>
              <a:spcBef>
                <a:spcPct val="0"/>
              </a:spcBef>
            </a:pPr>
            <a:r>
              <a:rPr lang="da-DK" sz="2800" dirty="0">
                <a:solidFill>
                  <a:srgbClr val="000000"/>
                </a:solidFill>
                <a:latin typeface="Inter" panose="02000503000000020004" pitchFamily="2" charset="0"/>
                <a:ea typeface="Inter" panose="02000503000000020004" pitchFamily="2" charset="0"/>
              </a:rPr>
              <a:t>Hvilken temperatur har begrebet?</a:t>
            </a:r>
          </a:p>
        </p:txBody>
      </p:sp>
      <p:sp>
        <p:nvSpPr>
          <p:cNvPr id="48" name="TextBox 48"/>
          <p:cNvSpPr txBox="1"/>
          <p:nvPr/>
        </p:nvSpPr>
        <p:spPr>
          <a:xfrm>
            <a:off x="7327391" y="656854"/>
            <a:ext cx="3197687" cy="2476500"/>
          </a:xfrm>
          <a:prstGeom prst="rect">
            <a:avLst/>
          </a:prstGeom>
        </p:spPr>
        <p:txBody>
          <a:bodyPr lIns="0" tIns="0" rIns="0" bIns="0" rtlCol="0" anchor="t">
            <a:spAutoFit/>
          </a:bodyPr>
          <a:lstStyle/>
          <a:p>
            <a:pPr algn="ctr">
              <a:lnSpc>
                <a:spcPts val="3900"/>
              </a:lnSpc>
              <a:spcBef>
                <a:spcPct val="0"/>
              </a:spcBef>
            </a:pPr>
            <a:r>
              <a:rPr lang="da-DK" sz="2800" dirty="0">
                <a:solidFill>
                  <a:srgbClr val="000000"/>
                </a:solidFill>
                <a:latin typeface="Inter" panose="02000503000000020004" pitchFamily="2" charset="0"/>
                <a:ea typeface="Inter" panose="02000503000000020004" pitchFamily="2" charset="0"/>
              </a:rPr>
              <a:t>Hvis vi skulle bage en begrebskage om lykke, indgår begrebet så på ingredienslisten?</a:t>
            </a:r>
          </a:p>
        </p:txBody>
      </p:sp>
      <p:sp>
        <p:nvSpPr>
          <p:cNvPr id="49" name="Freeform 49"/>
          <p:cNvSpPr/>
          <p:nvPr/>
        </p:nvSpPr>
        <p:spPr>
          <a:xfrm>
            <a:off x="215881" y="636800"/>
            <a:ext cx="4541365" cy="2293389"/>
          </a:xfrm>
          <a:custGeom>
            <a:avLst/>
            <a:gdLst/>
            <a:ahLst/>
            <a:cxnLst/>
            <a:rect l="l" t="t" r="r" b="b"/>
            <a:pathLst>
              <a:path w="4541365" h="2293389">
                <a:moveTo>
                  <a:pt x="0" y="0"/>
                </a:moveTo>
                <a:lnTo>
                  <a:pt x="4541365" y="0"/>
                </a:lnTo>
                <a:lnTo>
                  <a:pt x="4541365" y="2293389"/>
                </a:lnTo>
                <a:lnTo>
                  <a:pt x="0" y="229338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a-DK"/>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679</Words>
  <Application>Microsoft Office PowerPoint</Application>
  <PresentationFormat>Brugerdefineret</PresentationFormat>
  <Paragraphs>120</Paragraphs>
  <Slides>9</Slides>
  <Notes>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9</vt:i4>
      </vt:variant>
    </vt:vector>
  </HeadingPairs>
  <TitlesOfParts>
    <vt:vector size="17" baseType="lpstr">
      <vt:lpstr>Calistoga</vt:lpstr>
      <vt:lpstr>Montserrat Classic Bold</vt:lpstr>
      <vt:lpstr>Arial</vt:lpstr>
      <vt:lpstr>Montserrat Classic</vt:lpstr>
      <vt:lpstr>Calibri</vt:lpstr>
      <vt:lpstr>Inter</vt:lpstr>
      <vt:lpstr>Kollektif</vt:lpstr>
      <vt:lpstr>Office Theme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Få begrebet i tale</dc:title>
  <dc:creator>Martin Kongshave</dc:creator>
  <cp:lastModifiedBy>Martin Kongshave</cp:lastModifiedBy>
  <cp:revision>9</cp:revision>
  <dcterms:created xsi:type="dcterms:W3CDTF">2006-08-16T00:00:00Z</dcterms:created>
  <dcterms:modified xsi:type="dcterms:W3CDTF">2024-09-07T10:46:29Z</dcterms:modified>
  <dc:identifier>DAGBNecc8p0</dc:identifier>
</cp:coreProperties>
</file>