
<file path=[Content_Types].xml><?xml version="1.0" encoding="utf-8"?>
<Types xmlns="http://schemas.openxmlformats.org/package/2006/content-types">
  <Default ContentType="application/vnd.openxmlformats-officedocument.oleObject" Extension="bin"/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8288000" cy="10287000"/>
  <p:notesSz cx="6858000" cy="9144000"/>
  <p:embeddedFontLst>
    <p:embeddedFont>
      <p:font typeface="Helvetica Bold" charset="1" panose="020B0704020202030204"/>
      <p:regular r:id="rId15"/>
    </p:embeddedFont>
    <p:embeddedFont>
      <p:font typeface="Helvetica" charset="1" panose="020B0504020202020204"/>
      <p:regular r:id="rId16"/>
    </p:embeddedFont>
    <p:embeddedFont>
      <p:font typeface="Bodoni FLF Bold" charset="1" panose="02000803080000020003"/>
      <p:regular r:id="rId17"/>
    </p:embeddedFont>
    <p:embeddedFont>
      <p:font typeface="The Seasons Bold" charset="1" panose="00000000000000000000"/>
      <p:regular r:id="rId18"/>
    </p:embeddedFont>
    <p:embeddedFont>
      <p:font typeface="TT Fors Bold" charset="1" panose="020B0003030001020000"/>
      <p:regular r:id="rId19"/>
    </p:embeddedFont>
    <p:embeddedFont>
      <p:font typeface="TT Fors" charset="1" panose="020B000303000102000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15" Target="../media/image14.png" Type="http://schemas.openxmlformats.org/officeDocument/2006/relationships/image"/><Relationship Id="rId16" Target="../media/image15.svg" Type="http://schemas.openxmlformats.org/officeDocument/2006/relationships/image"/><Relationship Id="rId17" Target="../media/image16.png" Type="http://schemas.openxmlformats.org/officeDocument/2006/relationships/image"/><Relationship Id="rId18" Target="../media/image17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png" Type="http://schemas.openxmlformats.org/officeDocument/2006/relationships/image"/><Relationship Id="rId11" Target="../media/image6.png" Type="http://schemas.openxmlformats.org/officeDocument/2006/relationships/image"/><Relationship Id="rId12" Target="../media/image7.svg" Type="http://schemas.openxmlformats.org/officeDocument/2006/relationships/image"/><Relationship Id="rId13" Target="../media/image10.png" Type="http://schemas.openxmlformats.org/officeDocument/2006/relationships/image"/><Relationship Id="rId14" Target="../media/image11.svg" Type="http://schemas.openxmlformats.org/officeDocument/2006/relationships/image"/><Relationship Id="rId15" Target="../media/image8.png" Type="http://schemas.openxmlformats.org/officeDocument/2006/relationships/image"/><Relationship Id="rId16" Target="../media/image9.svg" Type="http://schemas.openxmlformats.org/officeDocument/2006/relationships/image"/><Relationship Id="rId2" Target="../media/image18.png" Type="http://schemas.openxmlformats.org/officeDocument/2006/relationships/image"/><Relationship Id="rId3" Target="../embeddings/oleObject1.bin" Type="http://schemas.openxmlformats.org/officeDocument/2006/relationships/oleObject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1.png" Type="http://schemas.openxmlformats.org/officeDocument/2006/relationships/image"/><Relationship Id="rId7" Target="../media/image22.sv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3.svg" Type="http://schemas.openxmlformats.org/officeDocument/2006/relationships/image"/><Relationship Id="rId11" Target="../media/image34.png" Type="http://schemas.openxmlformats.org/officeDocument/2006/relationships/image"/><Relationship Id="rId12" Target="../media/image35.svg" Type="http://schemas.openxmlformats.org/officeDocument/2006/relationships/image"/><Relationship Id="rId13" Target="../media/image6.png" Type="http://schemas.openxmlformats.org/officeDocument/2006/relationships/image"/><Relationship Id="rId14" Target="../media/image7.svg" Type="http://schemas.openxmlformats.org/officeDocument/2006/relationships/image"/><Relationship Id="rId15" Target="../media/image10.png" Type="http://schemas.openxmlformats.org/officeDocument/2006/relationships/image"/><Relationship Id="rId16" Target="../media/image11.svg" Type="http://schemas.openxmlformats.org/officeDocument/2006/relationships/image"/><Relationship Id="rId17" Target="../media/image8.png" Type="http://schemas.openxmlformats.org/officeDocument/2006/relationships/image"/><Relationship Id="rId18" Target="../media/image9.svg" Type="http://schemas.openxmlformats.org/officeDocument/2006/relationships/image"/><Relationship Id="rId2" Target="../media/image26.png" Type="http://schemas.openxmlformats.org/officeDocument/2006/relationships/image"/><Relationship Id="rId3" Target="../media/image27.svg" Type="http://schemas.openxmlformats.org/officeDocument/2006/relationships/image"/><Relationship Id="rId4" Target="../media/image28.png" Type="http://schemas.openxmlformats.org/officeDocument/2006/relationships/image"/><Relationship Id="rId5" Target="../media/image29.svg" Type="http://schemas.openxmlformats.org/officeDocument/2006/relationships/image"/><Relationship Id="rId6" Target="../media/image25.png" Type="http://schemas.openxmlformats.org/officeDocument/2006/relationships/image"/><Relationship Id="rId7" Target="../media/image30.png" Type="http://schemas.openxmlformats.org/officeDocument/2006/relationships/image"/><Relationship Id="rId8" Target="../media/image31.svg" Type="http://schemas.openxmlformats.org/officeDocument/2006/relationships/image"/><Relationship Id="rId9" Target="../media/image32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3.svg" Type="http://schemas.openxmlformats.org/officeDocument/2006/relationships/image"/><Relationship Id="rId11" Target="../media/image44.png" Type="http://schemas.openxmlformats.org/officeDocument/2006/relationships/image"/><Relationship Id="rId12" Target="../media/image45.svg" Type="http://schemas.openxmlformats.org/officeDocument/2006/relationships/image"/><Relationship Id="rId13" Target="../media/image6.png" Type="http://schemas.openxmlformats.org/officeDocument/2006/relationships/image"/><Relationship Id="rId14" Target="../media/image7.svg" Type="http://schemas.openxmlformats.org/officeDocument/2006/relationships/image"/><Relationship Id="rId15" Target="../media/image10.png" Type="http://schemas.openxmlformats.org/officeDocument/2006/relationships/image"/><Relationship Id="rId16" Target="../media/image11.svg" Type="http://schemas.openxmlformats.org/officeDocument/2006/relationships/image"/><Relationship Id="rId17" Target="../media/image8.png" Type="http://schemas.openxmlformats.org/officeDocument/2006/relationships/image"/><Relationship Id="rId18" Target="../media/image9.svg" Type="http://schemas.openxmlformats.org/officeDocument/2006/relationships/image"/><Relationship Id="rId2" Target="../media/image36.png" Type="http://schemas.openxmlformats.org/officeDocument/2006/relationships/image"/><Relationship Id="rId3" Target="../media/image37.svg" Type="http://schemas.openxmlformats.org/officeDocument/2006/relationships/image"/><Relationship Id="rId4" Target="../media/image38.png" Type="http://schemas.openxmlformats.org/officeDocument/2006/relationships/image"/><Relationship Id="rId5" Target="../media/image39.svg" Type="http://schemas.openxmlformats.org/officeDocument/2006/relationships/image"/><Relationship Id="rId6" Target="../media/image25.png" Type="http://schemas.openxmlformats.org/officeDocument/2006/relationships/image"/><Relationship Id="rId7" Target="../media/image40.png" Type="http://schemas.openxmlformats.org/officeDocument/2006/relationships/image"/><Relationship Id="rId8" Target="../media/image41.svg" Type="http://schemas.openxmlformats.org/officeDocument/2006/relationships/image"/><Relationship Id="rId9" Target="../media/image42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3.svg" Type="http://schemas.openxmlformats.org/officeDocument/2006/relationships/image"/><Relationship Id="rId11" Target="../media/image6.png" Type="http://schemas.openxmlformats.org/officeDocument/2006/relationships/image"/><Relationship Id="rId12" Target="../media/image7.svg" Type="http://schemas.openxmlformats.org/officeDocument/2006/relationships/image"/><Relationship Id="rId13" Target="../media/image10.png" Type="http://schemas.openxmlformats.org/officeDocument/2006/relationships/image"/><Relationship Id="rId14" Target="../media/image11.svg" Type="http://schemas.openxmlformats.org/officeDocument/2006/relationships/image"/><Relationship Id="rId15" Target="../media/image8.png" Type="http://schemas.openxmlformats.org/officeDocument/2006/relationships/image"/><Relationship Id="rId16" Target="../media/image9.svg" Type="http://schemas.openxmlformats.org/officeDocument/2006/relationships/image"/><Relationship Id="rId2" Target="../media/image46.png" Type="http://schemas.openxmlformats.org/officeDocument/2006/relationships/image"/><Relationship Id="rId3" Target="../media/image47.svg" Type="http://schemas.openxmlformats.org/officeDocument/2006/relationships/image"/><Relationship Id="rId4" Target="../media/image25.png" Type="http://schemas.openxmlformats.org/officeDocument/2006/relationships/image"/><Relationship Id="rId5" Target="../media/image48.png" Type="http://schemas.openxmlformats.org/officeDocument/2006/relationships/image"/><Relationship Id="rId6" Target="../media/image49.svg" Type="http://schemas.openxmlformats.org/officeDocument/2006/relationships/image"/><Relationship Id="rId7" Target="../media/image50.png" Type="http://schemas.openxmlformats.org/officeDocument/2006/relationships/image"/><Relationship Id="rId8" Target="../media/image51.svg" Type="http://schemas.openxmlformats.org/officeDocument/2006/relationships/image"/><Relationship Id="rId9" Target="../media/image52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.png" Type="http://schemas.openxmlformats.org/officeDocument/2006/relationships/image"/><Relationship Id="rId11" Target="../media/image7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8.png" Type="http://schemas.openxmlformats.org/officeDocument/2006/relationships/image"/><Relationship Id="rId15" Target="../media/image9.svg" Type="http://schemas.openxmlformats.org/officeDocument/2006/relationships/image"/><Relationship Id="rId2" Target="../media/image25.png" Type="http://schemas.openxmlformats.org/officeDocument/2006/relationships/image"/><Relationship Id="rId3" Target="../media/image54.png" Type="http://schemas.openxmlformats.org/officeDocument/2006/relationships/image"/><Relationship Id="rId4" Target="../media/image55.png" Type="http://schemas.openxmlformats.org/officeDocument/2006/relationships/image"/><Relationship Id="rId5" Target="../media/image56.svg" Type="http://schemas.openxmlformats.org/officeDocument/2006/relationships/image"/><Relationship Id="rId6" Target="../media/image57.png" Type="http://schemas.openxmlformats.org/officeDocument/2006/relationships/image"/><Relationship Id="rId7" Target="../media/image58.svg" Type="http://schemas.openxmlformats.org/officeDocument/2006/relationships/image"/><Relationship Id="rId8" Target="../media/image59.png" Type="http://schemas.openxmlformats.org/officeDocument/2006/relationships/image"/><Relationship Id="rId9" Target="../media/image60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8.svg" Type="http://schemas.openxmlformats.org/officeDocument/2006/relationships/image"/><Relationship Id="rId11" Target="../media/image69.png" Type="http://schemas.openxmlformats.org/officeDocument/2006/relationships/image"/><Relationship Id="rId12" Target="../media/image70.png" Type="http://schemas.openxmlformats.org/officeDocument/2006/relationships/image"/><Relationship Id="rId13" Target="../media/image71.svg" Type="http://schemas.openxmlformats.org/officeDocument/2006/relationships/image"/><Relationship Id="rId14" Target="../media/image72.png" Type="http://schemas.openxmlformats.org/officeDocument/2006/relationships/image"/><Relationship Id="rId15" Target="../media/image73.svg" Type="http://schemas.openxmlformats.org/officeDocument/2006/relationships/image"/><Relationship Id="rId16" Target="../media/image74.png" Type="http://schemas.openxmlformats.org/officeDocument/2006/relationships/image"/><Relationship Id="rId17" Target="../media/image75.svg" Type="http://schemas.openxmlformats.org/officeDocument/2006/relationships/image"/><Relationship Id="rId18" Target="../media/image6.png" Type="http://schemas.openxmlformats.org/officeDocument/2006/relationships/image"/><Relationship Id="rId19" Target="../media/image7.svg" Type="http://schemas.openxmlformats.org/officeDocument/2006/relationships/image"/><Relationship Id="rId2" Target="../media/image25.png" Type="http://schemas.openxmlformats.org/officeDocument/2006/relationships/image"/><Relationship Id="rId20" Target="../media/image10.png" Type="http://schemas.openxmlformats.org/officeDocument/2006/relationships/image"/><Relationship Id="rId21" Target="../media/image11.svg" Type="http://schemas.openxmlformats.org/officeDocument/2006/relationships/image"/><Relationship Id="rId22" Target="../media/image8.png" Type="http://schemas.openxmlformats.org/officeDocument/2006/relationships/image"/><Relationship Id="rId23" Target="../media/image9.svg" Type="http://schemas.openxmlformats.org/officeDocument/2006/relationships/image"/><Relationship Id="rId3" Target="../media/image61.png" Type="http://schemas.openxmlformats.org/officeDocument/2006/relationships/image"/><Relationship Id="rId4" Target="../media/image62.png" Type="http://schemas.openxmlformats.org/officeDocument/2006/relationships/image"/><Relationship Id="rId5" Target="../media/image63.png" Type="http://schemas.openxmlformats.org/officeDocument/2006/relationships/image"/><Relationship Id="rId6" Target="../media/image64.svg" Type="http://schemas.openxmlformats.org/officeDocument/2006/relationships/image"/><Relationship Id="rId7" Target="../media/image65.png" Type="http://schemas.openxmlformats.org/officeDocument/2006/relationships/image"/><Relationship Id="rId8" Target="../media/image66.svg" Type="http://schemas.openxmlformats.org/officeDocument/2006/relationships/image"/><Relationship Id="rId9" Target="../media/image6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3.svg" Type="http://schemas.openxmlformats.org/officeDocument/2006/relationships/image"/><Relationship Id="rId11" Target="../media/image84.png" Type="http://schemas.openxmlformats.org/officeDocument/2006/relationships/image"/><Relationship Id="rId12" Target="../media/image85.svg" Type="http://schemas.openxmlformats.org/officeDocument/2006/relationships/image"/><Relationship Id="rId13" Target="../media/image86.png" Type="http://schemas.openxmlformats.org/officeDocument/2006/relationships/image"/><Relationship Id="rId14" Target="../media/image87.svg" Type="http://schemas.openxmlformats.org/officeDocument/2006/relationships/image"/><Relationship Id="rId15" Target="../media/image88.png" Type="http://schemas.openxmlformats.org/officeDocument/2006/relationships/image"/><Relationship Id="rId16" Target="../media/image89.svg" Type="http://schemas.openxmlformats.org/officeDocument/2006/relationships/image"/><Relationship Id="rId17" Target="../media/image6.png" Type="http://schemas.openxmlformats.org/officeDocument/2006/relationships/image"/><Relationship Id="rId18" Target="../media/image7.svg" Type="http://schemas.openxmlformats.org/officeDocument/2006/relationships/image"/><Relationship Id="rId19" Target="../media/image10.png" Type="http://schemas.openxmlformats.org/officeDocument/2006/relationships/image"/><Relationship Id="rId2" Target="../media/image25.png" Type="http://schemas.openxmlformats.org/officeDocument/2006/relationships/image"/><Relationship Id="rId20" Target="../media/image11.svg" Type="http://schemas.openxmlformats.org/officeDocument/2006/relationships/image"/><Relationship Id="rId21" Target="../media/image8.png" Type="http://schemas.openxmlformats.org/officeDocument/2006/relationships/image"/><Relationship Id="rId22" Target="../media/image9.svg" Type="http://schemas.openxmlformats.org/officeDocument/2006/relationships/image"/><Relationship Id="rId3" Target="../media/image76.png" Type="http://schemas.openxmlformats.org/officeDocument/2006/relationships/image"/><Relationship Id="rId4" Target="../media/image77.svg" Type="http://schemas.openxmlformats.org/officeDocument/2006/relationships/image"/><Relationship Id="rId5" Target="../media/image78.png" Type="http://schemas.openxmlformats.org/officeDocument/2006/relationships/image"/><Relationship Id="rId6" Target="../media/image79.svg" Type="http://schemas.openxmlformats.org/officeDocument/2006/relationships/image"/><Relationship Id="rId7" Target="../media/image80.png" Type="http://schemas.openxmlformats.org/officeDocument/2006/relationships/image"/><Relationship Id="rId8" Target="../media/image81.svg" Type="http://schemas.openxmlformats.org/officeDocument/2006/relationships/image"/><Relationship Id="rId9" Target="../media/image82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svg" Type="http://schemas.openxmlformats.org/officeDocument/2006/relationships/image"/><Relationship Id="rId11" Target="../media/image8.png" Type="http://schemas.openxmlformats.org/officeDocument/2006/relationships/image"/><Relationship Id="rId12" Target="../media/image9.svg" Type="http://schemas.openxmlformats.org/officeDocument/2006/relationships/image"/><Relationship Id="rId13" Target="../media/image94.png" Type="http://schemas.openxmlformats.org/officeDocument/2006/relationships/image"/><Relationship Id="rId2" Target="../media/image25.png" Type="http://schemas.openxmlformats.org/officeDocument/2006/relationships/image"/><Relationship Id="rId3" Target="../media/image90.png" Type="http://schemas.openxmlformats.org/officeDocument/2006/relationships/image"/><Relationship Id="rId4" Target="../media/image91.svg" Type="http://schemas.openxmlformats.org/officeDocument/2006/relationships/image"/><Relationship Id="rId5" Target="../media/image92.png" Type="http://schemas.openxmlformats.org/officeDocument/2006/relationships/image"/><Relationship Id="rId6" Target="../media/image93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10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1512603" y="6141106"/>
            <a:ext cx="1864262" cy="1451794"/>
          </a:xfrm>
          <a:custGeom>
            <a:avLst/>
            <a:gdLst/>
            <a:ahLst/>
            <a:cxnLst/>
            <a:rect r="r" b="b" t="t" l="l"/>
            <a:pathLst>
              <a:path h="1451794" w="1864262">
                <a:moveTo>
                  <a:pt x="1864262" y="0"/>
                </a:moveTo>
                <a:lnTo>
                  <a:pt x="0" y="0"/>
                </a:lnTo>
                <a:lnTo>
                  <a:pt x="0" y="1451794"/>
                </a:lnTo>
                <a:lnTo>
                  <a:pt x="1864262" y="1451794"/>
                </a:lnTo>
                <a:lnTo>
                  <a:pt x="186426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841072" y="279986"/>
            <a:ext cx="4999418" cy="2312231"/>
          </a:xfrm>
          <a:custGeom>
            <a:avLst/>
            <a:gdLst/>
            <a:ahLst/>
            <a:cxnLst/>
            <a:rect r="r" b="b" t="t" l="l"/>
            <a:pathLst>
              <a:path h="2312231" w="4999418">
                <a:moveTo>
                  <a:pt x="0" y="0"/>
                </a:moveTo>
                <a:lnTo>
                  <a:pt x="4999418" y="0"/>
                </a:lnTo>
                <a:lnTo>
                  <a:pt x="4999418" y="2312231"/>
                </a:lnTo>
                <a:lnTo>
                  <a:pt x="0" y="23122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841072" y="2794666"/>
            <a:ext cx="1528331" cy="2061829"/>
          </a:xfrm>
          <a:custGeom>
            <a:avLst/>
            <a:gdLst/>
            <a:ahLst/>
            <a:cxnLst/>
            <a:rect r="r" b="b" t="t" l="l"/>
            <a:pathLst>
              <a:path h="2061829" w="1528331">
                <a:moveTo>
                  <a:pt x="0" y="0"/>
                </a:moveTo>
                <a:lnTo>
                  <a:pt x="1528331" y="0"/>
                </a:lnTo>
                <a:lnTo>
                  <a:pt x="1528331" y="2061830"/>
                </a:lnTo>
                <a:lnTo>
                  <a:pt x="0" y="206183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3648986" y="2794666"/>
            <a:ext cx="1528331" cy="2061829"/>
          </a:xfrm>
          <a:custGeom>
            <a:avLst/>
            <a:gdLst/>
            <a:ahLst/>
            <a:cxnLst/>
            <a:rect r="r" b="b" t="t" l="l"/>
            <a:pathLst>
              <a:path h="2061829" w="1528331">
                <a:moveTo>
                  <a:pt x="0" y="0"/>
                </a:moveTo>
                <a:lnTo>
                  <a:pt x="1528331" y="0"/>
                </a:lnTo>
                <a:lnTo>
                  <a:pt x="1528331" y="2061830"/>
                </a:lnTo>
                <a:lnTo>
                  <a:pt x="0" y="206183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5470178" y="2794666"/>
            <a:ext cx="1528331" cy="2061829"/>
          </a:xfrm>
          <a:custGeom>
            <a:avLst/>
            <a:gdLst/>
            <a:ahLst/>
            <a:cxnLst/>
            <a:rect r="r" b="b" t="t" l="l"/>
            <a:pathLst>
              <a:path h="2061829" w="1528331">
                <a:moveTo>
                  <a:pt x="0" y="0"/>
                </a:moveTo>
                <a:lnTo>
                  <a:pt x="1528331" y="0"/>
                </a:lnTo>
                <a:lnTo>
                  <a:pt x="1528331" y="2061830"/>
                </a:lnTo>
                <a:lnTo>
                  <a:pt x="0" y="206183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080499" y="3089397"/>
            <a:ext cx="1049477" cy="1262529"/>
          </a:xfrm>
          <a:custGeom>
            <a:avLst/>
            <a:gdLst/>
            <a:ahLst/>
            <a:cxnLst/>
            <a:rect r="r" b="b" t="t" l="l"/>
            <a:pathLst>
              <a:path h="1262529" w="1049477">
                <a:moveTo>
                  <a:pt x="0" y="0"/>
                </a:moveTo>
                <a:lnTo>
                  <a:pt x="1049477" y="0"/>
                </a:lnTo>
                <a:lnTo>
                  <a:pt x="1049477" y="1262529"/>
                </a:lnTo>
                <a:lnTo>
                  <a:pt x="0" y="12625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6013674" y="3014340"/>
            <a:ext cx="453772" cy="1622481"/>
          </a:xfrm>
          <a:custGeom>
            <a:avLst/>
            <a:gdLst/>
            <a:ahLst/>
            <a:cxnLst/>
            <a:rect r="r" b="b" t="t" l="l"/>
            <a:pathLst>
              <a:path h="1622481" w="453772">
                <a:moveTo>
                  <a:pt x="0" y="0"/>
                </a:moveTo>
                <a:lnTo>
                  <a:pt x="453772" y="0"/>
                </a:lnTo>
                <a:lnTo>
                  <a:pt x="453772" y="1622482"/>
                </a:lnTo>
                <a:lnTo>
                  <a:pt x="0" y="162248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19895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3754336" y="3194317"/>
            <a:ext cx="1317630" cy="1262529"/>
          </a:xfrm>
          <a:custGeom>
            <a:avLst/>
            <a:gdLst/>
            <a:ahLst/>
            <a:cxnLst/>
            <a:rect r="r" b="b" t="t" l="l"/>
            <a:pathLst>
              <a:path h="1262529" w="1317630">
                <a:moveTo>
                  <a:pt x="0" y="0"/>
                </a:moveTo>
                <a:lnTo>
                  <a:pt x="1317630" y="0"/>
                </a:lnTo>
                <a:lnTo>
                  <a:pt x="1317630" y="1262529"/>
                </a:lnTo>
                <a:lnTo>
                  <a:pt x="0" y="126252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425803" y="2523141"/>
            <a:ext cx="468385" cy="563471"/>
          </a:xfrm>
          <a:custGeom>
            <a:avLst/>
            <a:gdLst/>
            <a:ahLst/>
            <a:cxnLst/>
            <a:rect r="r" b="b" t="t" l="l"/>
            <a:pathLst>
              <a:path h="563471" w="468385">
                <a:moveTo>
                  <a:pt x="0" y="0"/>
                </a:moveTo>
                <a:lnTo>
                  <a:pt x="468385" y="0"/>
                </a:lnTo>
                <a:lnTo>
                  <a:pt x="468385" y="563471"/>
                </a:lnTo>
                <a:lnTo>
                  <a:pt x="0" y="56347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331566" y="3312077"/>
            <a:ext cx="656858" cy="629389"/>
          </a:xfrm>
          <a:custGeom>
            <a:avLst/>
            <a:gdLst/>
            <a:ahLst/>
            <a:cxnLst/>
            <a:rect r="r" b="b" t="t" l="l"/>
            <a:pathLst>
              <a:path h="629389" w="656858">
                <a:moveTo>
                  <a:pt x="0" y="0"/>
                </a:moveTo>
                <a:lnTo>
                  <a:pt x="656858" y="0"/>
                </a:lnTo>
                <a:lnTo>
                  <a:pt x="656858" y="629389"/>
                </a:lnTo>
                <a:lnTo>
                  <a:pt x="0" y="62938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603674" y="4151016"/>
            <a:ext cx="175035" cy="625845"/>
          </a:xfrm>
          <a:custGeom>
            <a:avLst/>
            <a:gdLst/>
            <a:ahLst/>
            <a:cxnLst/>
            <a:rect r="r" b="b" t="t" l="l"/>
            <a:pathLst>
              <a:path h="625845" w="175035">
                <a:moveTo>
                  <a:pt x="0" y="0"/>
                </a:moveTo>
                <a:lnTo>
                  <a:pt x="175034" y="0"/>
                </a:lnTo>
                <a:lnTo>
                  <a:pt x="175034" y="625845"/>
                </a:lnTo>
                <a:lnTo>
                  <a:pt x="0" y="62584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19895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594778" y="7730327"/>
            <a:ext cx="1412552" cy="1598567"/>
          </a:xfrm>
          <a:custGeom>
            <a:avLst/>
            <a:gdLst/>
            <a:ahLst/>
            <a:cxnLst/>
            <a:rect r="r" b="b" t="t" l="l"/>
            <a:pathLst>
              <a:path h="1598567" w="1412552">
                <a:moveTo>
                  <a:pt x="0" y="0"/>
                </a:moveTo>
                <a:lnTo>
                  <a:pt x="1412552" y="0"/>
                </a:lnTo>
                <a:lnTo>
                  <a:pt x="1412552" y="1598567"/>
                </a:lnTo>
                <a:lnTo>
                  <a:pt x="0" y="159856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6079879" y="7730327"/>
            <a:ext cx="1412552" cy="1598567"/>
          </a:xfrm>
          <a:custGeom>
            <a:avLst/>
            <a:gdLst/>
            <a:ahLst/>
            <a:cxnLst/>
            <a:rect r="r" b="b" t="t" l="l"/>
            <a:pathLst>
              <a:path h="1598567" w="1412552">
                <a:moveTo>
                  <a:pt x="0" y="0"/>
                </a:moveTo>
                <a:lnTo>
                  <a:pt x="1412552" y="0"/>
                </a:lnTo>
                <a:lnTo>
                  <a:pt x="1412552" y="1598567"/>
                </a:lnTo>
                <a:lnTo>
                  <a:pt x="0" y="159856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5847650" y="6141106"/>
            <a:ext cx="1644782" cy="1521423"/>
          </a:xfrm>
          <a:custGeom>
            <a:avLst/>
            <a:gdLst/>
            <a:ahLst/>
            <a:cxnLst/>
            <a:rect r="r" b="b" t="t" l="l"/>
            <a:pathLst>
              <a:path h="1521423" w="1644782">
                <a:moveTo>
                  <a:pt x="0" y="0"/>
                </a:moveTo>
                <a:lnTo>
                  <a:pt x="1644781" y="0"/>
                </a:lnTo>
                <a:lnTo>
                  <a:pt x="1644781" y="1521423"/>
                </a:lnTo>
                <a:lnTo>
                  <a:pt x="0" y="152142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3980628" y="7091301"/>
            <a:ext cx="1263259" cy="1287398"/>
          </a:xfrm>
          <a:custGeom>
            <a:avLst/>
            <a:gdLst/>
            <a:ahLst/>
            <a:cxnLst/>
            <a:rect r="r" b="b" t="t" l="l"/>
            <a:pathLst>
              <a:path h="1287398" w="1263259">
                <a:moveTo>
                  <a:pt x="0" y="0"/>
                </a:moveTo>
                <a:lnTo>
                  <a:pt x="1263259" y="0"/>
                </a:lnTo>
                <a:lnTo>
                  <a:pt x="1263259" y="1287398"/>
                </a:lnTo>
                <a:lnTo>
                  <a:pt x="0" y="128739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1028700" y="782731"/>
            <a:ext cx="9326323" cy="39381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9"/>
              </a:lnSpc>
            </a:pPr>
            <a:r>
              <a:rPr lang="en-US" sz="3199" b="true">
                <a:solidFill>
                  <a:srgbClr val="0000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Lav 3 bunker og placer jeres arbejdsopgaver.</a:t>
            </a:r>
          </a:p>
          <a:p>
            <a:pPr algn="l">
              <a:lnSpc>
                <a:spcPts val="4479"/>
              </a:lnSpc>
            </a:pPr>
            <a:r>
              <a:rPr lang="en-US" sz="3199" b="true">
                <a:solidFill>
                  <a:srgbClr val="0000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Er det en arbejdsopgave som Maria My...</a:t>
            </a:r>
          </a:p>
          <a:p>
            <a:pPr algn="l">
              <a:lnSpc>
                <a:spcPts val="4019"/>
              </a:lnSpc>
            </a:pPr>
          </a:p>
          <a:p>
            <a:pPr algn="l">
              <a:lnSpc>
                <a:spcPts val="6431"/>
              </a:lnSpc>
            </a:pPr>
            <a:r>
              <a:rPr lang="en-US" sz="3199" b="true">
                <a:solidFill>
                  <a:srgbClr val="3399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(A)</a:t>
            </a:r>
            <a:r>
              <a:rPr lang="en-US" sz="3199">
                <a:solidFill>
                  <a:srgbClr val="339900"/>
                </a:solidFill>
                <a:latin typeface="Helvetica"/>
                <a:ea typeface="Helvetica"/>
                <a:cs typeface="Helvetica"/>
                <a:sym typeface="Helvetica"/>
              </a:rPr>
              <a:t> Ikke skal bruge mere tid på fordi </a:t>
            </a:r>
            <a:r>
              <a:rPr lang="en-US" sz="3199" b="true">
                <a:solidFill>
                  <a:srgbClr val="3399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(...)</a:t>
            </a:r>
            <a:r>
              <a:rPr lang="en-US" sz="3199">
                <a:solidFill>
                  <a:srgbClr val="339900"/>
                </a:solidFill>
                <a:latin typeface="Helvetica"/>
                <a:ea typeface="Helvetica"/>
                <a:cs typeface="Helvetica"/>
                <a:sym typeface="Helvetica"/>
              </a:rPr>
              <a:t>.</a:t>
            </a:r>
          </a:p>
          <a:p>
            <a:pPr algn="l">
              <a:lnSpc>
                <a:spcPts val="6431"/>
              </a:lnSpc>
            </a:pPr>
            <a:r>
              <a:rPr lang="en-US" sz="3199" b="true">
                <a:solidFill>
                  <a:srgbClr val="FFBD59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(B)</a:t>
            </a:r>
            <a:r>
              <a:rPr lang="en-US" sz="3199">
                <a:solidFill>
                  <a:srgbClr val="FFBD59"/>
                </a:solid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lang="en-US" sz="3199">
                <a:solidFill>
                  <a:srgbClr val="FFBD59"/>
                </a:solidFill>
                <a:latin typeface="Helvetica"/>
                <a:ea typeface="Helvetica"/>
                <a:cs typeface="Helvetica"/>
                <a:sym typeface="Helvetica"/>
              </a:rPr>
              <a:t>Hun lige skal tjekke igennem for </a:t>
            </a:r>
            <a:r>
              <a:rPr lang="en-US" sz="3199" b="true">
                <a:solidFill>
                  <a:srgbClr val="FFBD59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(...)</a:t>
            </a:r>
            <a:r>
              <a:rPr lang="en-US" sz="3199">
                <a:solidFill>
                  <a:srgbClr val="FFBD59"/>
                </a:solidFill>
                <a:latin typeface="Helvetica"/>
                <a:ea typeface="Helvetica"/>
                <a:cs typeface="Helvetica"/>
                <a:sym typeface="Helvetica"/>
              </a:rPr>
              <a:t>.</a:t>
            </a:r>
          </a:p>
          <a:p>
            <a:pPr algn="l">
              <a:lnSpc>
                <a:spcPts val="6431"/>
              </a:lnSpc>
            </a:pPr>
            <a:r>
              <a:rPr lang="en-US" sz="3199" b="true">
                <a:solidFill>
                  <a:srgbClr val="FF5757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(C)</a:t>
            </a:r>
            <a:r>
              <a:rPr lang="en-US" sz="3199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lang="en-US" sz="3199">
                <a:solidFill>
                  <a:srgbClr val="FF5757"/>
                </a:solidFill>
                <a:latin typeface="Helvetica"/>
                <a:ea typeface="Helvetica"/>
                <a:cs typeface="Helvetica"/>
                <a:sym typeface="Helvetica"/>
              </a:rPr>
              <a:t>Skal overtage helt eller delvist fordi</a:t>
            </a:r>
            <a:r>
              <a:rPr lang="en-US" sz="3199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lang="en-US" sz="3199" b="true">
                <a:solidFill>
                  <a:srgbClr val="FF5757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(...)</a:t>
            </a:r>
            <a:r>
              <a:rPr lang="en-US" sz="3199">
                <a:solidFill>
                  <a:srgbClr val="FF5757"/>
                </a:solidFill>
                <a:latin typeface="Helvetica"/>
                <a:ea typeface="Helvetica"/>
                <a:cs typeface="Helvetica"/>
                <a:sym typeface="Helvetica"/>
              </a:rPr>
              <a:t>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28700" y="5827777"/>
            <a:ext cx="9822330" cy="37287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9"/>
              </a:lnSpc>
            </a:pPr>
            <a:r>
              <a:rPr lang="en-US" sz="3199" b="true">
                <a:solidFill>
                  <a:srgbClr val="0000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Rollespil med anden gruppe: Fortæl Maria My om alle arbejdsopgaver, så hun er ajourført.</a:t>
            </a:r>
          </a:p>
          <a:p>
            <a:pPr algn="l">
              <a:lnSpc>
                <a:spcPts val="2799"/>
              </a:lnSpc>
            </a:pPr>
          </a:p>
          <a:p>
            <a:pPr algn="l" marL="690871" indent="-345435" lvl="1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Hvad har I lavet</a:t>
            </a:r>
            <a:r>
              <a:rPr lang="en-US" b="true" sz="3199">
                <a:solidFill>
                  <a:srgbClr val="3399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?</a:t>
            </a:r>
          </a:p>
          <a:p>
            <a:pPr algn="l" marL="690871" indent="-345435" lvl="1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Hvad gjorde I for at løse arbejdsopgaven</a:t>
            </a:r>
            <a:r>
              <a:rPr lang="en-US" b="true" sz="3199">
                <a:solidFill>
                  <a:srgbClr val="3399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?</a:t>
            </a:r>
          </a:p>
          <a:p>
            <a:pPr algn="l" marL="690871" indent="-345435" lvl="1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Er der evt. noget som I er usikre på, noget der kan forbedres eller ikke er løst</a:t>
            </a:r>
            <a:r>
              <a:rPr lang="en-US" b="true" sz="3199">
                <a:solidFill>
                  <a:srgbClr val="FFBD59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?</a:t>
            </a:r>
            <a:r>
              <a:rPr lang="en-US" b="true" sz="3199">
                <a:solidFill>
                  <a:srgbClr val="FF3131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?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5996567" y="9489823"/>
            <a:ext cx="1579176" cy="4248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b="true" sz="2399">
                <a:solidFill>
                  <a:srgbClr val="0000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Maria My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1006487" y="9489823"/>
            <a:ext cx="2876494" cy="4248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b="true" sz="2399">
                <a:solidFill>
                  <a:srgbClr val="0000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Ny medarbejder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17463" y="395202"/>
            <a:ext cx="6374943" cy="594609"/>
            <a:chOff x="0" y="0"/>
            <a:chExt cx="2325485" cy="21690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25485" cy="216904"/>
            </a:xfrm>
            <a:custGeom>
              <a:avLst/>
              <a:gdLst/>
              <a:ahLst/>
              <a:cxnLst/>
              <a:rect r="r" b="b" t="t" l="l"/>
              <a:pathLst>
                <a:path h="216904" w="2325485">
                  <a:moveTo>
                    <a:pt x="9715" y="0"/>
                  </a:moveTo>
                  <a:lnTo>
                    <a:pt x="2315769" y="0"/>
                  </a:lnTo>
                  <a:cubicBezTo>
                    <a:pt x="2318346" y="0"/>
                    <a:pt x="2320817" y="1024"/>
                    <a:pt x="2322639" y="2846"/>
                  </a:cubicBezTo>
                  <a:cubicBezTo>
                    <a:pt x="2324461" y="4668"/>
                    <a:pt x="2325485" y="7139"/>
                    <a:pt x="2325485" y="9715"/>
                  </a:cubicBezTo>
                  <a:lnTo>
                    <a:pt x="2325485" y="207189"/>
                  </a:lnTo>
                  <a:cubicBezTo>
                    <a:pt x="2325485" y="209766"/>
                    <a:pt x="2324461" y="212237"/>
                    <a:pt x="2322639" y="214059"/>
                  </a:cubicBezTo>
                  <a:cubicBezTo>
                    <a:pt x="2320817" y="215881"/>
                    <a:pt x="2318346" y="216904"/>
                    <a:pt x="2315769" y="216904"/>
                  </a:cubicBezTo>
                  <a:lnTo>
                    <a:pt x="9715" y="216904"/>
                  </a:lnTo>
                  <a:cubicBezTo>
                    <a:pt x="4350" y="216904"/>
                    <a:pt x="0" y="212555"/>
                    <a:pt x="0" y="207189"/>
                  </a:cubicBezTo>
                  <a:lnTo>
                    <a:pt x="0" y="9715"/>
                  </a:lnTo>
                  <a:cubicBezTo>
                    <a:pt x="0" y="7139"/>
                    <a:pt x="1024" y="4668"/>
                    <a:pt x="2846" y="2846"/>
                  </a:cubicBezTo>
                  <a:cubicBezTo>
                    <a:pt x="4668" y="1024"/>
                    <a:pt x="7139" y="0"/>
                    <a:pt x="971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000000"/>
              </a:solidFill>
              <a:prstDash val="dash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2325485" cy="2645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406730" y="471474"/>
            <a:ext cx="6196409" cy="442065"/>
            <a:chOff x="0" y="0"/>
            <a:chExt cx="2260358" cy="16125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260358" cy="161259"/>
            </a:xfrm>
            <a:custGeom>
              <a:avLst/>
              <a:gdLst/>
              <a:ahLst/>
              <a:cxnLst/>
              <a:rect r="r" b="b" t="t" l="l"/>
              <a:pathLst>
                <a:path h="161259" w="2260358">
                  <a:moveTo>
                    <a:pt x="9995" y="0"/>
                  </a:moveTo>
                  <a:lnTo>
                    <a:pt x="2250363" y="0"/>
                  </a:lnTo>
                  <a:cubicBezTo>
                    <a:pt x="2255883" y="0"/>
                    <a:pt x="2260358" y="4475"/>
                    <a:pt x="2260358" y="9995"/>
                  </a:cubicBezTo>
                  <a:lnTo>
                    <a:pt x="2260358" y="151263"/>
                  </a:lnTo>
                  <a:cubicBezTo>
                    <a:pt x="2260358" y="156784"/>
                    <a:pt x="2255883" y="161259"/>
                    <a:pt x="2250363" y="161259"/>
                  </a:cubicBezTo>
                  <a:lnTo>
                    <a:pt x="9995" y="161259"/>
                  </a:lnTo>
                  <a:cubicBezTo>
                    <a:pt x="4475" y="161259"/>
                    <a:pt x="0" y="156784"/>
                    <a:pt x="0" y="151263"/>
                  </a:cubicBezTo>
                  <a:lnTo>
                    <a:pt x="0" y="9995"/>
                  </a:lnTo>
                  <a:cubicBezTo>
                    <a:pt x="0" y="4475"/>
                    <a:pt x="4475" y="0"/>
                    <a:pt x="9995" y="0"/>
                  </a:cubicBezTo>
                  <a:close/>
                </a:path>
              </a:pathLst>
            </a:custGeom>
            <a:solidFill>
              <a:srgbClr val="CDE4FD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2260358" cy="20888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46609" y="1284358"/>
            <a:ext cx="5718803" cy="1349033"/>
            <a:chOff x="0" y="0"/>
            <a:chExt cx="2086134" cy="49210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086134" cy="492107"/>
            </a:xfrm>
            <a:custGeom>
              <a:avLst/>
              <a:gdLst/>
              <a:ahLst/>
              <a:cxnLst/>
              <a:rect r="r" b="b" t="t" l="l"/>
              <a:pathLst>
                <a:path h="492107" w="2086134">
                  <a:moveTo>
                    <a:pt x="10830" y="0"/>
                  </a:moveTo>
                  <a:lnTo>
                    <a:pt x="2075304" y="0"/>
                  </a:lnTo>
                  <a:cubicBezTo>
                    <a:pt x="2081286" y="0"/>
                    <a:pt x="2086134" y="4849"/>
                    <a:pt x="2086134" y="10830"/>
                  </a:cubicBezTo>
                  <a:lnTo>
                    <a:pt x="2086134" y="481277"/>
                  </a:lnTo>
                  <a:cubicBezTo>
                    <a:pt x="2086134" y="484149"/>
                    <a:pt x="2084993" y="486904"/>
                    <a:pt x="2082962" y="488935"/>
                  </a:cubicBezTo>
                  <a:cubicBezTo>
                    <a:pt x="2080931" y="490966"/>
                    <a:pt x="2078177" y="492107"/>
                    <a:pt x="2075304" y="492107"/>
                  </a:cubicBezTo>
                  <a:lnTo>
                    <a:pt x="10830" y="492107"/>
                  </a:lnTo>
                  <a:cubicBezTo>
                    <a:pt x="4849" y="492107"/>
                    <a:pt x="0" y="487258"/>
                    <a:pt x="0" y="481277"/>
                  </a:cubicBezTo>
                  <a:lnTo>
                    <a:pt x="0" y="10830"/>
                  </a:lnTo>
                  <a:cubicBezTo>
                    <a:pt x="0" y="4849"/>
                    <a:pt x="4849" y="0"/>
                    <a:pt x="1083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000000"/>
              </a:solidFill>
              <a:prstDash val="dash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47625"/>
              <a:ext cx="2086134" cy="53973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406730" y="451923"/>
            <a:ext cx="5958682" cy="4049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25"/>
              </a:lnSpc>
              <a:spcBef>
                <a:spcPct val="0"/>
              </a:spcBef>
            </a:pPr>
            <a:r>
              <a:rPr lang="en-US" b="true" sz="2161">
                <a:solidFill>
                  <a:srgbClr val="000000"/>
                </a:solidFill>
                <a:latin typeface="Bodoni FLF Bold"/>
                <a:ea typeface="Bodoni FLF Bold"/>
                <a:cs typeface="Bodoni FLF Bold"/>
                <a:sym typeface="Bodoni FLF Bold"/>
              </a:rPr>
              <a:t>Få økonomien til at stemme</a:t>
            </a:r>
          </a:p>
        </p:txBody>
      </p:sp>
      <p:sp>
        <p:nvSpPr>
          <p:cNvPr name="AutoShape 12" id="12"/>
          <p:cNvSpPr/>
          <p:nvPr/>
        </p:nvSpPr>
        <p:spPr>
          <a:xfrm>
            <a:off x="4378605" y="9137654"/>
            <a:ext cx="989805" cy="4679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aphicFrame>
        <p:nvGraphicFramePr>
          <p:cNvPr name="Object 13" id="13"/>
          <p:cNvGraphicFramePr/>
          <p:nvPr/>
        </p:nvGraphicFramePr>
        <p:xfrm>
          <a:off x="496619" y="4649752"/>
          <a:ext cx="5588992" cy="2794496"/>
        </p:xfrm>
        <a:graphic>
          <a:graphicData uri="http://schemas.openxmlformats.org/presentationml/2006/ole">
            <p:oleObj imgW="6705600" imgH="3911600" r:id="rId3" progId="Excel.Sheet.12" name="Worksheet">
              <p:embed/>
              <p:pic>
                <p:nvPicPr>
                  <p:cNvPr name="" id="0"/>
                  <p:cNvPicPr/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1270000" y="1270000"/>
                    <a:ext cx="1270000" cy="1270000"/>
                  </a:xfrm>
                  <a:prstGeom prst="rect"/>
                </p:spPr>
              </p:pic>
            </p:oleObj>
          </a:graphicData>
        </a:graphic>
      </p:graphicFrame>
      <p:grpSp>
        <p:nvGrpSpPr>
          <p:cNvPr name="Group 14" id="14"/>
          <p:cNvGrpSpPr/>
          <p:nvPr/>
        </p:nvGrpSpPr>
        <p:grpSpPr>
          <a:xfrm rot="0">
            <a:off x="225734" y="3596234"/>
            <a:ext cx="2832999" cy="931867"/>
            <a:chOff x="0" y="0"/>
            <a:chExt cx="1537675" cy="505792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537675" cy="505792"/>
            </a:xfrm>
            <a:custGeom>
              <a:avLst/>
              <a:gdLst/>
              <a:ahLst/>
              <a:cxnLst/>
              <a:rect r="r" b="b" t="t" l="l"/>
              <a:pathLst>
                <a:path h="505792" w="1537675">
                  <a:moveTo>
                    <a:pt x="0" y="0"/>
                  </a:moveTo>
                  <a:lnTo>
                    <a:pt x="1537675" y="0"/>
                  </a:lnTo>
                  <a:lnTo>
                    <a:pt x="1537675" y="505792"/>
                  </a:lnTo>
                  <a:lnTo>
                    <a:pt x="0" y="50579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-19050"/>
              <a:ext cx="1537675" cy="524842"/>
            </a:xfrm>
            <a:prstGeom prst="rect">
              <a:avLst/>
            </a:prstGeom>
          </p:spPr>
          <p:txBody>
            <a:bodyPr anchor="ctr" rtlCol="false" tIns="25091" lIns="25091" bIns="25091" rIns="25091"/>
            <a:lstStyle/>
            <a:p>
              <a:pPr algn="ctr">
                <a:lnSpc>
                  <a:spcPts val="968"/>
                </a:lnSpc>
              </a:pPr>
            </a:p>
          </p:txBody>
        </p:sp>
      </p:grpSp>
      <p:sp>
        <p:nvSpPr>
          <p:cNvPr name="AutoShape 17" id="17"/>
          <p:cNvSpPr/>
          <p:nvPr/>
        </p:nvSpPr>
        <p:spPr>
          <a:xfrm>
            <a:off x="1208160" y="10092590"/>
            <a:ext cx="3710449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8" id="18"/>
          <p:cNvGrpSpPr/>
          <p:nvPr/>
        </p:nvGrpSpPr>
        <p:grpSpPr>
          <a:xfrm rot="0">
            <a:off x="6119329" y="208697"/>
            <a:ext cx="967619" cy="967619"/>
            <a:chOff x="0" y="0"/>
            <a:chExt cx="1290158" cy="1290158"/>
          </a:xfrm>
        </p:grpSpPr>
        <p:grpSp>
          <p:nvGrpSpPr>
            <p:cNvPr name="Group 19" id="19"/>
            <p:cNvGrpSpPr/>
            <p:nvPr/>
          </p:nvGrpSpPr>
          <p:grpSpPr>
            <a:xfrm rot="0">
              <a:off x="0" y="0"/>
              <a:ext cx="1290158" cy="1290158"/>
              <a:chOff x="0" y="0"/>
              <a:chExt cx="812800" cy="812800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A91F6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40"/>
                  </a:lnSpc>
                </a:pPr>
              </a:p>
            </p:txBody>
          </p:sp>
        </p:grpSp>
        <p:sp>
          <p:nvSpPr>
            <p:cNvPr name="Freeform 22" id="22"/>
            <p:cNvSpPr/>
            <p:nvPr/>
          </p:nvSpPr>
          <p:spPr>
            <a:xfrm flipH="false" flipV="false" rot="0">
              <a:off x="181252" y="268220"/>
              <a:ext cx="927654" cy="753719"/>
            </a:xfrm>
            <a:custGeom>
              <a:avLst/>
              <a:gdLst/>
              <a:ahLst/>
              <a:cxnLst/>
              <a:rect r="r" b="b" t="t" l="l"/>
              <a:pathLst>
                <a:path h="753719" w="927654">
                  <a:moveTo>
                    <a:pt x="0" y="0"/>
                  </a:moveTo>
                  <a:lnTo>
                    <a:pt x="927654" y="0"/>
                  </a:lnTo>
                  <a:lnTo>
                    <a:pt x="927654" y="753719"/>
                  </a:lnTo>
                  <a:lnTo>
                    <a:pt x="0" y="753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128991" y="96743"/>
            <a:ext cx="7075442" cy="10093514"/>
            <a:chOff x="0" y="0"/>
            <a:chExt cx="1863491" cy="2658374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863491" cy="2658374"/>
            </a:xfrm>
            <a:custGeom>
              <a:avLst/>
              <a:gdLst/>
              <a:ahLst/>
              <a:cxnLst/>
              <a:rect r="r" b="b" t="t" l="l"/>
              <a:pathLst>
                <a:path h="2658374" w="1863491">
                  <a:moveTo>
                    <a:pt x="0" y="0"/>
                  </a:moveTo>
                  <a:lnTo>
                    <a:pt x="1863491" y="0"/>
                  </a:lnTo>
                  <a:lnTo>
                    <a:pt x="1863491" y="2658374"/>
                  </a:lnTo>
                  <a:lnTo>
                    <a:pt x="0" y="265837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545454"/>
              </a:solidFill>
              <a:prstDash val="lgDash"/>
              <a:miter/>
            </a:ln>
          </p:spPr>
        </p:sp>
        <p:sp>
          <p:nvSpPr>
            <p:cNvPr name="TextBox 25" id="25"/>
            <p:cNvSpPr txBox="true"/>
            <p:nvPr/>
          </p:nvSpPr>
          <p:spPr>
            <a:xfrm>
              <a:off x="0" y="-47625"/>
              <a:ext cx="1863491" cy="27059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Freeform 26" id="26"/>
          <p:cNvSpPr/>
          <p:nvPr/>
        </p:nvSpPr>
        <p:spPr>
          <a:xfrm flipH="false" flipV="false" rot="0">
            <a:off x="7808798" y="1176316"/>
            <a:ext cx="2670403" cy="1835902"/>
          </a:xfrm>
          <a:custGeom>
            <a:avLst/>
            <a:gdLst/>
            <a:ahLst/>
            <a:cxnLst/>
            <a:rect r="r" b="b" t="t" l="l"/>
            <a:pathLst>
              <a:path h="1835902" w="2670403">
                <a:moveTo>
                  <a:pt x="0" y="0"/>
                </a:moveTo>
                <a:lnTo>
                  <a:pt x="2670404" y="0"/>
                </a:lnTo>
                <a:lnTo>
                  <a:pt x="2670404" y="1835902"/>
                </a:lnTo>
                <a:lnTo>
                  <a:pt x="0" y="183590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7954633" y="6328028"/>
            <a:ext cx="2378734" cy="2959964"/>
          </a:xfrm>
          <a:custGeom>
            <a:avLst/>
            <a:gdLst/>
            <a:ahLst/>
            <a:cxnLst/>
            <a:rect r="r" b="b" t="t" l="l"/>
            <a:pathLst>
              <a:path h="2959964" w="2378734">
                <a:moveTo>
                  <a:pt x="0" y="0"/>
                </a:moveTo>
                <a:lnTo>
                  <a:pt x="2378734" y="0"/>
                </a:lnTo>
                <a:lnTo>
                  <a:pt x="2378734" y="2959963"/>
                </a:lnTo>
                <a:lnTo>
                  <a:pt x="0" y="295996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17711044" y="9741395"/>
            <a:ext cx="471800" cy="465619"/>
          </a:xfrm>
          <a:custGeom>
            <a:avLst/>
            <a:gdLst/>
            <a:ahLst/>
            <a:cxnLst/>
            <a:rect r="r" b="b" t="t" l="l"/>
            <a:pathLst>
              <a:path h="465619" w="471800">
                <a:moveTo>
                  <a:pt x="0" y="0"/>
                </a:moveTo>
                <a:lnTo>
                  <a:pt x="471800" y="0"/>
                </a:lnTo>
                <a:lnTo>
                  <a:pt x="471800" y="465619"/>
                </a:lnTo>
                <a:lnTo>
                  <a:pt x="0" y="46561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TextBox 29" id="29"/>
          <p:cNvSpPr txBox="true"/>
          <p:nvPr/>
        </p:nvSpPr>
        <p:spPr>
          <a:xfrm rot="0">
            <a:off x="764647" y="2166961"/>
            <a:ext cx="5131643" cy="2140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254531" indent="-127265" lvl="1">
              <a:lnSpc>
                <a:spcPts val="1650"/>
              </a:lnSpc>
              <a:buFont typeface="Arial"/>
              <a:buChar char="•"/>
            </a:pPr>
            <a:r>
              <a:rPr lang="en-US" sz="1178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Har du fundet </a:t>
            </a:r>
            <a:r>
              <a:rPr lang="en-US" b="true" sz="1178">
                <a:solidFill>
                  <a:srgbClr val="0000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kvitteringer eller faktura</a:t>
            </a:r>
            <a:r>
              <a:rPr lang="en-US" sz="1178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, som ikke er bogført?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865352" y="1413980"/>
            <a:ext cx="5367262" cy="6257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0"/>
              </a:lnSpc>
              <a:spcBef>
                <a:spcPct val="0"/>
              </a:spcBef>
            </a:pPr>
            <a:r>
              <a:rPr lang="en-US" sz="1178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Man skal fortælle </a:t>
            </a:r>
            <a:r>
              <a:rPr lang="en-US" b="true" sz="1178">
                <a:solidFill>
                  <a:srgbClr val="3A91F6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banken</a:t>
            </a:r>
            <a:r>
              <a:rPr lang="en-US" sz="1178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, hvad man har købt og solgt. Det kaldes </a:t>
            </a:r>
            <a:r>
              <a:rPr lang="en-US" b="true" sz="1178">
                <a:solidFill>
                  <a:srgbClr val="FF3131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bogføring</a:t>
            </a:r>
            <a:r>
              <a:rPr lang="en-US" sz="1178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. Bank saldo fortæller, at du har </a:t>
            </a:r>
            <a:r>
              <a:rPr lang="en-US" b="true" sz="1178">
                <a:solidFill>
                  <a:srgbClr val="3A91F6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57500 kr</a:t>
            </a:r>
            <a:r>
              <a:rPr lang="en-US" sz="1178">
                <a:solidFill>
                  <a:srgbClr val="3A91F6"/>
                </a:solidFill>
                <a:latin typeface="Helvetica"/>
                <a:ea typeface="Helvetica"/>
                <a:cs typeface="Helvetica"/>
                <a:sym typeface="Helvetica"/>
              </a:rPr>
              <a:t>.</a:t>
            </a:r>
            <a:r>
              <a:rPr lang="en-US" sz="1178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, men dit regnskab fortæller, at du har </a:t>
            </a:r>
            <a:r>
              <a:rPr lang="en-US" b="true" sz="1178">
                <a:solidFill>
                  <a:srgbClr val="FF3131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55000 kr</a:t>
            </a:r>
            <a:r>
              <a:rPr lang="en-US" sz="1178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. 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317463" y="9831922"/>
            <a:ext cx="747006" cy="2559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5"/>
              </a:lnSpc>
              <a:spcBef>
                <a:spcPct val="0"/>
              </a:spcBef>
            </a:pPr>
            <a:r>
              <a:rPr lang="en-US" sz="1375" b="true">
                <a:solidFill>
                  <a:srgbClr val="0000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Dit navn: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498214" y="4216932"/>
            <a:ext cx="1128089" cy="2559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5"/>
              </a:lnSpc>
              <a:spcBef>
                <a:spcPct val="0"/>
              </a:spcBef>
            </a:pPr>
            <a:r>
              <a:rPr lang="en-US" sz="1375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Bogført saldo :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4527567" y="3055360"/>
            <a:ext cx="912764" cy="2559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5"/>
              </a:lnSpc>
              <a:spcBef>
                <a:spcPct val="0"/>
              </a:spcBef>
            </a:pPr>
            <a:r>
              <a:rPr lang="en-US" sz="1375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Bank saldo: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699006" y="4137963"/>
            <a:ext cx="848040" cy="3948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56"/>
              </a:lnSpc>
              <a:spcBef>
                <a:spcPct val="0"/>
              </a:spcBef>
            </a:pPr>
            <a:r>
              <a:rPr lang="en-US" b="true" sz="2183">
                <a:solidFill>
                  <a:srgbClr val="FF3131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55.000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5517371" y="2976391"/>
            <a:ext cx="848040" cy="3948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56"/>
              </a:lnSpc>
              <a:spcBef>
                <a:spcPct val="0"/>
              </a:spcBef>
            </a:pPr>
            <a:r>
              <a:rPr lang="en-US" b="true" sz="2183">
                <a:solidFill>
                  <a:srgbClr val="3A91F6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57.500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2123026" y="8803060"/>
            <a:ext cx="2051673" cy="343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50"/>
              </a:lnSpc>
              <a:spcBef>
                <a:spcPct val="0"/>
              </a:spcBef>
            </a:pPr>
            <a:r>
              <a:rPr lang="en-US" b="true" sz="1964">
                <a:solidFill>
                  <a:srgbClr val="FF3131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Ny bogført saldo</a:t>
            </a:r>
            <a:r>
              <a:rPr lang="en-US" sz="1964">
                <a:solidFill>
                  <a:srgbClr val="FF3131"/>
                </a:solidFill>
                <a:latin typeface="Helvetica"/>
                <a:ea typeface="Helvetica"/>
                <a:cs typeface="Helvetica"/>
                <a:sym typeface="Helvetica"/>
              </a:rPr>
              <a:t>: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0986449" y="6251828"/>
            <a:ext cx="6724595" cy="30064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true">
                <a:solidFill>
                  <a:srgbClr val="0000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Er det en arbejdsopgave som Maria My...</a:t>
            </a:r>
          </a:p>
          <a:p>
            <a:pPr algn="l">
              <a:lnSpc>
                <a:spcPts val="2100"/>
              </a:lnSpc>
            </a:pPr>
          </a:p>
          <a:p>
            <a:pPr algn="l">
              <a:lnSpc>
                <a:spcPts val="4643"/>
              </a:lnSpc>
            </a:pPr>
            <a:r>
              <a:rPr lang="en-US" sz="2699" b="true">
                <a:solidFill>
                  <a:srgbClr val="3399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(A)</a:t>
            </a:r>
            <a:r>
              <a:rPr lang="en-US" sz="2699">
                <a:solidFill>
                  <a:srgbClr val="339900"/>
                </a:solidFill>
                <a:latin typeface="Helvetica"/>
                <a:ea typeface="Helvetica"/>
                <a:cs typeface="Helvetica"/>
                <a:sym typeface="Helvetica"/>
              </a:rPr>
              <a:t> Ikke skal bruge mere tid på fordi </a:t>
            </a:r>
            <a:r>
              <a:rPr lang="en-US" sz="2699" b="true">
                <a:solidFill>
                  <a:srgbClr val="3399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(...)</a:t>
            </a:r>
            <a:r>
              <a:rPr lang="en-US" sz="2699">
                <a:solidFill>
                  <a:srgbClr val="339900"/>
                </a:solidFill>
                <a:latin typeface="Helvetica"/>
                <a:ea typeface="Helvetica"/>
                <a:cs typeface="Helvetica"/>
                <a:sym typeface="Helvetica"/>
              </a:rPr>
              <a:t>.</a:t>
            </a:r>
          </a:p>
          <a:p>
            <a:pPr algn="l">
              <a:lnSpc>
                <a:spcPts val="4643"/>
              </a:lnSpc>
            </a:pPr>
            <a:r>
              <a:rPr lang="en-US" sz="2699" b="true">
                <a:solidFill>
                  <a:srgbClr val="FFBD59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(B)</a:t>
            </a:r>
            <a:r>
              <a:rPr lang="en-US" sz="2699">
                <a:solidFill>
                  <a:srgbClr val="FFBD59"/>
                </a:solid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lang="en-US" sz="2699">
                <a:solidFill>
                  <a:srgbClr val="FFBD59"/>
                </a:solidFill>
                <a:latin typeface="Helvetica"/>
                <a:ea typeface="Helvetica"/>
                <a:cs typeface="Helvetica"/>
                <a:sym typeface="Helvetica"/>
              </a:rPr>
              <a:t>Hun lige skal tjekke igennem for </a:t>
            </a:r>
            <a:r>
              <a:rPr lang="en-US" sz="2699" b="true">
                <a:solidFill>
                  <a:srgbClr val="FFBD59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(...)</a:t>
            </a:r>
            <a:r>
              <a:rPr lang="en-US" sz="2699">
                <a:solidFill>
                  <a:srgbClr val="FFBD59"/>
                </a:solidFill>
                <a:latin typeface="Helvetica"/>
                <a:ea typeface="Helvetica"/>
                <a:cs typeface="Helvetica"/>
                <a:sym typeface="Helvetica"/>
              </a:rPr>
              <a:t>.</a:t>
            </a:r>
          </a:p>
          <a:p>
            <a:pPr algn="l">
              <a:lnSpc>
                <a:spcPts val="4643"/>
              </a:lnSpc>
            </a:pPr>
            <a:r>
              <a:rPr lang="en-US" sz="2699" b="true">
                <a:solidFill>
                  <a:srgbClr val="FF5757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(C)</a:t>
            </a:r>
            <a:r>
              <a:rPr lang="en-US" sz="2699">
                <a:solidFill>
                  <a:srgbClr val="FF5757"/>
                </a:solid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lang="en-US" sz="2699">
                <a:solidFill>
                  <a:srgbClr val="FF5757"/>
                </a:solidFill>
                <a:latin typeface="Helvetica"/>
                <a:ea typeface="Helvetica"/>
                <a:cs typeface="Helvetica"/>
                <a:sym typeface="Helvetica"/>
              </a:rPr>
              <a:t>Skal overtage helt eller delvist fordi </a:t>
            </a:r>
            <a:r>
              <a:rPr lang="en-US" sz="2699" b="true">
                <a:solidFill>
                  <a:srgbClr val="FF5757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(...)</a:t>
            </a:r>
            <a:r>
              <a:rPr lang="en-US" sz="2699">
                <a:solidFill>
                  <a:srgbClr val="FF5757"/>
                </a:solidFill>
                <a:latin typeface="Helvetica"/>
                <a:ea typeface="Helvetica"/>
                <a:cs typeface="Helvetica"/>
                <a:sym typeface="Helvetica"/>
              </a:rPr>
              <a:t>.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0854390" y="1055110"/>
            <a:ext cx="6826737" cy="40195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true">
                <a:solidFill>
                  <a:srgbClr val="0000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Hvad kan I fortælle Maria My om arbejdsopgaven, så hun er ajourført.</a:t>
            </a:r>
          </a:p>
          <a:p>
            <a:pPr algn="l">
              <a:lnSpc>
                <a:spcPts val="2799"/>
              </a:lnSpc>
            </a:pPr>
          </a:p>
          <a:p>
            <a:pPr algn="l" marL="647692" indent="-323846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Hvad har du/I lavet</a:t>
            </a:r>
            <a:r>
              <a:rPr lang="en-US" b="true" sz="2999">
                <a:solidFill>
                  <a:srgbClr val="3399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?</a:t>
            </a:r>
          </a:p>
          <a:p>
            <a:pPr algn="l" marL="647692" indent="-323846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Hvad var det vigtigste at få styr på for at løse opgaven</a:t>
            </a:r>
            <a:r>
              <a:rPr lang="en-US" b="true" sz="2999">
                <a:solidFill>
                  <a:srgbClr val="3399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?</a:t>
            </a:r>
          </a:p>
          <a:p>
            <a:pPr algn="l" marL="647692" indent="-323846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Er der noget som mangler at blive løst, kan udvikles eller forbedres</a:t>
            </a:r>
            <a:r>
              <a:rPr lang="en-US" b="true" sz="2999">
                <a:solidFill>
                  <a:srgbClr val="FFBD59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?</a:t>
            </a:r>
            <a:r>
              <a:rPr lang="en-US" b="true" sz="2999">
                <a:solidFill>
                  <a:srgbClr val="FF3131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?</a:t>
            </a:r>
          </a:p>
        </p:txBody>
      </p:sp>
      <p:sp>
        <p:nvSpPr>
          <p:cNvPr name="Freeform 39" id="39"/>
          <p:cNvSpPr/>
          <p:nvPr/>
        </p:nvSpPr>
        <p:spPr>
          <a:xfrm flipH="false" flipV="false" rot="0">
            <a:off x="10511737" y="7628337"/>
            <a:ext cx="344922" cy="414944"/>
          </a:xfrm>
          <a:custGeom>
            <a:avLst/>
            <a:gdLst/>
            <a:ahLst/>
            <a:cxnLst/>
            <a:rect r="r" b="b" t="t" l="l"/>
            <a:pathLst>
              <a:path h="414944" w="344922">
                <a:moveTo>
                  <a:pt x="0" y="0"/>
                </a:moveTo>
                <a:lnTo>
                  <a:pt x="344922" y="0"/>
                </a:lnTo>
                <a:lnTo>
                  <a:pt x="344922" y="414943"/>
                </a:lnTo>
                <a:lnTo>
                  <a:pt x="0" y="41494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10442341" y="8209314"/>
            <a:ext cx="483715" cy="463487"/>
          </a:xfrm>
          <a:custGeom>
            <a:avLst/>
            <a:gdLst/>
            <a:ahLst/>
            <a:cxnLst/>
            <a:rect r="r" b="b" t="t" l="l"/>
            <a:pathLst>
              <a:path h="463487" w="483715">
                <a:moveTo>
                  <a:pt x="0" y="0"/>
                </a:moveTo>
                <a:lnTo>
                  <a:pt x="483715" y="0"/>
                </a:lnTo>
                <a:lnTo>
                  <a:pt x="483715" y="463487"/>
                </a:lnTo>
                <a:lnTo>
                  <a:pt x="0" y="4634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0">
            <a:off x="10642722" y="8827115"/>
            <a:ext cx="128897" cy="460876"/>
          </a:xfrm>
          <a:custGeom>
            <a:avLst/>
            <a:gdLst/>
            <a:ahLst/>
            <a:cxnLst/>
            <a:rect r="r" b="b" t="t" l="l"/>
            <a:pathLst>
              <a:path h="460876" w="128897">
                <a:moveTo>
                  <a:pt x="0" y="0"/>
                </a:moveTo>
                <a:lnTo>
                  <a:pt x="128897" y="0"/>
                </a:lnTo>
                <a:lnTo>
                  <a:pt x="128897" y="460876"/>
                </a:lnTo>
                <a:lnTo>
                  <a:pt x="0" y="46087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19895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841334" y="1176316"/>
            <a:ext cx="2670403" cy="1835902"/>
          </a:xfrm>
          <a:custGeom>
            <a:avLst/>
            <a:gdLst/>
            <a:ahLst/>
            <a:cxnLst/>
            <a:rect r="r" b="b" t="t" l="l"/>
            <a:pathLst>
              <a:path h="1835902" w="2670403">
                <a:moveTo>
                  <a:pt x="0" y="0"/>
                </a:moveTo>
                <a:lnTo>
                  <a:pt x="2670403" y="0"/>
                </a:lnTo>
                <a:lnTo>
                  <a:pt x="2670403" y="1835902"/>
                </a:lnTo>
                <a:lnTo>
                  <a:pt x="0" y="18359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987169" y="6328028"/>
            <a:ext cx="2378734" cy="2959964"/>
          </a:xfrm>
          <a:custGeom>
            <a:avLst/>
            <a:gdLst/>
            <a:ahLst/>
            <a:cxnLst/>
            <a:rect r="r" b="b" t="t" l="l"/>
            <a:pathLst>
              <a:path h="2959964" w="2378734">
                <a:moveTo>
                  <a:pt x="0" y="0"/>
                </a:moveTo>
                <a:lnTo>
                  <a:pt x="2378734" y="0"/>
                </a:lnTo>
                <a:lnTo>
                  <a:pt x="2378734" y="2959963"/>
                </a:lnTo>
                <a:lnTo>
                  <a:pt x="0" y="29599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7711044" y="9741395"/>
            <a:ext cx="471800" cy="465619"/>
          </a:xfrm>
          <a:custGeom>
            <a:avLst/>
            <a:gdLst/>
            <a:ahLst/>
            <a:cxnLst/>
            <a:rect r="r" b="b" t="t" l="l"/>
            <a:pathLst>
              <a:path h="465619" w="471800">
                <a:moveTo>
                  <a:pt x="0" y="0"/>
                </a:moveTo>
                <a:lnTo>
                  <a:pt x="471800" y="0"/>
                </a:lnTo>
                <a:lnTo>
                  <a:pt x="471800" y="465619"/>
                </a:lnTo>
                <a:lnTo>
                  <a:pt x="0" y="46561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24127" y="96743"/>
            <a:ext cx="7268928" cy="10093514"/>
            <a:chOff x="0" y="0"/>
            <a:chExt cx="1914450" cy="265837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914450" cy="2658374"/>
            </a:xfrm>
            <a:custGeom>
              <a:avLst/>
              <a:gdLst/>
              <a:ahLst/>
              <a:cxnLst/>
              <a:rect r="r" b="b" t="t" l="l"/>
              <a:pathLst>
                <a:path h="2658374" w="1914450">
                  <a:moveTo>
                    <a:pt x="0" y="0"/>
                  </a:moveTo>
                  <a:lnTo>
                    <a:pt x="1914450" y="0"/>
                  </a:lnTo>
                  <a:lnTo>
                    <a:pt x="1914450" y="2658374"/>
                  </a:lnTo>
                  <a:lnTo>
                    <a:pt x="0" y="265837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545454"/>
              </a:solidFill>
              <a:prstDash val="lgDash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1914450" cy="27059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60488" y="413541"/>
            <a:ext cx="6393939" cy="596380"/>
            <a:chOff x="0" y="0"/>
            <a:chExt cx="2325485" cy="216904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325485" cy="216904"/>
            </a:xfrm>
            <a:custGeom>
              <a:avLst/>
              <a:gdLst/>
              <a:ahLst/>
              <a:cxnLst/>
              <a:rect r="r" b="b" t="t" l="l"/>
              <a:pathLst>
                <a:path h="216904" w="2325485">
                  <a:moveTo>
                    <a:pt x="9687" y="0"/>
                  </a:moveTo>
                  <a:lnTo>
                    <a:pt x="2315798" y="0"/>
                  </a:lnTo>
                  <a:cubicBezTo>
                    <a:pt x="2318367" y="0"/>
                    <a:pt x="2320831" y="1021"/>
                    <a:pt x="2322648" y="2837"/>
                  </a:cubicBezTo>
                  <a:cubicBezTo>
                    <a:pt x="2324464" y="4654"/>
                    <a:pt x="2325485" y="7118"/>
                    <a:pt x="2325485" y="9687"/>
                  </a:cubicBezTo>
                  <a:lnTo>
                    <a:pt x="2325485" y="207218"/>
                  </a:lnTo>
                  <a:cubicBezTo>
                    <a:pt x="2325485" y="209787"/>
                    <a:pt x="2324464" y="212251"/>
                    <a:pt x="2322648" y="214067"/>
                  </a:cubicBezTo>
                  <a:cubicBezTo>
                    <a:pt x="2320831" y="215884"/>
                    <a:pt x="2318367" y="216904"/>
                    <a:pt x="2315798" y="216904"/>
                  </a:cubicBezTo>
                  <a:lnTo>
                    <a:pt x="9687" y="216904"/>
                  </a:lnTo>
                  <a:cubicBezTo>
                    <a:pt x="4337" y="216904"/>
                    <a:pt x="0" y="212568"/>
                    <a:pt x="0" y="207218"/>
                  </a:cubicBezTo>
                  <a:lnTo>
                    <a:pt x="0" y="9687"/>
                  </a:lnTo>
                  <a:cubicBezTo>
                    <a:pt x="0" y="7118"/>
                    <a:pt x="1021" y="4654"/>
                    <a:pt x="2837" y="2837"/>
                  </a:cubicBezTo>
                  <a:cubicBezTo>
                    <a:pt x="4654" y="1021"/>
                    <a:pt x="7118" y="0"/>
                    <a:pt x="96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000000"/>
              </a:solidFill>
              <a:prstDash val="dash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47625"/>
              <a:ext cx="2325485" cy="2645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550021" y="490040"/>
            <a:ext cx="6214873" cy="443383"/>
            <a:chOff x="0" y="0"/>
            <a:chExt cx="2260358" cy="161259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260358" cy="161259"/>
            </a:xfrm>
            <a:custGeom>
              <a:avLst/>
              <a:gdLst/>
              <a:ahLst/>
              <a:cxnLst/>
              <a:rect r="r" b="b" t="t" l="l"/>
              <a:pathLst>
                <a:path h="161259" w="2260358">
                  <a:moveTo>
                    <a:pt x="9966" y="0"/>
                  </a:moveTo>
                  <a:lnTo>
                    <a:pt x="2250392" y="0"/>
                  </a:lnTo>
                  <a:cubicBezTo>
                    <a:pt x="2253036" y="0"/>
                    <a:pt x="2255570" y="1050"/>
                    <a:pt x="2257439" y="2919"/>
                  </a:cubicBezTo>
                  <a:cubicBezTo>
                    <a:pt x="2259308" y="4788"/>
                    <a:pt x="2260358" y="7323"/>
                    <a:pt x="2260358" y="9966"/>
                  </a:cubicBezTo>
                  <a:lnTo>
                    <a:pt x="2260358" y="151293"/>
                  </a:lnTo>
                  <a:cubicBezTo>
                    <a:pt x="2260358" y="153936"/>
                    <a:pt x="2259308" y="156471"/>
                    <a:pt x="2257439" y="158340"/>
                  </a:cubicBezTo>
                  <a:cubicBezTo>
                    <a:pt x="2255570" y="160209"/>
                    <a:pt x="2253036" y="161259"/>
                    <a:pt x="2250392" y="161259"/>
                  </a:cubicBezTo>
                  <a:lnTo>
                    <a:pt x="9966" y="161259"/>
                  </a:lnTo>
                  <a:cubicBezTo>
                    <a:pt x="7323" y="161259"/>
                    <a:pt x="4788" y="160209"/>
                    <a:pt x="2919" y="158340"/>
                  </a:cubicBezTo>
                  <a:cubicBezTo>
                    <a:pt x="1050" y="156471"/>
                    <a:pt x="0" y="153936"/>
                    <a:pt x="0" y="151293"/>
                  </a:cubicBezTo>
                  <a:lnTo>
                    <a:pt x="0" y="9966"/>
                  </a:lnTo>
                  <a:cubicBezTo>
                    <a:pt x="0" y="7323"/>
                    <a:pt x="1050" y="4788"/>
                    <a:pt x="2919" y="2919"/>
                  </a:cubicBezTo>
                  <a:cubicBezTo>
                    <a:pt x="4788" y="1050"/>
                    <a:pt x="7323" y="0"/>
                    <a:pt x="9966" y="0"/>
                  </a:cubicBezTo>
                  <a:close/>
                </a:path>
              </a:pathLst>
            </a:custGeom>
            <a:solidFill>
              <a:srgbClr val="CDE4FD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47625"/>
              <a:ext cx="2260358" cy="20888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790615" y="1305346"/>
            <a:ext cx="5735843" cy="1456631"/>
            <a:chOff x="0" y="0"/>
            <a:chExt cx="2086134" cy="529779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086134" cy="529779"/>
            </a:xfrm>
            <a:custGeom>
              <a:avLst/>
              <a:gdLst/>
              <a:ahLst/>
              <a:cxnLst/>
              <a:rect r="r" b="b" t="t" l="l"/>
              <a:pathLst>
                <a:path h="529779" w="2086134">
                  <a:moveTo>
                    <a:pt x="10798" y="0"/>
                  </a:moveTo>
                  <a:lnTo>
                    <a:pt x="2075337" y="0"/>
                  </a:lnTo>
                  <a:cubicBezTo>
                    <a:pt x="2081300" y="0"/>
                    <a:pt x="2086134" y="4834"/>
                    <a:pt x="2086134" y="10798"/>
                  </a:cubicBezTo>
                  <a:lnTo>
                    <a:pt x="2086134" y="518981"/>
                  </a:lnTo>
                  <a:cubicBezTo>
                    <a:pt x="2086134" y="524944"/>
                    <a:pt x="2081300" y="529779"/>
                    <a:pt x="2075337" y="529779"/>
                  </a:cubicBezTo>
                  <a:lnTo>
                    <a:pt x="10798" y="529779"/>
                  </a:lnTo>
                  <a:cubicBezTo>
                    <a:pt x="4834" y="529779"/>
                    <a:pt x="0" y="524944"/>
                    <a:pt x="0" y="518981"/>
                  </a:cubicBezTo>
                  <a:lnTo>
                    <a:pt x="0" y="10798"/>
                  </a:lnTo>
                  <a:cubicBezTo>
                    <a:pt x="0" y="4834"/>
                    <a:pt x="4834" y="0"/>
                    <a:pt x="1079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000000"/>
              </a:solidFill>
              <a:prstDash val="dash"/>
              <a:miter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-47625"/>
              <a:ext cx="2086134" cy="5774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457250" y="3819920"/>
            <a:ext cx="6396098" cy="4721661"/>
            <a:chOff x="0" y="0"/>
            <a:chExt cx="2326270" cy="1717275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2326270" cy="1717275"/>
            </a:xfrm>
            <a:custGeom>
              <a:avLst/>
              <a:gdLst/>
              <a:ahLst/>
              <a:cxnLst/>
              <a:rect r="r" b="b" t="t" l="l"/>
              <a:pathLst>
                <a:path h="1717275" w="2326270">
                  <a:moveTo>
                    <a:pt x="9683" y="0"/>
                  </a:moveTo>
                  <a:lnTo>
                    <a:pt x="2316587" y="0"/>
                  </a:lnTo>
                  <a:cubicBezTo>
                    <a:pt x="2319155" y="0"/>
                    <a:pt x="2321618" y="1020"/>
                    <a:pt x="2323434" y="2836"/>
                  </a:cubicBezTo>
                  <a:cubicBezTo>
                    <a:pt x="2325250" y="4652"/>
                    <a:pt x="2326270" y="7115"/>
                    <a:pt x="2326270" y="9683"/>
                  </a:cubicBezTo>
                  <a:lnTo>
                    <a:pt x="2326270" y="1707592"/>
                  </a:lnTo>
                  <a:cubicBezTo>
                    <a:pt x="2326270" y="1710160"/>
                    <a:pt x="2325250" y="1712623"/>
                    <a:pt x="2323434" y="1714439"/>
                  </a:cubicBezTo>
                  <a:cubicBezTo>
                    <a:pt x="2321618" y="1716255"/>
                    <a:pt x="2319155" y="1717275"/>
                    <a:pt x="2316587" y="1717275"/>
                  </a:cubicBezTo>
                  <a:lnTo>
                    <a:pt x="9683" y="1717275"/>
                  </a:lnTo>
                  <a:cubicBezTo>
                    <a:pt x="7115" y="1717275"/>
                    <a:pt x="4652" y="1716255"/>
                    <a:pt x="2836" y="1714439"/>
                  </a:cubicBezTo>
                  <a:cubicBezTo>
                    <a:pt x="1020" y="1712623"/>
                    <a:pt x="0" y="1710160"/>
                    <a:pt x="0" y="1707592"/>
                  </a:cubicBezTo>
                  <a:lnTo>
                    <a:pt x="0" y="9683"/>
                  </a:lnTo>
                  <a:cubicBezTo>
                    <a:pt x="0" y="7115"/>
                    <a:pt x="1020" y="4652"/>
                    <a:pt x="2836" y="2836"/>
                  </a:cubicBezTo>
                  <a:cubicBezTo>
                    <a:pt x="4652" y="1020"/>
                    <a:pt x="7115" y="0"/>
                    <a:pt x="968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9" id="19"/>
            <p:cNvSpPr txBox="true"/>
            <p:nvPr/>
          </p:nvSpPr>
          <p:spPr>
            <a:xfrm>
              <a:off x="0" y="-47625"/>
              <a:ext cx="2326270" cy="1764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AutoShape 20" id="20"/>
          <p:cNvSpPr/>
          <p:nvPr/>
        </p:nvSpPr>
        <p:spPr>
          <a:xfrm>
            <a:off x="2150939" y="9863432"/>
            <a:ext cx="3721506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21" id="21"/>
          <p:cNvSpPr/>
          <p:nvPr/>
        </p:nvSpPr>
        <p:spPr>
          <a:xfrm flipH="false" flipV="false" rot="-922445">
            <a:off x="5483531" y="8371204"/>
            <a:ext cx="771988" cy="711633"/>
          </a:xfrm>
          <a:custGeom>
            <a:avLst/>
            <a:gdLst/>
            <a:ahLst/>
            <a:cxnLst/>
            <a:rect r="r" b="b" t="t" l="l"/>
            <a:pathLst>
              <a:path h="711633" w="771988">
                <a:moveTo>
                  <a:pt x="0" y="0"/>
                </a:moveTo>
                <a:lnTo>
                  <a:pt x="771988" y="0"/>
                </a:lnTo>
                <a:lnTo>
                  <a:pt x="771988" y="711632"/>
                </a:lnTo>
                <a:lnTo>
                  <a:pt x="0" y="71163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6002839" y="8135463"/>
            <a:ext cx="850509" cy="812236"/>
          </a:xfrm>
          <a:custGeom>
            <a:avLst/>
            <a:gdLst/>
            <a:ahLst/>
            <a:cxnLst/>
            <a:rect r="r" b="b" t="t" l="l"/>
            <a:pathLst>
              <a:path h="812236" w="850509">
                <a:moveTo>
                  <a:pt x="0" y="0"/>
                </a:moveTo>
                <a:lnTo>
                  <a:pt x="850509" y="0"/>
                </a:lnTo>
                <a:lnTo>
                  <a:pt x="850509" y="812236"/>
                </a:lnTo>
                <a:lnTo>
                  <a:pt x="0" y="8122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3" id="23"/>
          <p:cNvSpPr txBox="true"/>
          <p:nvPr/>
        </p:nvSpPr>
        <p:spPr>
          <a:xfrm rot="0">
            <a:off x="1067234" y="470657"/>
            <a:ext cx="5268806" cy="4059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34"/>
              </a:lnSpc>
              <a:spcBef>
                <a:spcPct val="0"/>
              </a:spcBef>
            </a:pPr>
            <a:r>
              <a:rPr lang="en-US" b="true" sz="2167">
                <a:solidFill>
                  <a:srgbClr val="000000"/>
                </a:solidFill>
                <a:latin typeface="Bodoni FLF Bold"/>
                <a:ea typeface="Bodoni FLF Bold"/>
                <a:cs typeface="Bodoni FLF Bold"/>
                <a:sym typeface="Bodoni FLF Bold"/>
              </a:rPr>
              <a:t>Svar på Trustviolet anmeldelse</a:t>
            </a:r>
          </a:p>
        </p:txBody>
      </p:sp>
      <p:sp>
        <p:nvSpPr>
          <p:cNvPr name="Freeform 24" id="24"/>
          <p:cNvSpPr/>
          <p:nvPr/>
        </p:nvSpPr>
        <p:spPr>
          <a:xfrm flipH="false" flipV="false" rot="-922445">
            <a:off x="614014" y="3537142"/>
            <a:ext cx="613522" cy="565556"/>
          </a:xfrm>
          <a:custGeom>
            <a:avLst/>
            <a:gdLst/>
            <a:ahLst/>
            <a:cxnLst/>
            <a:rect r="r" b="b" t="t" l="l"/>
            <a:pathLst>
              <a:path h="565556" w="613522">
                <a:moveTo>
                  <a:pt x="0" y="0"/>
                </a:moveTo>
                <a:lnTo>
                  <a:pt x="613522" y="0"/>
                </a:lnTo>
                <a:lnTo>
                  <a:pt x="613522" y="565556"/>
                </a:lnTo>
                <a:lnTo>
                  <a:pt x="0" y="56555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true" flipV="false" rot="0">
            <a:off x="6263691" y="220052"/>
            <a:ext cx="983357" cy="983357"/>
          </a:xfrm>
          <a:custGeom>
            <a:avLst/>
            <a:gdLst/>
            <a:ahLst/>
            <a:cxnLst/>
            <a:rect r="r" b="b" t="t" l="l"/>
            <a:pathLst>
              <a:path h="983357" w="983357">
                <a:moveTo>
                  <a:pt x="983357" y="0"/>
                </a:moveTo>
                <a:lnTo>
                  <a:pt x="0" y="0"/>
                </a:lnTo>
                <a:lnTo>
                  <a:pt x="0" y="983357"/>
                </a:lnTo>
                <a:lnTo>
                  <a:pt x="983357" y="983357"/>
                </a:lnTo>
                <a:lnTo>
                  <a:pt x="983357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26" id="26"/>
          <p:cNvSpPr txBox="true"/>
          <p:nvPr/>
        </p:nvSpPr>
        <p:spPr>
          <a:xfrm rot="0">
            <a:off x="1010009" y="1995561"/>
            <a:ext cx="5146934" cy="6275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255289" indent="-127645" lvl="1">
              <a:lnSpc>
                <a:spcPts val="1655"/>
              </a:lnSpc>
              <a:buFont typeface="Arial"/>
              <a:buChar char="•"/>
            </a:pPr>
            <a:r>
              <a:rPr lang="en-US" sz="1182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Skal vi give kunden det han ønsker?</a:t>
            </a:r>
          </a:p>
          <a:p>
            <a:pPr algn="l" marL="255289" indent="-127645" lvl="1">
              <a:lnSpc>
                <a:spcPts val="1655"/>
              </a:lnSpc>
              <a:buFont typeface="Arial"/>
              <a:buChar char="•"/>
            </a:pPr>
            <a:r>
              <a:rPr lang="en-US" sz="1182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Trustviolet er offentligt og kan læses af alle online. Hvad betyder det for hvordan du vil svare?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460488" y="3136702"/>
            <a:ext cx="1800856" cy="2566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31"/>
              </a:lnSpc>
              <a:spcBef>
                <a:spcPct val="0"/>
              </a:spcBef>
            </a:pPr>
            <a:r>
              <a:rPr lang="en-US" sz="1379" b="true">
                <a:solidFill>
                  <a:srgbClr val="0000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Svar på anmeldelsen: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459409" y="9657938"/>
            <a:ext cx="749232" cy="2566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31"/>
              </a:lnSpc>
              <a:spcBef>
                <a:spcPct val="0"/>
              </a:spcBef>
            </a:pPr>
            <a:r>
              <a:rPr lang="en-US" sz="1379" b="true">
                <a:solidFill>
                  <a:srgbClr val="0000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Dit navn: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010009" y="1495310"/>
            <a:ext cx="5146934" cy="4210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5"/>
              </a:lnSpc>
            </a:pPr>
            <a:r>
              <a:rPr lang="en-US" sz="1182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Nordic Denim Lab har fået en anmeldelse på Trustviolet. Trustviolet kan læses af alle online. Nu er det dig, der skal skrive et svar.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0986449" y="6251828"/>
            <a:ext cx="6724595" cy="30064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true">
                <a:solidFill>
                  <a:srgbClr val="0000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Er det en arbejdsopgave som Maria My...</a:t>
            </a:r>
          </a:p>
          <a:p>
            <a:pPr algn="l">
              <a:lnSpc>
                <a:spcPts val="2100"/>
              </a:lnSpc>
            </a:pPr>
          </a:p>
          <a:p>
            <a:pPr algn="l">
              <a:lnSpc>
                <a:spcPts val="4643"/>
              </a:lnSpc>
            </a:pPr>
            <a:r>
              <a:rPr lang="en-US" sz="2699" b="true">
                <a:solidFill>
                  <a:srgbClr val="3399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(A)</a:t>
            </a:r>
            <a:r>
              <a:rPr lang="en-US" sz="2699">
                <a:solidFill>
                  <a:srgbClr val="339900"/>
                </a:solidFill>
                <a:latin typeface="Helvetica"/>
                <a:ea typeface="Helvetica"/>
                <a:cs typeface="Helvetica"/>
                <a:sym typeface="Helvetica"/>
              </a:rPr>
              <a:t> Ikke skal bruge mere tid på fordi </a:t>
            </a:r>
            <a:r>
              <a:rPr lang="en-US" sz="2699" b="true">
                <a:solidFill>
                  <a:srgbClr val="3399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(...)</a:t>
            </a:r>
            <a:r>
              <a:rPr lang="en-US" sz="2699">
                <a:solidFill>
                  <a:srgbClr val="339900"/>
                </a:solidFill>
                <a:latin typeface="Helvetica"/>
                <a:ea typeface="Helvetica"/>
                <a:cs typeface="Helvetica"/>
                <a:sym typeface="Helvetica"/>
              </a:rPr>
              <a:t>.</a:t>
            </a:r>
          </a:p>
          <a:p>
            <a:pPr algn="l">
              <a:lnSpc>
                <a:spcPts val="4643"/>
              </a:lnSpc>
            </a:pPr>
            <a:r>
              <a:rPr lang="en-US" sz="2699" b="true">
                <a:solidFill>
                  <a:srgbClr val="FFBD59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(B)</a:t>
            </a:r>
            <a:r>
              <a:rPr lang="en-US" sz="2699">
                <a:solidFill>
                  <a:srgbClr val="FFBD59"/>
                </a:solid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lang="en-US" sz="2699">
                <a:solidFill>
                  <a:srgbClr val="FFBD59"/>
                </a:solidFill>
                <a:latin typeface="Helvetica"/>
                <a:ea typeface="Helvetica"/>
                <a:cs typeface="Helvetica"/>
                <a:sym typeface="Helvetica"/>
              </a:rPr>
              <a:t>Hun lige skal tjekke igennem for </a:t>
            </a:r>
            <a:r>
              <a:rPr lang="en-US" sz="2699" b="true">
                <a:solidFill>
                  <a:srgbClr val="FFBD59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(...)</a:t>
            </a:r>
            <a:r>
              <a:rPr lang="en-US" sz="2699">
                <a:solidFill>
                  <a:srgbClr val="FFBD59"/>
                </a:solidFill>
                <a:latin typeface="Helvetica"/>
                <a:ea typeface="Helvetica"/>
                <a:cs typeface="Helvetica"/>
                <a:sym typeface="Helvetica"/>
              </a:rPr>
              <a:t>.</a:t>
            </a:r>
          </a:p>
          <a:p>
            <a:pPr algn="l">
              <a:lnSpc>
                <a:spcPts val="4643"/>
              </a:lnSpc>
            </a:pPr>
            <a:r>
              <a:rPr lang="en-US" sz="2699" b="true">
                <a:solidFill>
                  <a:srgbClr val="FF5757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(C)</a:t>
            </a:r>
            <a:r>
              <a:rPr lang="en-US" sz="2699">
                <a:solidFill>
                  <a:srgbClr val="FF5757"/>
                </a:solid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lang="en-US" sz="2699">
                <a:solidFill>
                  <a:srgbClr val="FF5757"/>
                </a:solidFill>
                <a:latin typeface="Helvetica"/>
                <a:ea typeface="Helvetica"/>
                <a:cs typeface="Helvetica"/>
                <a:sym typeface="Helvetica"/>
              </a:rPr>
              <a:t>Skal overtage helt eller delvist fordi </a:t>
            </a:r>
            <a:r>
              <a:rPr lang="en-US" sz="2699" b="true">
                <a:solidFill>
                  <a:srgbClr val="FF5757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(...)</a:t>
            </a:r>
            <a:r>
              <a:rPr lang="en-US" sz="2699">
                <a:solidFill>
                  <a:srgbClr val="FF5757"/>
                </a:solidFill>
                <a:latin typeface="Helvetica"/>
                <a:ea typeface="Helvetica"/>
                <a:cs typeface="Helvetica"/>
                <a:sym typeface="Helvetica"/>
              </a:rPr>
              <a:t>.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0854390" y="1055110"/>
            <a:ext cx="6826737" cy="40195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true">
                <a:solidFill>
                  <a:srgbClr val="0000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Hvad kan I fortælle Maria My om arbejdsopgaven, så hun er ajourført.</a:t>
            </a:r>
          </a:p>
          <a:p>
            <a:pPr algn="l">
              <a:lnSpc>
                <a:spcPts val="2799"/>
              </a:lnSpc>
            </a:pPr>
          </a:p>
          <a:p>
            <a:pPr algn="l" marL="647692" indent="-323846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Hvad har du/I lavet</a:t>
            </a:r>
            <a:r>
              <a:rPr lang="en-US" b="true" sz="2999">
                <a:solidFill>
                  <a:srgbClr val="3399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?</a:t>
            </a:r>
          </a:p>
          <a:p>
            <a:pPr algn="l" marL="647692" indent="-323846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Hvad var det vigtigste at få styr på for at løse opgaven</a:t>
            </a:r>
            <a:r>
              <a:rPr lang="en-US" b="true" sz="2999">
                <a:solidFill>
                  <a:srgbClr val="3399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?</a:t>
            </a:r>
          </a:p>
          <a:p>
            <a:pPr algn="l" marL="647692" indent="-323846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Er der noget som mangler at blive løst, kan udvikles eller forbedres</a:t>
            </a:r>
            <a:r>
              <a:rPr lang="en-US" b="true" sz="2999">
                <a:solidFill>
                  <a:srgbClr val="FFBD59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?</a:t>
            </a:r>
            <a:r>
              <a:rPr lang="en-US" b="true" sz="2999">
                <a:solidFill>
                  <a:srgbClr val="FF3131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?</a:t>
            </a:r>
          </a:p>
        </p:txBody>
      </p:sp>
      <p:sp>
        <p:nvSpPr>
          <p:cNvPr name="Freeform 32" id="32"/>
          <p:cNvSpPr/>
          <p:nvPr/>
        </p:nvSpPr>
        <p:spPr>
          <a:xfrm flipH="false" flipV="false" rot="0">
            <a:off x="10511737" y="7628337"/>
            <a:ext cx="344922" cy="414944"/>
          </a:xfrm>
          <a:custGeom>
            <a:avLst/>
            <a:gdLst/>
            <a:ahLst/>
            <a:cxnLst/>
            <a:rect r="r" b="b" t="t" l="l"/>
            <a:pathLst>
              <a:path h="414944" w="344922">
                <a:moveTo>
                  <a:pt x="0" y="0"/>
                </a:moveTo>
                <a:lnTo>
                  <a:pt x="344922" y="0"/>
                </a:lnTo>
                <a:lnTo>
                  <a:pt x="344922" y="414943"/>
                </a:lnTo>
                <a:lnTo>
                  <a:pt x="0" y="41494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10442341" y="8209314"/>
            <a:ext cx="483715" cy="463487"/>
          </a:xfrm>
          <a:custGeom>
            <a:avLst/>
            <a:gdLst/>
            <a:ahLst/>
            <a:cxnLst/>
            <a:rect r="r" b="b" t="t" l="l"/>
            <a:pathLst>
              <a:path h="463487" w="483715">
                <a:moveTo>
                  <a:pt x="0" y="0"/>
                </a:moveTo>
                <a:lnTo>
                  <a:pt x="483715" y="0"/>
                </a:lnTo>
                <a:lnTo>
                  <a:pt x="483715" y="463487"/>
                </a:lnTo>
                <a:lnTo>
                  <a:pt x="0" y="463487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10642722" y="8827115"/>
            <a:ext cx="128897" cy="460876"/>
          </a:xfrm>
          <a:custGeom>
            <a:avLst/>
            <a:gdLst/>
            <a:ahLst/>
            <a:cxnLst/>
            <a:rect r="r" b="b" t="t" l="l"/>
            <a:pathLst>
              <a:path h="460876" w="128897">
                <a:moveTo>
                  <a:pt x="0" y="0"/>
                </a:moveTo>
                <a:lnTo>
                  <a:pt x="128897" y="0"/>
                </a:lnTo>
                <a:lnTo>
                  <a:pt x="128897" y="460876"/>
                </a:lnTo>
                <a:lnTo>
                  <a:pt x="0" y="460876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119895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841334" y="1176316"/>
            <a:ext cx="2670403" cy="1835902"/>
          </a:xfrm>
          <a:custGeom>
            <a:avLst/>
            <a:gdLst/>
            <a:ahLst/>
            <a:cxnLst/>
            <a:rect r="r" b="b" t="t" l="l"/>
            <a:pathLst>
              <a:path h="1835902" w="2670403">
                <a:moveTo>
                  <a:pt x="0" y="0"/>
                </a:moveTo>
                <a:lnTo>
                  <a:pt x="2670403" y="0"/>
                </a:lnTo>
                <a:lnTo>
                  <a:pt x="2670403" y="1835902"/>
                </a:lnTo>
                <a:lnTo>
                  <a:pt x="0" y="18359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029718" y="6328028"/>
            <a:ext cx="2293636" cy="2854072"/>
          </a:xfrm>
          <a:custGeom>
            <a:avLst/>
            <a:gdLst/>
            <a:ahLst/>
            <a:cxnLst/>
            <a:rect r="r" b="b" t="t" l="l"/>
            <a:pathLst>
              <a:path h="2854072" w="2293636">
                <a:moveTo>
                  <a:pt x="0" y="0"/>
                </a:moveTo>
                <a:lnTo>
                  <a:pt x="2293636" y="0"/>
                </a:lnTo>
                <a:lnTo>
                  <a:pt x="2293636" y="2854072"/>
                </a:lnTo>
                <a:lnTo>
                  <a:pt x="0" y="28540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7711044" y="9741395"/>
            <a:ext cx="471800" cy="465619"/>
          </a:xfrm>
          <a:custGeom>
            <a:avLst/>
            <a:gdLst/>
            <a:ahLst/>
            <a:cxnLst/>
            <a:rect r="r" b="b" t="t" l="l"/>
            <a:pathLst>
              <a:path h="465619" w="471800">
                <a:moveTo>
                  <a:pt x="0" y="0"/>
                </a:moveTo>
                <a:lnTo>
                  <a:pt x="471800" y="0"/>
                </a:lnTo>
                <a:lnTo>
                  <a:pt x="471800" y="465619"/>
                </a:lnTo>
                <a:lnTo>
                  <a:pt x="0" y="46561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24127" y="96743"/>
            <a:ext cx="7268928" cy="10093514"/>
            <a:chOff x="0" y="0"/>
            <a:chExt cx="1914450" cy="265837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914450" cy="2658374"/>
            </a:xfrm>
            <a:custGeom>
              <a:avLst/>
              <a:gdLst/>
              <a:ahLst/>
              <a:cxnLst/>
              <a:rect r="r" b="b" t="t" l="l"/>
              <a:pathLst>
                <a:path h="2658374" w="1914450">
                  <a:moveTo>
                    <a:pt x="0" y="0"/>
                  </a:moveTo>
                  <a:lnTo>
                    <a:pt x="1914450" y="0"/>
                  </a:lnTo>
                  <a:lnTo>
                    <a:pt x="1914450" y="2658374"/>
                  </a:lnTo>
                  <a:lnTo>
                    <a:pt x="0" y="265837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545454"/>
              </a:solidFill>
              <a:prstDash val="lgDash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1914450" cy="27059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231980" y="293187"/>
            <a:ext cx="7053222" cy="9612878"/>
            <a:chOff x="0" y="0"/>
            <a:chExt cx="9404295" cy="12817171"/>
          </a:xfrm>
        </p:grpSpPr>
        <p:grpSp>
          <p:nvGrpSpPr>
            <p:cNvPr name="Group 9" id="9"/>
            <p:cNvGrpSpPr/>
            <p:nvPr/>
          </p:nvGrpSpPr>
          <p:grpSpPr>
            <a:xfrm rot="0">
              <a:off x="408206" y="241814"/>
              <a:ext cx="8462899" cy="789358"/>
              <a:chOff x="0" y="0"/>
              <a:chExt cx="2325485" cy="216904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2325485" cy="216904"/>
              </a:xfrm>
              <a:custGeom>
                <a:avLst/>
                <a:gdLst/>
                <a:ahLst/>
                <a:cxnLst/>
                <a:rect r="r" b="b" t="t" l="l"/>
                <a:pathLst>
                  <a:path h="216904" w="2325485">
                    <a:moveTo>
                      <a:pt x="9545" y="0"/>
                    </a:moveTo>
                    <a:lnTo>
                      <a:pt x="2315940" y="0"/>
                    </a:lnTo>
                    <a:cubicBezTo>
                      <a:pt x="2318471" y="0"/>
                      <a:pt x="2320899" y="1006"/>
                      <a:pt x="2322689" y="2796"/>
                    </a:cubicBezTo>
                    <a:cubicBezTo>
                      <a:pt x="2324479" y="4586"/>
                      <a:pt x="2325485" y="7013"/>
                      <a:pt x="2325485" y="9545"/>
                    </a:cubicBezTo>
                    <a:lnTo>
                      <a:pt x="2325485" y="207360"/>
                    </a:lnTo>
                    <a:cubicBezTo>
                      <a:pt x="2325485" y="212631"/>
                      <a:pt x="2321211" y="216904"/>
                      <a:pt x="2315940" y="216904"/>
                    </a:cubicBezTo>
                    <a:lnTo>
                      <a:pt x="9545" y="216904"/>
                    </a:lnTo>
                    <a:cubicBezTo>
                      <a:pt x="4273" y="216904"/>
                      <a:pt x="0" y="212631"/>
                      <a:pt x="0" y="207360"/>
                    </a:cubicBezTo>
                    <a:lnTo>
                      <a:pt x="0" y="9545"/>
                    </a:lnTo>
                    <a:cubicBezTo>
                      <a:pt x="0" y="4273"/>
                      <a:pt x="4273" y="0"/>
                      <a:pt x="9545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28575" cap="sq">
                <a:solidFill>
                  <a:srgbClr val="000000"/>
                </a:solidFill>
                <a:prstDash val="dash"/>
                <a:miter/>
              </a:ln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47625"/>
                <a:ext cx="2325485" cy="2645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40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0">
              <a:off x="526711" y="343067"/>
              <a:ext cx="8225891" cy="586853"/>
              <a:chOff x="0" y="0"/>
              <a:chExt cx="2260358" cy="161259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2260358" cy="161259"/>
              </a:xfrm>
              <a:custGeom>
                <a:avLst/>
                <a:gdLst/>
                <a:ahLst/>
                <a:cxnLst/>
                <a:rect r="r" b="b" t="t" l="l"/>
                <a:pathLst>
                  <a:path h="161259" w="2260358">
                    <a:moveTo>
                      <a:pt x="9820" y="0"/>
                    </a:moveTo>
                    <a:lnTo>
                      <a:pt x="2250538" y="0"/>
                    </a:lnTo>
                    <a:cubicBezTo>
                      <a:pt x="2255962" y="0"/>
                      <a:pt x="2260358" y="4396"/>
                      <a:pt x="2260358" y="9820"/>
                    </a:cubicBezTo>
                    <a:lnTo>
                      <a:pt x="2260358" y="151439"/>
                    </a:lnTo>
                    <a:cubicBezTo>
                      <a:pt x="2260358" y="154043"/>
                      <a:pt x="2259324" y="156541"/>
                      <a:pt x="2257482" y="158383"/>
                    </a:cubicBezTo>
                    <a:cubicBezTo>
                      <a:pt x="2255640" y="160224"/>
                      <a:pt x="2253143" y="161259"/>
                      <a:pt x="2250538" y="161259"/>
                    </a:cubicBezTo>
                    <a:lnTo>
                      <a:pt x="9820" y="161259"/>
                    </a:lnTo>
                    <a:cubicBezTo>
                      <a:pt x="4396" y="161259"/>
                      <a:pt x="0" y="156862"/>
                      <a:pt x="0" y="151439"/>
                    </a:cubicBezTo>
                    <a:lnTo>
                      <a:pt x="0" y="9820"/>
                    </a:lnTo>
                    <a:cubicBezTo>
                      <a:pt x="0" y="4396"/>
                      <a:pt x="4396" y="0"/>
                      <a:pt x="9820" y="0"/>
                    </a:cubicBezTo>
                    <a:close/>
                  </a:path>
                </a:pathLst>
              </a:custGeom>
              <a:solidFill>
                <a:srgbClr val="CDE4FD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47625"/>
                <a:ext cx="2260358" cy="20888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40"/>
                  </a:lnSpc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0">
              <a:off x="845156" y="1422191"/>
              <a:ext cx="7591856" cy="1617406"/>
              <a:chOff x="0" y="0"/>
              <a:chExt cx="2086134" cy="44444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2086134" cy="444440"/>
              </a:xfrm>
              <a:custGeom>
                <a:avLst/>
                <a:gdLst/>
                <a:ahLst/>
                <a:cxnLst/>
                <a:rect r="r" b="b" t="t" l="l"/>
                <a:pathLst>
                  <a:path h="444440" w="2086134">
                    <a:moveTo>
                      <a:pt x="10640" y="0"/>
                    </a:moveTo>
                    <a:lnTo>
                      <a:pt x="2075495" y="0"/>
                    </a:lnTo>
                    <a:cubicBezTo>
                      <a:pt x="2081371" y="0"/>
                      <a:pt x="2086134" y="4764"/>
                      <a:pt x="2086134" y="10640"/>
                    </a:cubicBezTo>
                    <a:lnTo>
                      <a:pt x="2086134" y="433800"/>
                    </a:lnTo>
                    <a:cubicBezTo>
                      <a:pt x="2086134" y="439677"/>
                      <a:pt x="2081371" y="444440"/>
                      <a:pt x="2075495" y="444440"/>
                    </a:cubicBezTo>
                    <a:lnTo>
                      <a:pt x="10640" y="444440"/>
                    </a:lnTo>
                    <a:cubicBezTo>
                      <a:pt x="4764" y="444440"/>
                      <a:pt x="0" y="439677"/>
                      <a:pt x="0" y="433800"/>
                    </a:cubicBezTo>
                    <a:lnTo>
                      <a:pt x="0" y="10640"/>
                    </a:lnTo>
                    <a:cubicBezTo>
                      <a:pt x="0" y="4764"/>
                      <a:pt x="4764" y="0"/>
                      <a:pt x="1064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28575" cap="sq">
                <a:solidFill>
                  <a:srgbClr val="000000"/>
                </a:solidFill>
                <a:prstDash val="dash"/>
                <a:miter/>
              </a:ln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47625"/>
                <a:ext cx="2086134" cy="49206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40"/>
                  </a:lnSpc>
                </a:pPr>
              </a:p>
            </p:txBody>
          </p:sp>
        </p:grpSp>
        <p:sp>
          <p:nvSpPr>
            <p:cNvPr name="AutoShape 18" id="18"/>
            <p:cNvSpPr/>
            <p:nvPr/>
          </p:nvSpPr>
          <p:spPr>
            <a:xfrm>
              <a:off x="2645656" y="12210583"/>
              <a:ext cx="4925716" cy="0"/>
            </a:xfrm>
            <a:prstGeom prst="line">
              <a:avLst/>
            </a:prstGeom>
            <a:ln cap="flat" w="12423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9" id="19"/>
            <p:cNvSpPr/>
            <p:nvPr/>
          </p:nvSpPr>
          <p:spPr>
            <a:xfrm>
              <a:off x="2645656" y="12749515"/>
              <a:ext cx="4925716" cy="0"/>
            </a:xfrm>
            <a:prstGeom prst="line">
              <a:avLst/>
            </a:prstGeom>
            <a:ln cap="flat" w="12423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20" id="20"/>
            <p:cNvSpPr txBox="true"/>
            <p:nvPr/>
          </p:nvSpPr>
          <p:spPr>
            <a:xfrm rot="0">
              <a:off x="1135543" y="2283224"/>
              <a:ext cx="6812386" cy="5449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253422" indent="-126711" lvl="1">
                <a:lnSpc>
                  <a:spcPts val="1643"/>
                </a:lnSpc>
                <a:buFont typeface="Arial"/>
                <a:buChar char="•"/>
              </a:pPr>
              <a:r>
                <a:rPr lang="en-US" sz="1173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rPr>
                <a:t>Hvad har du fundet af </a:t>
              </a:r>
              <a:r>
                <a:rPr lang="en-US" b="true" sz="1173">
                  <a:solidFill>
                    <a:srgbClr val="70C738"/>
                  </a:solidFill>
                  <a:latin typeface="Helvetica Bold"/>
                  <a:ea typeface="Helvetica Bold"/>
                  <a:cs typeface="Helvetica Bold"/>
                  <a:sym typeface="Helvetica Bold"/>
                </a:rPr>
                <a:t>positive</a:t>
              </a:r>
              <a:r>
                <a:rPr lang="en-US" sz="1173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rPr>
                <a:t> og </a:t>
              </a:r>
              <a:r>
                <a:rPr lang="en-US" b="true" sz="1173">
                  <a:solidFill>
                    <a:srgbClr val="E22020"/>
                  </a:solidFill>
                  <a:latin typeface="Helvetica Bold"/>
                  <a:ea typeface="Helvetica Bold"/>
                  <a:cs typeface="Helvetica Bold"/>
                  <a:sym typeface="Helvetica Bold"/>
                </a:rPr>
                <a:t>negative</a:t>
              </a:r>
              <a:r>
                <a:rPr lang="en-US" sz="1173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rPr>
                <a:t> ting om virksomhederne?</a:t>
              </a:r>
            </a:p>
            <a:p>
              <a:pPr algn="l" marL="253422" indent="-126711" lvl="1">
                <a:lnSpc>
                  <a:spcPts val="1643"/>
                </a:lnSpc>
                <a:buFont typeface="Arial"/>
                <a:buChar char="•"/>
              </a:pPr>
              <a:r>
                <a:rPr lang="en-US" sz="1173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rPr>
                <a:t>Hvem vil du foreslå, at Maria My vælger?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526711" y="342070"/>
              <a:ext cx="8225891" cy="5126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12"/>
                </a:lnSpc>
                <a:spcBef>
                  <a:spcPct val="0"/>
                </a:spcBef>
              </a:pPr>
              <a:r>
                <a:rPr lang="en-US" b="true" sz="2151">
                  <a:solidFill>
                    <a:srgbClr val="000000"/>
                  </a:solidFill>
                  <a:latin typeface="Bodoni FLF Bold"/>
                  <a:ea typeface="Bodoni FLF Bold"/>
                  <a:cs typeface="Bodoni FLF Bold"/>
                  <a:sym typeface="Bodoni FLF Bold"/>
                </a:rPr>
                <a:t>Vælg en leverandør af jeans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443206" y="3377071"/>
              <a:ext cx="2653771" cy="3242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917"/>
                </a:lnSpc>
                <a:spcBef>
                  <a:spcPct val="0"/>
                </a:spcBef>
              </a:pPr>
              <a:r>
                <a:rPr lang="en-US" sz="1369" b="true">
                  <a:solidFill>
                    <a:srgbClr val="000000"/>
                  </a:solidFill>
                  <a:latin typeface="Helvetica Bold"/>
                  <a:ea typeface="Helvetica Bold"/>
                  <a:cs typeface="Helvetica Bold"/>
                  <a:sym typeface="Helvetica Bold"/>
                </a:rPr>
                <a:t>Chittagong Apparel Ltd: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1135543" y="1583100"/>
              <a:ext cx="7125178" cy="5449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643"/>
                </a:lnSpc>
                <a:spcBef>
                  <a:spcPct val="0"/>
                </a:spcBef>
              </a:pPr>
              <a:r>
                <a:rPr lang="en-US" sz="1173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rPr>
                <a:t>Maria My er blevet kontaktet af </a:t>
              </a:r>
              <a:r>
                <a:rPr lang="en-US" b="true" sz="1173">
                  <a:solidFill>
                    <a:srgbClr val="000000"/>
                  </a:solidFill>
                  <a:latin typeface="Helvetica Bold"/>
                  <a:ea typeface="Helvetica Bold"/>
                  <a:cs typeface="Helvetica Bold"/>
                  <a:sym typeface="Helvetica Bold"/>
                </a:rPr>
                <a:t>Chittagong Apparel Ltd</a:t>
              </a:r>
              <a:r>
                <a:rPr lang="en-US" sz="1173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rPr>
                <a:t> og </a:t>
              </a:r>
              <a:r>
                <a:rPr lang="en-US" b="true" sz="1173">
                  <a:solidFill>
                    <a:srgbClr val="000000"/>
                  </a:solidFill>
                  <a:latin typeface="Helvetica Bold"/>
                  <a:ea typeface="Helvetica Bold"/>
                  <a:cs typeface="Helvetica Bold"/>
                  <a:sym typeface="Helvetica Bold"/>
                </a:rPr>
                <a:t>Dhaka Denim Works</a:t>
              </a:r>
              <a:r>
                <a:rPr lang="en-US" sz="1173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rPr>
                <a:t>. Virksomhederne er fra Bangladesh og kan begge levere denimbukser.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408206" y="11978069"/>
              <a:ext cx="2229462" cy="3242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917"/>
                </a:lnSpc>
                <a:spcBef>
                  <a:spcPct val="0"/>
                </a:spcBef>
              </a:pPr>
              <a:r>
                <a:rPr lang="en-US" sz="1369" b="true">
                  <a:solidFill>
                    <a:srgbClr val="000000"/>
                  </a:solidFill>
                  <a:latin typeface="Helvetica Bold"/>
                  <a:ea typeface="Helvetica Bold"/>
                  <a:cs typeface="Helvetica Bold"/>
                  <a:sym typeface="Helvetica Bold"/>
                </a:rPr>
                <a:t>Valg af leverandør?: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406778" y="12492937"/>
              <a:ext cx="991670" cy="3242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917"/>
                </a:lnSpc>
                <a:spcBef>
                  <a:spcPct val="0"/>
                </a:spcBef>
              </a:pPr>
              <a:r>
                <a:rPr lang="en-US" sz="1369" b="true">
                  <a:solidFill>
                    <a:srgbClr val="000000"/>
                  </a:solidFill>
                  <a:latin typeface="Helvetica Bold"/>
                  <a:ea typeface="Helvetica Bold"/>
                  <a:cs typeface="Helvetica Bold"/>
                  <a:sym typeface="Helvetica Bold"/>
                </a:rPr>
                <a:t>Dit navn: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4819527" y="3377071"/>
              <a:ext cx="2319397" cy="3242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917"/>
                </a:lnSpc>
                <a:spcBef>
                  <a:spcPct val="0"/>
                </a:spcBef>
              </a:pPr>
              <a:r>
                <a:rPr lang="en-US" sz="1369" b="true">
                  <a:solidFill>
                    <a:srgbClr val="000000"/>
                  </a:solidFill>
                  <a:latin typeface="Helvetica Bold"/>
                  <a:ea typeface="Helvetica Bold"/>
                  <a:cs typeface="Helvetica Bold"/>
                  <a:sym typeface="Helvetica Bold"/>
                </a:rPr>
                <a:t>Dhaka Denim Works:</a:t>
              </a:r>
            </a:p>
          </p:txBody>
        </p:sp>
        <p:grpSp>
          <p:nvGrpSpPr>
            <p:cNvPr name="Group 27" id="27"/>
            <p:cNvGrpSpPr/>
            <p:nvPr/>
          </p:nvGrpSpPr>
          <p:grpSpPr>
            <a:xfrm rot="0">
              <a:off x="4819527" y="3773914"/>
              <a:ext cx="4584768" cy="7804567"/>
              <a:chOff x="0" y="0"/>
              <a:chExt cx="1259829" cy="2144584"/>
            </a:xfrm>
          </p:grpSpPr>
          <p:sp>
            <p:nvSpPr>
              <p:cNvPr name="Freeform 28" id="28"/>
              <p:cNvSpPr/>
              <p:nvPr/>
            </p:nvSpPr>
            <p:spPr>
              <a:xfrm flipH="false" flipV="false" rot="0">
                <a:off x="0" y="0"/>
                <a:ext cx="1259829" cy="2144584"/>
              </a:xfrm>
              <a:custGeom>
                <a:avLst/>
                <a:gdLst/>
                <a:ahLst/>
                <a:cxnLst/>
                <a:rect r="r" b="b" t="t" l="l"/>
                <a:pathLst>
                  <a:path h="2144584" w="1259829">
                    <a:moveTo>
                      <a:pt x="17618" y="0"/>
                    </a:moveTo>
                    <a:lnTo>
                      <a:pt x="1242211" y="0"/>
                    </a:lnTo>
                    <a:cubicBezTo>
                      <a:pt x="1246883" y="0"/>
                      <a:pt x="1251365" y="1856"/>
                      <a:pt x="1254669" y="5160"/>
                    </a:cubicBezTo>
                    <a:cubicBezTo>
                      <a:pt x="1257973" y="8464"/>
                      <a:pt x="1259829" y="12946"/>
                      <a:pt x="1259829" y="17618"/>
                    </a:cubicBezTo>
                    <a:lnTo>
                      <a:pt x="1259829" y="2126966"/>
                    </a:lnTo>
                    <a:cubicBezTo>
                      <a:pt x="1259829" y="2131639"/>
                      <a:pt x="1257973" y="2136120"/>
                      <a:pt x="1254669" y="2139424"/>
                    </a:cubicBezTo>
                    <a:cubicBezTo>
                      <a:pt x="1251365" y="2142728"/>
                      <a:pt x="1246883" y="2144584"/>
                      <a:pt x="1242211" y="2144584"/>
                    </a:cubicBezTo>
                    <a:lnTo>
                      <a:pt x="17618" y="2144584"/>
                    </a:lnTo>
                    <a:cubicBezTo>
                      <a:pt x="12946" y="2144584"/>
                      <a:pt x="8464" y="2142728"/>
                      <a:pt x="5160" y="2139424"/>
                    </a:cubicBezTo>
                    <a:cubicBezTo>
                      <a:pt x="1856" y="2136120"/>
                      <a:pt x="0" y="2131639"/>
                      <a:pt x="0" y="2126966"/>
                    </a:cubicBezTo>
                    <a:lnTo>
                      <a:pt x="0" y="17618"/>
                    </a:lnTo>
                    <a:cubicBezTo>
                      <a:pt x="0" y="12946"/>
                      <a:pt x="1856" y="8464"/>
                      <a:pt x="5160" y="5160"/>
                    </a:cubicBezTo>
                    <a:cubicBezTo>
                      <a:pt x="8464" y="1856"/>
                      <a:pt x="12946" y="0"/>
                      <a:pt x="17618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28575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name="TextBox 29" id="29"/>
              <p:cNvSpPr txBox="true"/>
              <p:nvPr/>
            </p:nvSpPr>
            <p:spPr>
              <a:xfrm>
                <a:off x="0" y="-47625"/>
                <a:ext cx="1259829" cy="219220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40"/>
                  </a:lnSpc>
                </a:pPr>
              </a:p>
            </p:txBody>
          </p:sp>
        </p:grpSp>
        <p:sp>
          <p:nvSpPr>
            <p:cNvPr name="Freeform 30" id="30"/>
            <p:cNvSpPr/>
            <p:nvPr/>
          </p:nvSpPr>
          <p:spPr>
            <a:xfrm flipH="false" flipV="false" rot="0">
              <a:off x="8561236" y="3940519"/>
              <a:ext cx="573887" cy="573887"/>
            </a:xfrm>
            <a:custGeom>
              <a:avLst/>
              <a:gdLst/>
              <a:ahLst/>
              <a:cxnLst/>
              <a:rect r="r" b="b" t="t" l="l"/>
              <a:pathLst>
                <a:path h="573887" w="573887">
                  <a:moveTo>
                    <a:pt x="0" y="0"/>
                  </a:moveTo>
                  <a:lnTo>
                    <a:pt x="573888" y="0"/>
                  </a:lnTo>
                  <a:lnTo>
                    <a:pt x="573888" y="573888"/>
                  </a:lnTo>
                  <a:lnTo>
                    <a:pt x="0" y="5738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1" id="31"/>
            <p:cNvSpPr/>
            <p:nvPr/>
          </p:nvSpPr>
          <p:spPr>
            <a:xfrm flipH="false" flipV="false" rot="0">
              <a:off x="8561236" y="7499582"/>
              <a:ext cx="573887" cy="573887"/>
            </a:xfrm>
            <a:custGeom>
              <a:avLst/>
              <a:gdLst/>
              <a:ahLst/>
              <a:cxnLst/>
              <a:rect r="r" b="b" t="t" l="l"/>
              <a:pathLst>
                <a:path h="573887" w="573887">
                  <a:moveTo>
                    <a:pt x="0" y="0"/>
                  </a:moveTo>
                  <a:lnTo>
                    <a:pt x="573888" y="0"/>
                  </a:lnTo>
                  <a:lnTo>
                    <a:pt x="573888" y="573887"/>
                  </a:lnTo>
                  <a:lnTo>
                    <a:pt x="0" y="5738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AutoShape 32" id="32"/>
            <p:cNvSpPr/>
            <p:nvPr/>
          </p:nvSpPr>
          <p:spPr>
            <a:xfrm>
              <a:off x="5094143" y="5421541"/>
              <a:ext cx="4040981" cy="0"/>
            </a:xfrm>
            <a:prstGeom prst="line">
              <a:avLst/>
            </a:prstGeom>
            <a:ln cap="flat" w="12423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3" id="33"/>
            <p:cNvSpPr/>
            <p:nvPr/>
          </p:nvSpPr>
          <p:spPr>
            <a:xfrm>
              <a:off x="5094143" y="5930866"/>
              <a:ext cx="4040981" cy="0"/>
            </a:xfrm>
            <a:prstGeom prst="line">
              <a:avLst/>
            </a:prstGeom>
            <a:ln cap="flat" w="12423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4" id="34"/>
            <p:cNvSpPr/>
            <p:nvPr/>
          </p:nvSpPr>
          <p:spPr>
            <a:xfrm>
              <a:off x="5094143" y="6440191"/>
              <a:ext cx="4040981" cy="0"/>
            </a:xfrm>
            <a:prstGeom prst="line">
              <a:avLst/>
            </a:prstGeom>
            <a:ln cap="flat" w="12423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5" id="35"/>
            <p:cNvSpPr/>
            <p:nvPr/>
          </p:nvSpPr>
          <p:spPr>
            <a:xfrm>
              <a:off x="5094143" y="6949516"/>
              <a:ext cx="4040981" cy="0"/>
            </a:xfrm>
            <a:prstGeom prst="line">
              <a:avLst/>
            </a:prstGeom>
            <a:ln cap="flat" w="12423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6" id="36"/>
            <p:cNvSpPr/>
            <p:nvPr/>
          </p:nvSpPr>
          <p:spPr>
            <a:xfrm>
              <a:off x="5094143" y="4912216"/>
              <a:ext cx="4040981" cy="0"/>
            </a:xfrm>
            <a:prstGeom prst="line">
              <a:avLst/>
            </a:prstGeom>
            <a:ln cap="flat" w="12423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7" id="37"/>
            <p:cNvSpPr/>
            <p:nvPr/>
          </p:nvSpPr>
          <p:spPr>
            <a:xfrm>
              <a:off x="5094143" y="8511731"/>
              <a:ext cx="4040981" cy="0"/>
            </a:xfrm>
            <a:prstGeom prst="line">
              <a:avLst/>
            </a:prstGeom>
            <a:ln cap="flat" w="12423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8" id="38"/>
            <p:cNvSpPr/>
            <p:nvPr/>
          </p:nvSpPr>
          <p:spPr>
            <a:xfrm>
              <a:off x="5094143" y="9021056"/>
              <a:ext cx="4040981" cy="0"/>
            </a:xfrm>
            <a:prstGeom prst="line">
              <a:avLst/>
            </a:prstGeom>
            <a:ln cap="flat" w="12423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9" id="39"/>
            <p:cNvSpPr/>
            <p:nvPr/>
          </p:nvSpPr>
          <p:spPr>
            <a:xfrm>
              <a:off x="5094143" y="9530382"/>
              <a:ext cx="4040981" cy="0"/>
            </a:xfrm>
            <a:prstGeom prst="line">
              <a:avLst/>
            </a:prstGeom>
            <a:ln cap="flat" w="12423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40" id="40"/>
            <p:cNvSpPr/>
            <p:nvPr/>
          </p:nvSpPr>
          <p:spPr>
            <a:xfrm>
              <a:off x="5094143" y="10039707"/>
              <a:ext cx="4040981" cy="0"/>
            </a:xfrm>
            <a:prstGeom prst="line">
              <a:avLst/>
            </a:prstGeom>
            <a:ln cap="flat" w="12423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41" id="41"/>
            <p:cNvSpPr/>
            <p:nvPr/>
          </p:nvSpPr>
          <p:spPr>
            <a:xfrm>
              <a:off x="5094143" y="10587375"/>
              <a:ext cx="4040981" cy="0"/>
            </a:xfrm>
            <a:prstGeom prst="line">
              <a:avLst/>
            </a:prstGeom>
            <a:ln cap="flat" w="12423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grpSp>
          <p:nvGrpSpPr>
            <p:cNvPr name="Group 42" id="42"/>
            <p:cNvGrpSpPr/>
            <p:nvPr/>
          </p:nvGrpSpPr>
          <p:grpSpPr>
            <a:xfrm rot="0">
              <a:off x="0" y="3773914"/>
              <a:ext cx="4576736" cy="7804567"/>
              <a:chOff x="0" y="0"/>
              <a:chExt cx="1257622" cy="2144584"/>
            </a:xfrm>
          </p:grpSpPr>
          <p:sp>
            <p:nvSpPr>
              <p:cNvPr name="Freeform 43" id="43"/>
              <p:cNvSpPr/>
              <p:nvPr/>
            </p:nvSpPr>
            <p:spPr>
              <a:xfrm flipH="false" flipV="false" rot="0">
                <a:off x="0" y="0"/>
                <a:ext cx="1257622" cy="2144584"/>
              </a:xfrm>
              <a:custGeom>
                <a:avLst/>
                <a:gdLst/>
                <a:ahLst/>
                <a:cxnLst/>
                <a:rect r="r" b="b" t="t" l="l"/>
                <a:pathLst>
                  <a:path h="2144584" w="1257622">
                    <a:moveTo>
                      <a:pt x="17649" y="0"/>
                    </a:moveTo>
                    <a:lnTo>
                      <a:pt x="1239973" y="0"/>
                    </a:lnTo>
                    <a:cubicBezTo>
                      <a:pt x="1244654" y="0"/>
                      <a:pt x="1249143" y="1859"/>
                      <a:pt x="1252453" y="5169"/>
                    </a:cubicBezTo>
                    <a:cubicBezTo>
                      <a:pt x="1255763" y="8479"/>
                      <a:pt x="1257622" y="12968"/>
                      <a:pt x="1257622" y="17649"/>
                    </a:cubicBezTo>
                    <a:lnTo>
                      <a:pt x="1257622" y="2126935"/>
                    </a:lnTo>
                    <a:cubicBezTo>
                      <a:pt x="1257622" y="2131616"/>
                      <a:pt x="1255763" y="2136105"/>
                      <a:pt x="1252453" y="2139415"/>
                    </a:cubicBezTo>
                    <a:cubicBezTo>
                      <a:pt x="1249143" y="2142725"/>
                      <a:pt x="1244654" y="2144584"/>
                      <a:pt x="1239973" y="2144584"/>
                    </a:cubicBezTo>
                    <a:lnTo>
                      <a:pt x="17649" y="2144584"/>
                    </a:lnTo>
                    <a:cubicBezTo>
                      <a:pt x="12968" y="2144584"/>
                      <a:pt x="8479" y="2142725"/>
                      <a:pt x="5169" y="2139415"/>
                    </a:cubicBezTo>
                    <a:cubicBezTo>
                      <a:pt x="1859" y="2136105"/>
                      <a:pt x="0" y="2131616"/>
                      <a:pt x="0" y="2126935"/>
                    </a:cubicBezTo>
                    <a:lnTo>
                      <a:pt x="0" y="17649"/>
                    </a:lnTo>
                    <a:cubicBezTo>
                      <a:pt x="0" y="12968"/>
                      <a:pt x="1859" y="8479"/>
                      <a:pt x="5169" y="5169"/>
                    </a:cubicBezTo>
                    <a:cubicBezTo>
                      <a:pt x="8479" y="1859"/>
                      <a:pt x="12968" y="0"/>
                      <a:pt x="17649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28575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name="TextBox 44" id="44"/>
              <p:cNvSpPr txBox="true"/>
              <p:nvPr/>
            </p:nvSpPr>
            <p:spPr>
              <a:xfrm>
                <a:off x="0" y="-47625"/>
                <a:ext cx="1257622" cy="219220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40"/>
                  </a:lnSpc>
                </a:pPr>
              </a:p>
            </p:txBody>
          </p:sp>
        </p:grpSp>
        <p:sp>
          <p:nvSpPr>
            <p:cNvPr name="Freeform 45" id="45"/>
            <p:cNvSpPr/>
            <p:nvPr/>
          </p:nvSpPr>
          <p:spPr>
            <a:xfrm flipH="false" flipV="false" rot="0">
              <a:off x="3811811" y="3940519"/>
              <a:ext cx="573887" cy="573887"/>
            </a:xfrm>
            <a:custGeom>
              <a:avLst/>
              <a:gdLst/>
              <a:ahLst/>
              <a:cxnLst/>
              <a:rect r="r" b="b" t="t" l="l"/>
              <a:pathLst>
                <a:path h="573887" w="573887">
                  <a:moveTo>
                    <a:pt x="0" y="0"/>
                  </a:moveTo>
                  <a:lnTo>
                    <a:pt x="573887" y="0"/>
                  </a:lnTo>
                  <a:lnTo>
                    <a:pt x="573887" y="573888"/>
                  </a:lnTo>
                  <a:lnTo>
                    <a:pt x="0" y="5738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6" id="46"/>
            <p:cNvSpPr/>
            <p:nvPr/>
          </p:nvSpPr>
          <p:spPr>
            <a:xfrm flipH="false" flipV="false" rot="0">
              <a:off x="3811811" y="7499582"/>
              <a:ext cx="573887" cy="573887"/>
            </a:xfrm>
            <a:custGeom>
              <a:avLst/>
              <a:gdLst/>
              <a:ahLst/>
              <a:cxnLst/>
              <a:rect r="r" b="b" t="t" l="l"/>
              <a:pathLst>
                <a:path h="573887" w="573887">
                  <a:moveTo>
                    <a:pt x="0" y="0"/>
                  </a:moveTo>
                  <a:lnTo>
                    <a:pt x="573887" y="0"/>
                  </a:lnTo>
                  <a:lnTo>
                    <a:pt x="573887" y="573887"/>
                  </a:lnTo>
                  <a:lnTo>
                    <a:pt x="0" y="5738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AutoShape 47" id="47"/>
            <p:cNvSpPr/>
            <p:nvPr/>
          </p:nvSpPr>
          <p:spPr>
            <a:xfrm>
              <a:off x="247665" y="5421541"/>
              <a:ext cx="4054455" cy="0"/>
            </a:xfrm>
            <a:prstGeom prst="line">
              <a:avLst/>
            </a:prstGeom>
            <a:ln cap="flat" w="12423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48" id="48"/>
            <p:cNvSpPr/>
            <p:nvPr/>
          </p:nvSpPr>
          <p:spPr>
            <a:xfrm>
              <a:off x="247665" y="5930866"/>
              <a:ext cx="4054455" cy="0"/>
            </a:xfrm>
            <a:prstGeom prst="line">
              <a:avLst/>
            </a:prstGeom>
            <a:ln cap="flat" w="12423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49" id="49"/>
            <p:cNvSpPr/>
            <p:nvPr/>
          </p:nvSpPr>
          <p:spPr>
            <a:xfrm>
              <a:off x="247665" y="6440191"/>
              <a:ext cx="4054455" cy="0"/>
            </a:xfrm>
            <a:prstGeom prst="line">
              <a:avLst/>
            </a:prstGeom>
            <a:ln cap="flat" w="12423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50" id="50"/>
            <p:cNvSpPr/>
            <p:nvPr/>
          </p:nvSpPr>
          <p:spPr>
            <a:xfrm>
              <a:off x="247665" y="6949516"/>
              <a:ext cx="4054455" cy="0"/>
            </a:xfrm>
            <a:prstGeom prst="line">
              <a:avLst/>
            </a:prstGeom>
            <a:ln cap="flat" w="12423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51" id="51"/>
            <p:cNvSpPr/>
            <p:nvPr/>
          </p:nvSpPr>
          <p:spPr>
            <a:xfrm>
              <a:off x="247665" y="4912216"/>
              <a:ext cx="4054455" cy="0"/>
            </a:xfrm>
            <a:prstGeom prst="line">
              <a:avLst/>
            </a:prstGeom>
            <a:ln cap="flat" w="12423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52" id="52"/>
            <p:cNvSpPr/>
            <p:nvPr/>
          </p:nvSpPr>
          <p:spPr>
            <a:xfrm>
              <a:off x="247665" y="8511731"/>
              <a:ext cx="4054455" cy="0"/>
            </a:xfrm>
            <a:prstGeom prst="line">
              <a:avLst/>
            </a:prstGeom>
            <a:ln cap="flat" w="12423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53" id="53"/>
            <p:cNvSpPr/>
            <p:nvPr/>
          </p:nvSpPr>
          <p:spPr>
            <a:xfrm>
              <a:off x="247665" y="9021056"/>
              <a:ext cx="4054455" cy="0"/>
            </a:xfrm>
            <a:prstGeom prst="line">
              <a:avLst/>
            </a:prstGeom>
            <a:ln cap="flat" w="12423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54" id="54"/>
            <p:cNvSpPr/>
            <p:nvPr/>
          </p:nvSpPr>
          <p:spPr>
            <a:xfrm flipV="true">
              <a:off x="247665" y="9530382"/>
              <a:ext cx="4054455" cy="0"/>
            </a:xfrm>
            <a:prstGeom prst="line">
              <a:avLst/>
            </a:prstGeom>
            <a:ln cap="flat" w="12423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55" id="55"/>
            <p:cNvSpPr/>
            <p:nvPr/>
          </p:nvSpPr>
          <p:spPr>
            <a:xfrm>
              <a:off x="247665" y="10039707"/>
              <a:ext cx="4054455" cy="0"/>
            </a:xfrm>
            <a:prstGeom prst="line">
              <a:avLst/>
            </a:prstGeom>
            <a:ln cap="flat" w="12423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56" id="56"/>
            <p:cNvSpPr/>
            <p:nvPr/>
          </p:nvSpPr>
          <p:spPr>
            <a:xfrm>
              <a:off x="247665" y="10587375"/>
              <a:ext cx="4054455" cy="0"/>
            </a:xfrm>
            <a:prstGeom prst="line">
              <a:avLst/>
            </a:prstGeom>
            <a:ln cap="flat" w="12423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grpSp>
          <p:nvGrpSpPr>
            <p:cNvPr name="Group 57" id="57"/>
            <p:cNvGrpSpPr/>
            <p:nvPr/>
          </p:nvGrpSpPr>
          <p:grpSpPr>
            <a:xfrm rot="0">
              <a:off x="8131309" y="0"/>
              <a:ext cx="1272987" cy="1272987"/>
              <a:chOff x="0" y="0"/>
              <a:chExt cx="812800" cy="812800"/>
            </a:xfrm>
          </p:grpSpPr>
          <p:sp>
            <p:nvSpPr>
              <p:cNvPr name="Freeform 58" id="58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5757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59" id="59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40"/>
                  </a:lnSpc>
                </a:pPr>
              </a:p>
            </p:txBody>
          </p:sp>
        </p:grpSp>
        <p:sp>
          <p:nvSpPr>
            <p:cNvPr name="Freeform 60" id="60"/>
            <p:cNvSpPr/>
            <p:nvPr/>
          </p:nvSpPr>
          <p:spPr>
            <a:xfrm flipH="false" flipV="false" rot="0">
              <a:off x="8395622" y="186791"/>
              <a:ext cx="744360" cy="821363"/>
            </a:xfrm>
            <a:custGeom>
              <a:avLst/>
              <a:gdLst/>
              <a:ahLst/>
              <a:cxnLst/>
              <a:rect r="r" b="b" t="t" l="l"/>
              <a:pathLst>
                <a:path h="821363" w="744360">
                  <a:moveTo>
                    <a:pt x="0" y="0"/>
                  </a:moveTo>
                  <a:lnTo>
                    <a:pt x="744360" y="0"/>
                  </a:lnTo>
                  <a:lnTo>
                    <a:pt x="744360" y="821364"/>
                  </a:lnTo>
                  <a:lnTo>
                    <a:pt x="0" y="8213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61" id="61"/>
          <p:cNvSpPr txBox="true"/>
          <p:nvPr/>
        </p:nvSpPr>
        <p:spPr>
          <a:xfrm rot="0">
            <a:off x="10986449" y="6251828"/>
            <a:ext cx="6724595" cy="30064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true">
                <a:solidFill>
                  <a:srgbClr val="0000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Er det en arbejdsopgave som Maria My...</a:t>
            </a:r>
          </a:p>
          <a:p>
            <a:pPr algn="l">
              <a:lnSpc>
                <a:spcPts val="2100"/>
              </a:lnSpc>
            </a:pPr>
          </a:p>
          <a:p>
            <a:pPr algn="l">
              <a:lnSpc>
                <a:spcPts val="4643"/>
              </a:lnSpc>
            </a:pPr>
            <a:r>
              <a:rPr lang="en-US" sz="2699" b="true">
                <a:solidFill>
                  <a:srgbClr val="3399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(A)</a:t>
            </a:r>
            <a:r>
              <a:rPr lang="en-US" sz="2699">
                <a:solidFill>
                  <a:srgbClr val="339900"/>
                </a:solidFill>
                <a:latin typeface="Helvetica"/>
                <a:ea typeface="Helvetica"/>
                <a:cs typeface="Helvetica"/>
                <a:sym typeface="Helvetica"/>
              </a:rPr>
              <a:t> Ikke skal bruge mere tid på fordi </a:t>
            </a:r>
            <a:r>
              <a:rPr lang="en-US" sz="2699" b="true">
                <a:solidFill>
                  <a:srgbClr val="3399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(...)</a:t>
            </a:r>
            <a:r>
              <a:rPr lang="en-US" sz="2699">
                <a:solidFill>
                  <a:srgbClr val="339900"/>
                </a:solidFill>
                <a:latin typeface="Helvetica"/>
                <a:ea typeface="Helvetica"/>
                <a:cs typeface="Helvetica"/>
                <a:sym typeface="Helvetica"/>
              </a:rPr>
              <a:t>.</a:t>
            </a:r>
          </a:p>
          <a:p>
            <a:pPr algn="l">
              <a:lnSpc>
                <a:spcPts val="4643"/>
              </a:lnSpc>
            </a:pPr>
            <a:r>
              <a:rPr lang="en-US" sz="2699" b="true">
                <a:solidFill>
                  <a:srgbClr val="FFBD59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(B)</a:t>
            </a:r>
            <a:r>
              <a:rPr lang="en-US" sz="2699">
                <a:solidFill>
                  <a:srgbClr val="FFBD59"/>
                </a:solid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lang="en-US" sz="2699">
                <a:solidFill>
                  <a:srgbClr val="FFBD59"/>
                </a:solidFill>
                <a:latin typeface="Helvetica"/>
                <a:ea typeface="Helvetica"/>
                <a:cs typeface="Helvetica"/>
                <a:sym typeface="Helvetica"/>
              </a:rPr>
              <a:t>Hun lige skal tjekke igennem for </a:t>
            </a:r>
            <a:r>
              <a:rPr lang="en-US" sz="2699" b="true">
                <a:solidFill>
                  <a:srgbClr val="FFBD59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(...)</a:t>
            </a:r>
            <a:r>
              <a:rPr lang="en-US" sz="2699">
                <a:solidFill>
                  <a:srgbClr val="FFBD59"/>
                </a:solidFill>
                <a:latin typeface="Helvetica"/>
                <a:ea typeface="Helvetica"/>
                <a:cs typeface="Helvetica"/>
                <a:sym typeface="Helvetica"/>
              </a:rPr>
              <a:t>.</a:t>
            </a:r>
          </a:p>
          <a:p>
            <a:pPr algn="l">
              <a:lnSpc>
                <a:spcPts val="4643"/>
              </a:lnSpc>
            </a:pPr>
            <a:r>
              <a:rPr lang="en-US" sz="2699" b="true">
                <a:solidFill>
                  <a:srgbClr val="FF5757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(C)</a:t>
            </a:r>
            <a:r>
              <a:rPr lang="en-US" sz="2699">
                <a:solidFill>
                  <a:srgbClr val="FF5757"/>
                </a:solid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lang="en-US" sz="2699">
                <a:solidFill>
                  <a:srgbClr val="FF5757"/>
                </a:solidFill>
                <a:latin typeface="Helvetica"/>
                <a:ea typeface="Helvetica"/>
                <a:cs typeface="Helvetica"/>
                <a:sym typeface="Helvetica"/>
              </a:rPr>
              <a:t>Skal overtage helt eller delvist fordi </a:t>
            </a:r>
            <a:r>
              <a:rPr lang="en-US" sz="2699" b="true">
                <a:solidFill>
                  <a:srgbClr val="FF5757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(...)</a:t>
            </a:r>
            <a:r>
              <a:rPr lang="en-US" sz="2699">
                <a:solidFill>
                  <a:srgbClr val="FF5757"/>
                </a:solidFill>
                <a:latin typeface="Helvetica"/>
                <a:ea typeface="Helvetica"/>
                <a:cs typeface="Helvetica"/>
                <a:sym typeface="Helvetica"/>
              </a:rPr>
              <a:t>.</a:t>
            </a:r>
          </a:p>
        </p:txBody>
      </p:sp>
      <p:sp>
        <p:nvSpPr>
          <p:cNvPr name="TextBox 62" id="62"/>
          <p:cNvSpPr txBox="true"/>
          <p:nvPr/>
        </p:nvSpPr>
        <p:spPr>
          <a:xfrm rot="0">
            <a:off x="10854390" y="1055110"/>
            <a:ext cx="6826737" cy="40195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true">
                <a:solidFill>
                  <a:srgbClr val="0000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Hvad kan I fortælle Maria My om arbejdsopgaven, så hun er ajourført.</a:t>
            </a:r>
          </a:p>
          <a:p>
            <a:pPr algn="l">
              <a:lnSpc>
                <a:spcPts val="2799"/>
              </a:lnSpc>
            </a:pPr>
          </a:p>
          <a:p>
            <a:pPr algn="l" marL="647692" indent="-323846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Hvad har du/I lavet</a:t>
            </a:r>
            <a:r>
              <a:rPr lang="en-US" b="true" sz="2999">
                <a:solidFill>
                  <a:srgbClr val="3399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?</a:t>
            </a:r>
          </a:p>
          <a:p>
            <a:pPr algn="l" marL="647692" indent="-323846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Hvad var det vigtigste at få styr på for at løse opgaven</a:t>
            </a:r>
            <a:r>
              <a:rPr lang="en-US" b="true" sz="2999">
                <a:solidFill>
                  <a:srgbClr val="3399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?</a:t>
            </a:r>
          </a:p>
          <a:p>
            <a:pPr algn="l" marL="647692" indent="-323846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Er der noget som mangler at blive løst, kan udvikles eller forbedres</a:t>
            </a:r>
            <a:r>
              <a:rPr lang="en-US" b="true" sz="2999">
                <a:solidFill>
                  <a:srgbClr val="FFBD59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?</a:t>
            </a:r>
            <a:r>
              <a:rPr lang="en-US" b="true" sz="2999">
                <a:solidFill>
                  <a:srgbClr val="FF3131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?</a:t>
            </a:r>
          </a:p>
        </p:txBody>
      </p:sp>
      <p:sp>
        <p:nvSpPr>
          <p:cNvPr name="Freeform 63" id="63"/>
          <p:cNvSpPr/>
          <p:nvPr/>
        </p:nvSpPr>
        <p:spPr>
          <a:xfrm flipH="false" flipV="false" rot="0">
            <a:off x="10511737" y="7628337"/>
            <a:ext cx="344922" cy="414944"/>
          </a:xfrm>
          <a:custGeom>
            <a:avLst/>
            <a:gdLst/>
            <a:ahLst/>
            <a:cxnLst/>
            <a:rect r="r" b="b" t="t" l="l"/>
            <a:pathLst>
              <a:path h="414944" w="344922">
                <a:moveTo>
                  <a:pt x="0" y="0"/>
                </a:moveTo>
                <a:lnTo>
                  <a:pt x="344922" y="0"/>
                </a:lnTo>
                <a:lnTo>
                  <a:pt x="344922" y="414943"/>
                </a:lnTo>
                <a:lnTo>
                  <a:pt x="0" y="41494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4" id="64"/>
          <p:cNvSpPr/>
          <p:nvPr/>
        </p:nvSpPr>
        <p:spPr>
          <a:xfrm flipH="false" flipV="false" rot="0">
            <a:off x="10442341" y="8209314"/>
            <a:ext cx="483715" cy="463487"/>
          </a:xfrm>
          <a:custGeom>
            <a:avLst/>
            <a:gdLst/>
            <a:ahLst/>
            <a:cxnLst/>
            <a:rect r="r" b="b" t="t" l="l"/>
            <a:pathLst>
              <a:path h="463487" w="483715">
                <a:moveTo>
                  <a:pt x="0" y="0"/>
                </a:moveTo>
                <a:lnTo>
                  <a:pt x="483715" y="0"/>
                </a:lnTo>
                <a:lnTo>
                  <a:pt x="483715" y="463487"/>
                </a:lnTo>
                <a:lnTo>
                  <a:pt x="0" y="463487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5" id="65"/>
          <p:cNvSpPr/>
          <p:nvPr/>
        </p:nvSpPr>
        <p:spPr>
          <a:xfrm flipH="false" flipV="false" rot="0">
            <a:off x="10642722" y="8827115"/>
            <a:ext cx="128897" cy="460876"/>
          </a:xfrm>
          <a:custGeom>
            <a:avLst/>
            <a:gdLst/>
            <a:ahLst/>
            <a:cxnLst/>
            <a:rect r="r" b="b" t="t" l="l"/>
            <a:pathLst>
              <a:path h="460876" w="128897">
                <a:moveTo>
                  <a:pt x="0" y="0"/>
                </a:moveTo>
                <a:lnTo>
                  <a:pt x="128897" y="0"/>
                </a:lnTo>
                <a:lnTo>
                  <a:pt x="128897" y="460876"/>
                </a:lnTo>
                <a:lnTo>
                  <a:pt x="0" y="460876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119895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983605" y="3263724"/>
            <a:ext cx="2670403" cy="1835902"/>
          </a:xfrm>
          <a:custGeom>
            <a:avLst/>
            <a:gdLst/>
            <a:ahLst/>
            <a:cxnLst/>
            <a:rect r="r" b="b" t="t" l="l"/>
            <a:pathLst>
              <a:path h="1835902" w="2670403">
                <a:moveTo>
                  <a:pt x="0" y="0"/>
                </a:moveTo>
                <a:lnTo>
                  <a:pt x="2670403" y="0"/>
                </a:lnTo>
                <a:lnTo>
                  <a:pt x="2670403" y="1835903"/>
                </a:lnTo>
                <a:lnTo>
                  <a:pt x="0" y="18359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7711044" y="9741395"/>
            <a:ext cx="471800" cy="465619"/>
          </a:xfrm>
          <a:custGeom>
            <a:avLst/>
            <a:gdLst/>
            <a:ahLst/>
            <a:cxnLst/>
            <a:rect r="r" b="b" t="t" l="l"/>
            <a:pathLst>
              <a:path h="465619" w="471800">
                <a:moveTo>
                  <a:pt x="0" y="0"/>
                </a:moveTo>
                <a:lnTo>
                  <a:pt x="471800" y="0"/>
                </a:lnTo>
                <a:lnTo>
                  <a:pt x="471800" y="465619"/>
                </a:lnTo>
                <a:lnTo>
                  <a:pt x="0" y="46561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24127" y="96743"/>
            <a:ext cx="7268928" cy="10093514"/>
            <a:chOff x="0" y="0"/>
            <a:chExt cx="1914450" cy="2658374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914450" cy="2658374"/>
            </a:xfrm>
            <a:custGeom>
              <a:avLst/>
              <a:gdLst/>
              <a:ahLst/>
              <a:cxnLst/>
              <a:rect r="r" b="b" t="t" l="l"/>
              <a:pathLst>
                <a:path h="2658374" w="1914450">
                  <a:moveTo>
                    <a:pt x="0" y="0"/>
                  </a:moveTo>
                  <a:lnTo>
                    <a:pt x="1914450" y="0"/>
                  </a:lnTo>
                  <a:lnTo>
                    <a:pt x="1914450" y="2658374"/>
                  </a:lnTo>
                  <a:lnTo>
                    <a:pt x="0" y="265837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545454"/>
              </a:solidFill>
              <a:prstDash val="lgDash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47625"/>
              <a:ext cx="1914450" cy="27059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446204" y="293187"/>
            <a:ext cx="6838998" cy="9746700"/>
            <a:chOff x="0" y="0"/>
            <a:chExt cx="9118664" cy="12995601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1448" y="250924"/>
              <a:ext cx="8576847" cy="799986"/>
              <a:chOff x="0" y="0"/>
              <a:chExt cx="2325485" cy="216904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2325485" cy="216904"/>
              </a:xfrm>
              <a:custGeom>
                <a:avLst/>
                <a:gdLst/>
                <a:ahLst/>
                <a:cxnLst/>
                <a:rect r="r" b="b" t="t" l="l"/>
                <a:pathLst>
                  <a:path h="216904" w="2325485">
                    <a:moveTo>
                      <a:pt x="9545" y="0"/>
                    </a:moveTo>
                    <a:lnTo>
                      <a:pt x="2315940" y="0"/>
                    </a:lnTo>
                    <a:cubicBezTo>
                      <a:pt x="2318471" y="0"/>
                      <a:pt x="2320899" y="1006"/>
                      <a:pt x="2322689" y="2796"/>
                    </a:cubicBezTo>
                    <a:cubicBezTo>
                      <a:pt x="2324479" y="4586"/>
                      <a:pt x="2325485" y="7013"/>
                      <a:pt x="2325485" y="9545"/>
                    </a:cubicBezTo>
                    <a:lnTo>
                      <a:pt x="2325485" y="207360"/>
                    </a:lnTo>
                    <a:cubicBezTo>
                      <a:pt x="2325485" y="212631"/>
                      <a:pt x="2321211" y="216904"/>
                      <a:pt x="2315940" y="216904"/>
                    </a:cubicBezTo>
                    <a:lnTo>
                      <a:pt x="9545" y="216904"/>
                    </a:lnTo>
                    <a:cubicBezTo>
                      <a:pt x="4273" y="216904"/>
                      <a:pt x="0" y="212631"/>
                      <a:pt x="0" y="207360"/>
                    </a:cubicBezTo>
                    <a:lnTo>
                      <a:pt x="0" y="9545"/>
                    </a:lnTo>
                    <a:cubicBezTo>
                      <a:pt x="0" y="4273"/>
                      <a:pt x="4273" y="0"/>
                      <a:pt x="9545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28575" cap="sq">
                <a:solidFill>
                  <a:srgbClr val="000000"/>
                </a:solidFill>
                <a:prstDash val="dash"/>
                <a:miter/>
              </a:ln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0" y="-47625"/>
                <a:ext cx="2325485" cy="2645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39"/>
                  </a:lnSpc>
                </a:pPr>
              </a:p>
            </p:txBody>
          </p:sp>
        </p:grpSp>
        <p:grpSp>
          <p:nvGrpSpPr>
            <p:cNvPr name="Group 11" id="11"/>
            <p:cNvGrpSpPr/>
            <p:nvPr/>
          </p:nvGrpSpPr>
          <p:grpSpPr>
            <a:xfrm rot="0">
              <a:off x="121548" y="353540"/>
              <a:ext cx="8336647" cy="594754"/>
              <a:chOff x="0" y="0"/>
              <a:chExt cx="2260358" cy="161259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2260358" cy="161259"/>
              </a:xfrm>
              <a:custGeom>
                <a:avLst/>
                <a:gdLst/>
                <a:ahLst/>
                <a:cxnLst/>
                <a:rect r="r" b="b" t="t" l="l"/>
                <a:pathLst>
                  <a:path h="161259" w="2260358">
                    <a:moveTo>
                      <a:pt x="9820" y="0"/>
                    </a:moveTo>
                    <a:lnTo>
                      <a:pt x="2250538" y="0"/>
                    </a:lnTo>
                    <a:cubicBezTo>
                      <a:pt x="2255962" y="0"/>
                      <a:pt x="2260358" y="4396"/>
                      <a:pt x="2260358" y="9820"/>
                    </a:cubicBezTo>
                    <a:lnTo>
                      <a:pt x="2260358" y="151439"/>
                    </a:lnTo>
                    <a:cubicBezTo>
                      <a:pt x="2260358" y="154043"/>
                      <a:pt x="2259324" y="156541"/>
                      <a:pt x="2257482" y="158383"/>
                    </a:cubicBezTo>
                    <a:cubicBezTo>
                      <a:pt x="2255640" y="160224"/>
                      <a:pt x="2253143" y="161259"/>
                      <a:pt x="2250538" y="161259"/>
                    </a:cubicBezTo>
                    <a:lnTo>
                      <a:pt x="9820" y="161259"/>
                    </a:lnTo>
                    <a:cubicBezTo>
                      <a:pt x="4396" y="161259"/>
                      <a:pt x="0" y="156862"/>
                      <a:pt x="0" y="151439"/>
                    </a:cubicBezTo>
                    <a:lnTo>
                      <a:pt x="0" y="9820"/>
                    </a:lnTo>
                    <a:cubicBezTo>
                      <a:pt x="0" y="4396"/>
                      <a:pt x="4396" y="0"/>
                      <a:pt x="9820" y="0"/>
                    </a:cubicBezTo>
                    <a:close/>
                  </a:path>
                </a:pathLst>
              </a:custGeom>
              <a:solidFill>
                <a:srgbClr val="CDE4FD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0" y="-47625"/>
                <a:ext cx="2260358" cy="20888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39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444281" y="1447194"/>
              <a:ext cx="7694076" cy="1905081"/>
              <a:chOff x="0" y="0"/>
              <a:chExt cx="2086134" cy="516534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2086134" cy="516534"/>
              </a:xfrm>
              <a:custGeom>
                <a:avLst/>
                <a:gdLst/>
                <a:ahLst/>
                <a:cxnLst/>
                <a:rect r="r" b="b" t="t" l="l"/>
                <a:pathLst>
                  <a:path h="516534" w="2086134">
                    <a:moveTo>
                      <a:pt x="10640" y="0"/>
                    </a:moveTo>
                    <a:lnTo>
                      <a:pt x="2075495" y="0"/>
                    </a:lnTo>
                    <a:cubicBezTo>
                      <a:pt x="2081371" y="0"/>
                      <a:pt x="2086134" y="4764"/>
                      <a:pt x="2086134" y="10640"/>
                    </a:cubicBezTo>
                    <a:lnTo>
                      <a:pt x="2086134" y="505894"/>
                    </a:lnTo>
                    <a:cubicBezTo>
                      <a:pt x="2086134" y="511771"/>
                      <a:pt x="2081371" y="516534"/>
                      <a:pt x="2075495" y="516534"/>
                    </a:cubicBezTo>
                    <a:lnTo>
                      <a:pt x="10640" y="516534"/>
                    </a:lnTo>
                    <a:cubicBezTo>
                      <a:pt x="4764" y="516534"/>
                      <a:pt x="0" y="511771"/>
                      <a:pt x="0" y="505894"/>
                    </a:cubicBezTo>
                    <a:lnTo>
                      <a:pt x="0" y="10640"/>
                    </a:lnTo>
                    <a:cubicBezTo>
                      <a:pt x="0" y="4764"/>
                      <a:pt x="4764" y="0"/>
                      <a:pt x="1064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28575" cap="sq">
                <a:solidFill>
                  <a:srgbClr val="000000"/>
                </a:solidFill>
                <a:prstDash val="dash"/>
                <a:miter/>
              </a:ln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-47625"/>
                <a:ext cx="2086134" cy="56415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39"/>
                  </a:lnSpc>
                </a:pPr>
              </a:p>
            </p:txBody>
          </p:sp>
        </p:grpSp>
        <p:grpSp>
          <p:nvGrpSpPr>
            <p:cNvPr name="Group 17" id="17"/>
            <p:cNvGrpSpPr/>
            <p:nvPr/>
          </p:nvGrpSpPr>
          <p:grpSpPr>
            <a:xfrm rot="0">
              <a:off x="1448" y="4372050"/>
              <a:ext cx="8579743" cy="7442913"/>
              <a:chOff x="0" y="0"/>
              <a:chExt cx="2326270" cy="2018035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0" y="0"/>
                <a:ext cx="2326270" cy="2018035"/>
              </a:xfrm>
              <a:custGeom>
                <a:avLst/>
                <a:gdLst/>
                <a:ahLst/>
                <a:cxnLst/>
                <a:rect r="r" b="b" t="t" l="l"/>
                <a:pathLst>
                  <a:path h="2018035" w="2326270">
                    <a:moveTo>
                      <a:pt x="9542" y="0"/>
                    </a:moveTo>
                    <a:lnTo>
                      <a:pt x="2316728" y="0"/>
                    </a:lnTo>
                    <a:cubicBezTo>
                      <a:pt x="2321998" y="0"/>
                      <a:pt x="2326270" y="4272"/>
                      <a:pt x="2326270" y="9542"/>
                    </a:cubicBezTo>
                    <a:lnTo>
                      <a:pt x="2326270" y="2008494"/>
                    </a:lnTo>
                    <a:cubicBezTo>
                      <a:pt x="2326270" y="2013764"/>
                      <a:pt x="2321998" y="2018035"/>
                      <a:pt x="2316728" y="2018035"/>
                    </a:cubicBezTo>
                    <a:lnTo>
                      <a:pt x="9542" y="2018035"/>
                    </a:lnTo>
                    <a:cubicBezTo>
                      <a:pt x="4272" y="2018035"/>
                      <a:pt x="0" y="2013764"/>
                      <a:pt x="0" y="2008494"/>
                    </a:cubicBezTo>
                    <a:lnTo>
                      <a:pt x="0" y="9542"/>
                    </a:lnTo>
                    <a:cubicBezTo>
                      <a:pt x="0" y="4272"/>
                      <a:pt x="4272" y="0"/>
                      <a:pt x="9542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28575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0" y="-47625"/>
                <a:ext cx="2326270" cy="206566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39"/>
                  </a:lnSpc>
                </a:pPr>
              </a:p>
            </p:txBody>
          </p:sp>
        </p:grpSp>
        <p:sp>
          <p:nvSpPr>
            <p:cNvPr name="Freeform 20" id="20"/>
            <p:cNvSpPr/>
            <p:nvPr/>
          </p:nvSpPr>
          <p:spPr>
            <a:xfrm flipH="false" flipV="false" rot="0">
              <a:off x="7261062" y="4623355"/>
              <a:ext cx="1024385" cy="617192"/>
            </a:xfrm>
            <a:custGeom>
              <a:avLst/>
              <a:gdLst/>
              <a:ahLst/>
              <a:cxnLst/>
              <a:rect r="r" b="b" t="t" l="l"/>
              <a:pathLst>
                <a:path h="617192" w="1024385">
                  <a:moveTo>
                    <a:pt x="0" y="0"/>
                  </a:moveTo>
                  <a:lnTo>
                    <a:pt x="1024384" y="0"/>
                  </a:lnTo>
                  <a:lnTo>
                    <a:pt x="1024384" y="617192"/>
                  </a:lnTo>
                  <a:lnTo>
                    <a:pt x="0" y="6171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1" id="21"/>
            <p:cNvSpPr txBox="true"/>
            <p:nvPr/>
          </p:nvSpPr>
          <p:spPr>
            <a:xfrm rot="0">
              <a:off x="738577" y="2531380"/>
              <a:ext cx="6904111" cy="5517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256834" indent="-128417" lvl="1">
                <a:lnSpc>
                  <a:spcPts val="1665"/>
                </a:lnSpc>
                <a:buFont typeface="Arial"/>
                <a:buChar char="•"/>
              </a:pPr>
              <a:r>
                <a:rPr lang="en-US" sz="1189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rPr>
                <a:t>Hvilken stil tror du, Nordværk vil kunne lide?</a:t>
              </a:r>
            </a:p>
            <a:p>
              <a:pPr algn="l" marL="256834" indent="-128417" lvl="1">
                <a:lnSpc>
                  <a:spcPts val="1665"/>
                </a:lnSpc>
                <a:buFont typeface="Arial"/>
                <a:buChar char="•"/>
              </a:pPr>
              <a:r>
                <a:rPr lang="en-US" sz="1189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rPr>
                <a:t>Har du spotte noget I kontoret, som kan give dig en idé?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121548" y="363080"/>
              <a:ext cx="8163899" cy="5089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53"/>
                </a:lnSpc>
                <a:spcBef>
                  <a:spcPct val="0"/>
                </a:spcBef>
              </a:pPr>
              <a:r>
                <a:rPr lang="en-US" b="true" sz="2180">
                  <a:solidFill>
                    <a:srgbClr val="000000"/>
                  </a:solidFill>
                  <a:latin typeface="Bodoni FLF Bold"/>
                  <a:ea typeface="Bodoni FLF Bold"/>
                  <a:cs typeface="Bodoni FLF Bold"/>
                  <a:sym typeface="Bodoni FLF Bold"/>
                </a:rPr>
                <a:t>Design et broderi for Nordværk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1448" y="3896371"/>
              <a:ext cx="1213935" cy="3279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943"/>
                </a:lnSpc>
                <a:spcBef>
                  <a:spcPct val="0"/>
                </a:spcBef>
              </a:pPr>
              <a:r>
                <a:rPr lang="en-US" sz="1387" b="true">
                  <a:solidFill>
                    <a:srgbClr val="000000"/>
                  </a:solidFill>
                  <a:latin typeface="Helvetica Bold"/>
                  <a:ea typeface="Helvetica Bold"/>
                  <a:cs typeface="Helvetica Bold"/>
                  <a:sym typeface="Helvetica Bold"/>
                </a:rPr>
                <a:t>Dit design: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738577" y="1610783"/>
              <a:ext cx="7221114" cy="82874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665"/>
                </a:lnSpc>
                <a:spcBef>
                  <a:spcPct val="0"/>
                </a:spcBef>
              </a:pPr>
              <a:r>
                <a:rPr lang="en-US" sz="1189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rPr>
                <a:t>Tøjbutikken </a:t>
              </a:r>
              <a:r>
                <a:rPr lang="en-US" sz="1189" strike="noStrike" u="none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rPr>
                <a:t>Nordværk afventer et udkast til et par jeans med broderi fra Nordic Denim Lab.</a:t>
              </a:r>
            </a:p>
            <a:p>
              <a:pPr algn="l">
                <a:lnSpc>
                  <a:spcPts val="1665"/>
                </a:lnSpc>
                <a:spcBef>
                  <a:spcPct val="0"/>
                </a:spcBef>
              </a:pPr>
              <a:r>
                <a:rPr lang="en-US" sz="1189" strike="noStrike" u="none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rPr>
                <a:t>Men hvordan skal de se ud?</a:t>
              </a:r>
            </a:p>
          </p:txBody>
        </p:sp>
        <p:sp>
          <p:nvSpPr>
            <p:cNvPr name="AutoShape 25" id="25"/>
            <p:cNvSpPr/>
            <p:nvPr/>
          </p:nvSpPr>
          <p:spPr>
            <a:xfrm>
              <a:off x="2269024" y="12380845"/>
              <a:ext cx="4992038" cy="0"/>
            </a:xfrm>
            <a:prstGeom prst="line">
              <a:avLst/>
            </a:prstGeom>
            <a:ln cap="flat" w="1259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26" id="26"/>
            <p:cNvSpPr txBox="true"/>
            <p:nvPr/>
          </p:nvSpPr>
          <p:spPr>
            <a:xfrm rot="0">
              <a:off x="1448" y="12145841"/>
              <a:ext cx="2206564" cy="3279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943"/>
                </a:lnSpc>
                <a:spcBef>
                  <a:spcPct val="0"/>
                </a:spcBef>
              </a:pPr>
              <a:r>
                <a:rPr lang="en-US" sz="1387" b="true">
                  <a:solidFill>
                    <a:srgbClr val="000000"/>
                  </a:solidFill>
                  <a:latin typeface="Helvetica Bold"/>
                  <a:ea typeface="Helvetica Bold"/>
                  <a:cs typeface="Helvetica Bold"/>
                  <a:sym typeface="Helvetica Bold"/>
                </a:rPr>
                <a:t>Navn på dine jeans: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0" y="12667642"/>
              <a:ext cx="1005022" cy="3279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943"/>
                </a:lnSpc>
                <a:spcBef>
                  <a:spcPct val="0"/>
                </a:spcBef>
              </a:pPr>
              <a:r>
                <a:rPr lang="en-US" sz="1387" b="true">
                  <a:solidFill>
                    <a:srgbClr val="000000"/>
                  </a:solidFill>
                  <a:latin typeface="Helvetica Bold"/>
                  <a:ea typeface="Helvetica Bold"/>
                  <a:cs typeface="Helvetica Bold"/>
                  <a:sym typeface="Helvetica Bold"/>
                </a:rPr>
                <a:t>Dit navn:</a:t>
              </a:r>
            </a:p>
          </p:txBody>
        </p:sp>
        <p:sp>
          <p:nvSpPr>
            <p:cNvPr name="AutoShape 28" id="28"/>
            <p:cNvSpPr/>
            <p:nvPr/>
          </p:nvSpPr>
          <p:spPr>
            <a:xfrm>
              <a:off x="2269024" y="12927033"/>
              <a:ext cx="4992038" cy="0"/>
            </a:xfrm>
            <a:prstGeom prst="line">
              <a:avLst/>
            </a:prstGeom>
            <a:ln cap="flat" w="1259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grpSp>
          <p:nvGrpSpPr>
            <p:cNvPr name="Group 29" id="29"/>
            <p:cNvGrpSpPr/>
            <p:nvPr/>
          </p:nvGrpSpPr>
          <p:grpSpPr>
            <a:xfrm rot="0">
              <a:off x="7816829" y="0"/>
              <a:ext cx="1301834" cy="1301834"/>
              <a:chOff x="0" y="0"/>
              <a:chExt cx="812800" cy="812800"/>
            </a:xfrm>
          </p:grpSpPr>
          <p:sp>
            <p:nvSpPr>
              <p:cNvPr name="Freeform 30" id="3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837952"/>
              </a:solidFill>
            </p:spPr>
          </p:sp>
          <p:sp>
            <p:nvSpPr>
              <p:cNvPr name="TextBox 31" id="31"/>
              <p:cNvSpPr txBox="true"/>
              <p:nvPr/>
            </p:nvSpPr>
            <p:spPr>
              <a:xfrm>
                <a:off x="76200" y="66675"/>
                <a:ext cx="660400" cy="669925"/>
              </a:xfrm>
              <a:prstGeom prst="rect">
                <a:avLst/>
              </a:prstGeom>
            </p:spPr>
            <p:txBody>
              <a:bodyPr anchor="ctr" rtlCol="false" tIns="16706" lIns="16706" bIns="16706" rIns="16706"/>
              <a:lstStyle/>
              <a:p>
                <a:pPr algn="ctr">
                  <a:lnSpc>
                    <a:spcPts val="874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Freeform 32" id="32"/>
            <p:cNvSpPr/>
            <p:nvPr/>
          </p:nvSpPr>
          <p:spPr>
            <a:xfrm flipH="false" flipV="false" rot="0">
              <a:off x="7918047" y="264386"/>
              <a:ext cx="1200616" cy="729374"/>
            </a:xfrm>
            <a:custGeom>
              <a:avLst/>
              <a:gdLst/>
              <a:ahLst/>
              <a:cxnLst/>
              <a:rect r="r" b="b" t="t" l="l"/>
              <a:pathLst>
                <a:path h="729374" w="1200616">
                  <a:moveTo>
                    <a:pt x="0" y="0"/>
                  </a:moveTo>
                  <a:lnTo>
                    <a:pt x="1200617" y="0"/>
                  </a:lnTo>
                  <a:lnTo>
                    <a:pt x="1200617" y="729375"/>
                  </a:lnTo>
                  <a:lnTo>
                    <a:pt x="0" y="7293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33" id="33"/>
          <p:cNvSpPr/>
          <p:nvPr/>
        </p:nvSpPr>
        <p:spPr>
          <a:xfrm flipH="false" flipV="false" rot="0">
            <a:off x="7841334" y="1176316"/>
            <a:ext cx="2670403" cy="1835902"/>
          </a:xfrm>
          <a:custGeom>
            <a:avLst/>
            <a:gdLst/>
            <a:ahLst/>
            <a:cxnLst/>
            <a:rect r="r" b="b" t="t" l="l"/>
            <a:pathLst>
              <a:path h="1835902" w="2670403">
                <a:moveTo>
                  <a:pt x="0" y="0"/>
                </a:moveTo>
                <a:lnTo>
                  <a:pt x="2670403" y="0"/>
                </a:lnTo>
                <a:lnTo>
                  <a:pt x="2670403" y="1835902"/>
                </a:lnTo>
                <a:lnTo>
                  <a:pt x="0" y="18359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8029718" y="6328028"/>
            <a:ext cx="2293636" cy="2854072"/>
          </a:xfrm>
          <a:custGeom>
            <a:avLst/>
            <a:gdLst/>
            <a:ahLst/>
            <a:cxnLst/>
            <a:rect r="r" b="b" t="t" l="l"/>
            <a:pathLst>
              <a:path h="2854072" w="2293636">
                <a:moveTo>
                  <a:pt x="0" y="0"/>
                </a:moveTo>
                <a:lnTo>
                  <a:pt x="2293636" y="0"/>
                </a:lnTo>
                <a:lnTo>
                  <a:pt x="2293636" y="2854072"/>
                </a:lnTo>
                <a:lnTo>
                  <a:pt x="0" y="285407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5" id="35"/>
          <p:cNvSpPr txBox="true"/>
          <p:nvPr/>
        </p:nvSpPr>
        <p:spPr>
          <a:xfrm rot="0">
            <a:off x="10986449" y="6251828"/>
            <a:ext cx="6724595" cy="30064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true">
                <a:solidFill>
                  <a:srgbClr val="0000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Er det en arbejdsopgave som Maria My...</a:t>
            </a:r>
          </a:p>
          <a:p>
            <a:pPr algn="l">
              <a:lnSpc>
                <a:spcPts val="2100"/>
              </a:lnSpc>
            </a:pPr>
          </a:p>
          <a:p>
            <a:pPr algn="l">
              <a:lnSpc>
                <a:spcPts val="4643"/>
              </a:lnSpc>
            </a:pPr>
            <a:r>
              <a:rPr lang="en-US" sz="2699" b="true">
                <a:solidFill>
                  <a:srgbClr val="3399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(A)</a:t>
            </a:r>
            <a:r>
              <a:rPr lang="en-US" sz="2699">
                <a:solidFill>
                  <a:srgbClr val="339900"/>
                </a:solidFill>
                <a:latin typeface="Helvetica"/>
                <a:ea typeface="Helvetica"/>
                <a:cs typeface="Helvetica"/>
                <a:sym typeface="Helvetica"/>
              </a:rPr>
              <a:t> Ikke skal bruge mere tid på fordi </a:t>
            </a:r>
            <a:r>
              <a:rPr lang="en-US" sz="2699" b="true">
                <a:solidFill>
                  <a:srgbClr val="3399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(...)</a:t>
            </a:r>
            <a:r>
              <a:rPr lang="en-US" sz="2699">
                <a:solidFill>
                  <a:srgbClr val="339900"/>
                </a:solidFill>
                <a:latin typeface="Helvetica"/>
                <a:ea typeface="Helvetica"/>
                <a:cs typeface="Helvetica"/>
                <a:sym typeface="Helvetica"/>
              </a:rPr>
              <a:t>.</a:t>
            </a:r>
          </a:p>
          <a:p>
            <a:pPr algn="l">
              <a:lnSpc>
                <a:spcPts val="4643"/>
              </a:lnSpc>
            </a:pPr>
            <a:r>
              <a:rPr lang="en-US" sz="2699" b="true">
                <a:solidFill>
                  <a:srgbClr val="FFBD59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(B)</a:t>
            </a:r>
            <a:r>
              <a:rPr lang="en-US" sz="2699">
                <a:solidFill>
                  <a:srgbClr val="FFBD59"/>
                </a:solid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lang="en-US" sz="2699">
                <a:solidFill>
                  <a:srgbClr val="FFBD59"/>
                </a:solidFill>
                <a:latin typeface="Helvetica"/>
                <a:ea typeface="Helvetica"/>
                <a:cs typeface="Helvetica"/>
                <a:sym typeface="Helvetica"/>
              </a:rPr>
              <a:t>Hun lige skal tjekke igennem for </a:t>
            </a:r>
            <a:r>
              <a:rPr lang="en-US" sz="2699" b="true">
                <a:solidFill>
                  <a:srgbClr val="FFBD59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(...)</a:t>
            </a:r>
            <a:r>
              <a:rPr lang="en-US" sz="2699">
                <a:solidFill>
                  <a:srgbClr val="FFBD59"/>
                </a:solidFill>
                <a:latin typeface="Helvetica"/>
                <a:ea typeface="Helvetica"/>
                <a:cs typeface="Helvetica"/>
                <a:sym typeface="Helvetica"/>
              </a:rPr>
              <a:t>.</a:t>
            </a:r>
          </a:p>
          <a:p>
            <a:pPr algn="l">
              <a:lnSpc>
                <a:spcPts val="4643"/>
              </a:lnSpc>
            </a:pPr>
            <a:r>
              <a:rPr lang="en-US" sz="2699" b="true">
                <a:solidFill>
                  <a:srgbClr val="FF5757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(C)</a:t>
            </a:r>
            <a:r>
              <a:rPr lang="en-US" sz="2699">
                <a:solidFill>
                  <a:srgbClr val="FF5757"/>
                </a:solid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lang="en-US" sz="2699">
                <a:solidFill>
                  <a:srgbClr val="FF5757"/>
                </a:solidFill>
                <a:latin typeface="Helvetica"/>
                <a:ea typeface="Helvetica"/>
                <a:cs typeface="Helvetica"/>
                <a:sym typeface="Helvetica"/>
              </a:rPr>
              <a:t>Skal overtage helt eller delvist fordi </a:t>
            </a:r>
            <a:r>
              <a:rPr lang="en-US" sz="2699" b="true">
                <a:solidFill>
                  <a:srgbClr val="FF5757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(...)</a:t>
            </a:r>
            <a:r>
              <a:rPr lang="en-US" sz="2699">
                <a:solidFill>
                  <a:srgbClr val="FF5757"/>
                </a:solidFill>
                <a:latin typeface="Helvetica"/>
                <a:ea typeface="Helvetica"/>
                <a:cs typeface="Helvetica"/>
                <a:sym typeface="Helvetica"/>
              </a:rPr>
              <a:t>.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0854390" y="1055110"/>
            <a:ext cx="6826737" cy="40195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true">
                <a:solidFill>
                  <a:srgbClr val="0000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Hvad kan I fortælle Maria My om arbejdsopgaven, så hun er ajourført.</a:t>
            </a:r>
          </a:p>
          <a:p>
            <a:pPr algn="l">
              <a:lnSpc>
                <a:spcPts val="2799"/>
              </a:lnSpc>
            </a:pPr>
          </a:p>
          <a:p>
            <a:pPr algn="l" marL="647692" indent="-323846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Hvad har du/I lavet</a:t>
            </a:r>
            <a:r>
              <a:rPr lang="en-US" b="true" sz="2999">
                <a:solidFill>
                  <a:srgbClr val="3399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?</a:t>
            </a:r>
          </a:p>
          <a:p>
            <a:pPr algn="l" marL="647692" indent="-323846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Hvad var det vigtigste at få styr på for at løse opgaven</a:t>
            </a:r>
            <a:r>
              <a:rPr lang="en-US" b="true" sz="2999">
                <a:solidFill>
                  <a:srgbClr val="3399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?</a:t>
            </a:r>
          </a:p>
          <a:p>
            <a:pPr algn="l" marL="647692" indent="-323846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Er der noget som mangler at blive løst, kan udvikles eller forbedres</a:t>
            </a:r>
            <a:r>
              <a:rPr lang="en-US" b="true" sz="2999">
                <a:solidFill>
                  <a:srgbClr val="FFBD59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?</a:t>
            </a:r>
            <a:r>
              <a:rPr lang="en-US" b="true" sz="2999">
                <a:solidFill>
                  <a:srgbClr val="FF3131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?</a:t>
            </a:r>
          </a:p>
        </p:txBody>
      </p:sp>
      <p:sp>
        <p:nvSpPr>
          <p:cNvPr name="Freeform 37" id="37"/>
          <p:cNvSpPr/>
          <p:nvPr/>
        </p:nvSpPr>
        <p:spPr>
          <a:xfrm flipH="false" flipV="false" rot="0">
            <a:off x="10511737" y="7628337"/>
            <a:ext cx="344922" cy="414944"/>
          </a:xfrm>
          <a:custGeom>
            <a:avLst/>
            <a:gdLst/>
            <a:ahLst/>
            <a:cxnLst/>
            <a:rect r="r" b="b" t="t" l="l"/>
            <a:pathLst>
              <a:path h="414944" w="344922">
                <a:moveTo>
                  <a:pt x="0" y="0"/>
                </a:moveTo>
                <a:lnTo>
                  <a:pt x="344922" y="0"/>
                </a:lnTo>
                <a:lnTo>
                  <a:pt x="344922" y="414943"/>
                </a:lnTo>
                <a:lnTo>
                  <a:pt x="0" y="41494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10442341" y="8209314"/>
            <a:ext cx="483715" cy="463487"/>
          </a:xfrm>
          <a:custGeom>
            <a:avLst/>
            <a:gdLst/>
            <a:ahLst/>
            <a:cxnLst/>
            <a:rect r="r" b="b" t="t" l="l"/>
            <a:pathLst>
              <a:path h="463487" w="483715">
                <a:moveTo>
                  <a:pt x="0" y="0"/>
                </a:moveTo>
                <a:lnTo>
                  <a:pt x="483715" y="0"/>
                </a:lnTo>
                <a:lnTo>
                  <a:pt x="483715" y="463487"/>
                </a:lnTo>
                <a:lnTo>
                  <a:pt x="0" y="4634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10642722" y="8827115"/>
            <a:ext cx="128897" cy="460876"/>
          </a:xfrm>
          <a:custGeom>
            <a:avLst/>
            <a:gdLst/>
            <a:ahLst/>
            <a:cxnLst/>
            <a:rect r="r" b="b" t="t" l="l"/>
            <a:pathLst>
              <a:path h="460876" w="128897">
                <a:moveTo>
                  <a:pt x="0" y="0"/>
                </a:moveTo>
                <a:lnTo>
                  <a:pt x="128897" y="0"/>
                </a:lnTo>
                <a:lnTo>
                  <a:pt x="128897" y="460876"/>
                </a:lnTo>
                <a:lnTo>
                  <a:pt x="0" y="46087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19895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711044" y="9741395"/>
            <a:ext cx="471800" cy="465619"/>
          </a:xfrm>
          <a:custGeom>
            <a:avLst/>
            <a:gdLst/>
            <a:ahLst/>
            <a:cxnLst/>
            <a:rect r="r" b="b" t="t" l="l"/>
            <a:pathLst>
              <a:path h="465619" w="471800">
                <a:moveTo>
                  <a:pt x="0" y="0"/>
                </a:moveTo>
                <a:lnTo>
                  <a:pt x="471800" y="0"/>
                </a:lnTo>
                <a:lnTo>
                  <a:pt x="471800" y="465619"/>
                </a:lnTo>
                <a:lnTo>
                  <a:pt x="0" y="4656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24127" y="96743"/>
            <a:ext cx="7268928" cy="10093514"/>
            <a:chOff x="0" y="0"/>
            <a:chExt cx="1914450" cy="265837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914450" cy="2658374"/>
            </a:xfrm>
            <a:custGeom>
              <a:avLst/>
              <a:gdLst/>
              <a:ahLst/>
              <a:cxnLst/>
              <a:rect r="r" b="b" t="t" l="l"/>
              <a:pathLst>
                <a:path h="2658374" w="1914450">
                  <a:moveTo>
                    <a:pt x="0" y="0"/>
                  </a:moveTo>
                  <a:lnTo>
                    <a:pt x="1914450" y="0"/>
                  </a:lnTo>
                  <a:lnTo>
                    <a:pt x="1914450" y="2658374"/>
                  </a:lnTo>
                  <a:lnTo>
                    <a:pt x="0" y="265837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545454"/>
              </a:solidFill>
              <a:prstDash val="lgDash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1914450" cy="27059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51161" y="225526"/>
            <a:ext cx="7208680" cy="9777253"/>
            <a:chOff x="0" y="0"/>
            <a:chExt cx="9611573" cy="13036337"/>
          </a:xfrm>
        </p:grpSpPr>
        <p:sp>
          <p:nvSpPr>
            <p:cNvPr name="AutoShape 7" id="7"/>
            <p:cNvSpPr/>
            <p:nvPr/>
          </p:nvSpPr>
          <p:spPr>
            <a:xfrm>
              <a:off x="821897" y="6704993"/>
              <a:ext cx="7967778" cy="0"/>
            </a:xfrm>
            <a:prstGeom prst="line">
              <a:avLst/>
            </a:prstGeom>
            <a:ln cap="rnd" w="12110">
              <a:solidFill>
                <a:srgbClr val="000000">
                  <a:alpha val="80000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8" id="8"/>
            <p:cNvSpPr/>
            <p:nvPr/>
          </p:nvSpPr>
          <p:spPr>
            <a:xfrm>
              <a:off x="821890" y="7407362"/>
              <a:ext cx="7967792" cy="0"/>
            </a:xfrm>
            <a:prstGeom prst="line">
              <a:avLst/>
            </a:prstGeom>
            <a:ln cap="rnd" w="12110">
              <a:solidFill>
                <a:srgbClr val="000000">
                  <a:alpha val="80000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9" id="9"/>
            <p:cNvSpPr/>
            <p:nvPr/>
          </p:nvSpPr>
          <p:spPr>
            <a:xfrm>
              <a:off x="821897" y="9514471"/>
              <a:ext cx="7967778" cy="6055"/>
            </a:xfrm>
            <a:prstGeom prst="line">
              <a:avLst/>
            </a:prstGeom>
            <a:ln cap="rnd" w="12110">
              <a:solidFill>
                <a:srgbClr val="000000">
                  <a:alpha val="80000"/>
                </a:srgbClr>
              </a:solidFill>
              <a:prstDash val="solid"/>
              <a:headEnd type="none" len="sm" w="sm"/>
              <a:tailEnd type="none" len="sm" w="sm"/>
            </a:ln>
          </p:spPr>
        </p:sp>
        <p:grpSp>
          <p:nvGrpSpPr>
            <p:cNvPr name="Group 10" id="10"/>
            <p:cNvGrpSpPr/>
            <p:nvPr/>
          </p:nvGrpSpPr>
          <p:grpSpPr>
            <a:xfrm rot="0">
              <a:off x="0" y="5410780"/>
              <a:ext cx="9611573" cy="565120"/>
              <a:chOff x="0" y="0"/>
              <a:chExt cx="2709333" cy="159297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2709333" cy="159297"/>
              </a:xfrm>
              <a:custGeom>
                <a:avLst/>
                <a:gdLst/>
                <a:ahLst/>
                <a:cxnLst/>
                <a:rect r="r" b="b" t="t" l="l"/>
                <a:pathLst>
                  <a:path h="159297" w="2709333">
                    <a:moveTo>
                      <a:pt x="0" y="0"/>
                    </a:moveTo>
                    <a:lnTo>
                      <a:pt x="2709333" y="0"/>
                    </a:lnTo>
                    <a:lnTo>
                      <a:pt x="2709333" y="159297"/>
                    </a:lnTo>
                    <a:lnTo>
                      <a:pt x="0" y="159297"/>
                    </a:lnTo>
                    <a:close/>
                  </a:path>
                </a:pathLst>
              </a:custGeom>
              <a:solidFill>
                <a:srgbClr val="F2E9E1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47625"/>
                <a:ext cx="2709333" cy="20692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679"/>
                  </a:lnSpc>
                </a:pPr>
              </a:p>
            </p:txBody>
          </p:sp>
        </p:grpSp>
        <p:grpSp>
          <p:nvGrpSpPr>
            <p:cNvPr name="Group 13" id="13"/>
            <p:cNvGrpSpPr/>
            <p:nvPr/>
          </p:nvGrpSpPr>
          <p:grpSpPr>
            <a:xfrm rot="0">
              <a:off x="0" y="11955616"/>
              <a:ext cx="9611573" cy="570293"/>
              <a:chOff x="0" y="0"/>
              <a:chExt cx="2709333" cy="160756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2709333" cy="160756"/>
              </a:xfrm>
              <a:custGeom>
                <a:avLst/>
                <a:gdLst/>
                <a:ahLst/>
                <a:cxnLst/>
                <a:rect r="r" b="b" t="t" l="l"/>
                <a:pathLst>
                  <a:path h="160756" w="2709333">
                    <a:moveTo>
                      <a:pt x="0" y="0"/>
                    </a:moveTo>
                    <a:lnTo>
                      <a:pt x="2709333" y="0"/>
                    </a:lnTo>
                    <a:lnTo>
                      <a:pt x="2709333" y="160756"/>
                    </a:lnTo>
                    <a:lnTo>
                      <a:pt x="0" y="160756"/>
                    </a:lnTo>
                    <a:close/>
                  </a:path>
                </a:pathLst>
              </a:custGeom>
              <a:solidFill>
                <a:srgbClr val="F2E9E1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47625"/>
                <a:ext cx="2709333" cy="208381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679"/>
                  </a:lnSpc>
                </a:pPr>
              </a:p>
            </p:txBody>
          </p:sp>
        </p:grpSp>
        <p:grpSp>
          <p:nvGrpSpPr>
            <p:cNvPr name="Group 16" id="16"/>
            <p:cNvGrpSpPr/>
            <p:nvPr/>
          </p:nvGrpSpPr>
          <p:grpSpPr>
            <a:xfrm rot="0">
              <a:off x="6515926" y="1399718"/>
              <a:ext cx="2273750" cy="2273750"/>
              <a:chOff x="0" y="0"/>
              <a:chExt cx="812800" cy="812800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2E9E1"/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76200" y="66675"/>
                <a:ext cx="660400" cy="669925"/>
              </a:xfrm>
              <a:prstGeom prst="rect">
                <a:avLst/>
              </a:prstGeom>
            </p:spPr>
            <p:txBody>
              <a:bodyPr anchor="ctr" rtlCol="false" tIns="16706" lIns="16706" bIns="16706" rIns="16706"/>
              <a:lstStyle/>
              <a:p>
                <a:pPr algn="ctr">
                  <a:lnSpc>
                    <a:spcPts val="874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Freeform 19" id="19"/>
            <p:cNvSpPr/>
            <p:nvPr/>
          </p:nvSpPr>
          <p:spPr>
            <a:xfrm flipH="false" flipV="false" rot="0">
              <a:off x="6727280" y="1611073"/>
              <a:ext cx="1851040" cy="1851040"/>
            </a:xfrm>
            <a:custGeom>
              <a:avLst/>
              <a:gdLst/>
              <a:ahLst/>
              <a:cxnLst/>
              <a:rect r="r" b="b" t="t" l="l"/>
              <a:pathLst>
                <a:path h="1851040" w="1851040">
                  <a:moveTo>
                    <a:pt x="0" y="0"/>
                  </a:moveTo>
                  <a:lnTo>
                    <a:pt x="1851041" y="0"/>
                  </a:lnTo>
                  <a:lnTo>
                    <a:pt x="1851041" y="1851040"/>
                  </a:lnTo>
                  <a:lnTo>
                    <a:pt x="0" y="1851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TextBox 20" id="20"/>
            <p:cNvSpPr txBox="true"/>
            <p:nvPr/>
          </p:nvSpPr>
          <p:spPr>
            <a:xfrm rot="0">
              <a:off x="4304751" y="5506535"/>
              <a:ext cx="1034364" cy="2873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606"/>
                </a:lnSpc>
              </a:pPr>
              <a:r>
                <a:rPr lang="en-US" b="true" sz="1147">
                  <a:solidFill>
                    <a:srgbClr val="000000"/>
                  </a:solidFill>
                  <a:latin typeface="The Seasons Bold"/>
                  <a:ea typeface="The Seasons Bold"/>
                  <a:cs typeface="The Seasons Bold"/>
                  <a:sym typeface="The Seasons Bold"/>
                </a:rPr>
                <a:t>ANTAL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5888794" y="5506535"/>
              <a:ext cx="1339205" cy="2873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606"/>
                </a:lnSpc>
              </a:pPr>
              <a:r>
                <a:rPr lang="en-US" b="true" sz="1147">
                  <a:solidFill>
                    <a:srgbClr val="000000"/>
                  </a:solidFill>
                  <a:latin typeface="The Seasons Bold"/>
                  <a:ea typeface="The Seasons Bold"/>
                  <a:cs typeface="The Seasons Bold"/>
                  <a:sym typeface="The Seasons Bold"/>
                </a:rPr>
                <a:t>ENHEDSPRIS 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7674263" y="5506535"/>
              <a:ext cx="1034364" cy="2873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606"/>
                </a:lnSpc>
              </a:pPr>
              <a:r>
                <a:rPr lang="en-US" b="true" sz="1147">
                  <a:solidFill>
                    <a:srgbClr val="000000"/>
                  </a:solidFill>
                  <a:latin typeface="The Seasons Bold"/>
                  <a:ea typeface="The Seasons Bold"/>
                  <a:cs typeface="The Seasons Bold"/>
                  <a:sym typeface="The Seasons Bold"/>
                </a:rPr>
                <a:t>TOTAL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884749" y="5506535"/>
              <a:ext cx="1903795" cy="2873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606"/>
                </a:lnSpc>
                <a:spcBef>
                  <a:spcPct val="0"/>
                </a:spcBef>
              </a:pPr>
              <a:r>
                <a:rPr lang="en-US" b="true" sz="1147">
                  <a:solidFill>
                    <a:srgbClr val="000000"/>
                  </a:solidFill>
                  <a:latin typeface="The Seasons Bold"/>
                  <a:ea typeface="The Seasons Bold"/>
                  <a:cs typeface="The Seasons Bold"/>
                  <a:sym typeface="The Seasons Bold"/>
                </a:rPr>
                <a:t>BEKSRIVELSE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821897" y="1199693"/>
              <a:ext cx="4429629" cy="11978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808"/>
                </a:lnSpc>
                <a:spcBef>
                  <a:spcPct val="0"/>
                </a:spcBef>
              </a:pPr>
              <a:r>
                <a:rPr lang="en-US" b="true" sz="4862" spc="496">
                  <a:solidFill>
                    <a:srgbClr val="000000"/>
                  </a:solidFill>
                  <a:latin typeface="The Seasons Bold"/>
                  <a:ea typeface="The Seasons Bold"/>
                  <a:cs typeface="The Seasons Bold"/>
                  <a:sym typeface="The Seasons Bold"/>
                </a:rPr>
                <a:t>FAKTURA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4304751" y="11351226"/>
              <a:ext cx="2451836" cy="3003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055"/>
                </a:lnSpc>
                <a:spcBef>
                  <a:spcPct val="0"/>
                </a:spcBef>
              </a:pPr>
              <a:r>
                <a:rPr lang="en-US" b="true" sz="1334" u="none">
                  <a:solidFill>
                    <a:srgbClr val="000000"/>
                  </a:solidFill>
                  <a:latin typeface="TT Fors Bold"/>
                  <a:ea typeface="TT Fors Bold"/>
                  <a:cs typeface="TT Fors Bold"/>
                  <a:sym typeface="TT Fors Bold"/>
                </a:rPr>
                <a:t>TOTAL INKL. MOMS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7202724" y="11351227"/>
              <a:ext cx="1575605" cy="3003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055"/>
                </a:lnSpc>
                <a:spcBef>
                  <a:spcPct val="0"/>
                </a:spcBef>
              </a:pPr>
              <a:r>
                <a:rPr lang="en-US" b="true" sz="1334">
                  <a:solidFill>
                    <a:srgbClr val="000000"/>
                  </a:solidFill>
                  <a:latin typeface="TT Fors Bold"/>
                  <a:ea typeface="TT Fors Bold"/>
                  <a:cs typeface="TT Fors Bold"/>
                  <a:sym typeface="TT Fors Bold"/>
                </a:rPr>
                <a:t> KR.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4487374" y="10353780"/>
              <a:ext cx="1311935" cy="2533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 marL="0" indent="0" lvl="0">
                <a:lnSpc>
                  <a:spcPts val="1762"/>
                </a:lnSpc>
                <a:spcBef>
                  <a:spcPct val="0"/>
                </a:spcBef>
              </a:pPr>
              <a:r>
                <a:rPr lang="en-US" sz="1144">
                  <a:solidFill>
                    <a:srgbClr val="000000"/>
                  </a:solidFill>
                  <a:latin typeface="TT Fors"/>
                  <a:ea typeface="TT Fors"/>
                  <a:cs typeface="TT Fors"/>
                  <a:sym typeface="TT Fors"/>
                </a:rPr>
                <a:t>Moms (25%)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4487374" y="9953928"/>
              <a:ext cx="1903512" cy="2533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1762"/>
                </a:lnSpc>
                <a:spcBef>
                  <a:spcPct val="0"/>
                </a:spcBef>
              </a:pPr>
              <a:r>
                <a:rPr lang="en-US" sz="1144" u="none">
                  <a:solidFill>
                    <a:srgbClr val="000000"/>
                  </a:solidFill>
                  <a:latin typeface="TT Fors"/>
                  <a:ea typeface="TT Fors"/>
                  <a:cs typeface="TT Fors"/>
                  <a:sym typeface="TT Fors"/>
                </a:rPr>
                <a:t>Subtotal (eksl. moms)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7445788" y="9966038"/>
              <a:ext cx="1366254" cy="2533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762"/>
                </a:lnSpc>
                <a:spcBef>
                  <a:spcPct val="0"/>
                </a:spcBef>
              </a:pPr>
              <a:r>
                <a:rPr lang="en-US" sz="1144">
                  <a:solidFill>
                    <a:srgbClr val="000000"/>
                  </a:solidFill>
                  <a:latin typeface="TT Fors"/>
                  <a:ea typeface="TT Fors"/>
                  <a:cs typeface="TT Fors"/>
                  <a:sym typeface="TT Fors"/>
                </a:rPr>
                <a:t>kr.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7445788" y="10353780"/>
              <a:ext cx="1357049" cy="2533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1762"/>
                </a:lnSpc>
                <a:spcBef>
                  <a:spcPct val="0"/>
                </a:spcBef>
              </a:pPr>
              <a:r>
                <a:rPr lang="en-US" sz="1144">
                  <a:solidFill>
                    <a:srgbClr val="000000"/>
                  </a:solidFill>
                  <a:latin typeface="TT Fors"/>
                  <a:ea typeface="TT Fors"/>
                  <a:cs typeface="TT Fors"/>
                  <a:sym typeface="TT Fors"/>
                </a:rPr>
                <a:t> kr.</a:t>
              </a:r>
            </a:p>
          </p:txBody>
        </p:sp>
        <p:sp>
          <p:nvSpPr>
            <p:cNvPr name="TextBox 31" id="31"/>
            <p:cNvSpPr txBox="true"/>
            <p:nvPr/>
          </p:nvSpPr>
          <p:spPr>
            <a:xfrm rot="0">
              <a:off x="821897" y="2654866"/>
              <a:ext cx="1138936" cy="2677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735"/>
                </a:lnSpc>
                <a:spcBef>
                  <a:spcPct val="0"/>
                </a:spcBef>
              </a:pPr>
              <a:r>
                <a:rPr lang="en-US" sz="1239">
                  <a:solidFill>
                    <a:srgbClr val="000000"/>
                  </a:solidFill>
                  <a:latin typeface="TT Fors"/>
                  <a:ea typeface="TT Fors"/>
                  <a:cs typeface="TT Fors"/>
                  <a:sym typeface="TT Fors"/>
                </a:rPr>
                <a:t>KUNDE:</a:t>
              </a:r>
            </a:p>
          </p:txBody>
        </p:sp>
        <p:sp>
          <p:nvSpPr>
            <p:cNvPr name="TextBox 32" id="32"/>
            <p:cNvSpPr txBox="true"/>
            <p:nvPr/>
          </p:nvSpPr>
          <p:spPr>
            <a:xfrm rot="0">
              <a:off x="7116243" y="4006477"/>
              <a:ext cx="1488751" cy="7101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468"/>
                </a:lnSpc>
              </a:pPr>
              <a:r>
                <a:rPr lang="en-US" sz="1048">
                  <a:solidFill>
                    <a:srgbClr val="000000"/>
                  </a:solidFill>
                  <a:latin typeface="TT Fors"/>
                  <a:ea typeface="TT Fors"/>
                  <a:cs typeface="TT Fors"/>
                  <a:sym typeface="TT Fors"/>
                </a:rPr>
                <a:t>Nordic Denim Lab</a:t>
              </a:r>
            </a:p>
            <a:p>
              <a:pPr algn="l">
                <a:lnSpc>
                  <a:spcPts val="1468"/>
                </a:lnSpc>
              </a:pPr>
              <a:r>
                <a:rPr lang="en-US" sz="1048">
                  <a:solidFill>
                    <a:srgbClr val="000000"/>
                  </a:solidFill>
                  <a:latin typeface="TT Fors"/>
                  <a:ea typeface="TT Fors"/>
                  <a:cs typeface="TT Fors"/>
                  <a:sym typeface="TT Fors"/>
                </a:rPr>
                <a:t>Syværksgade 3</a:t>
              </a:r>
            </a:p>
            <a:p>
              <a:pPr algn="l" marL="0" indent="0" lvl="0">
                <a:lnSpc>
                  <a:spcPts val="1468"/>
                </a:lnSpc>
                <a:spcBef>
                  <a:spcPct val="0"/>
                </a:spcBef>
              </a:pPr>
              <a:r>
                <a:rPr lang="en-US" sz="1048">
                  <a:solidFill>
                    <a:srgbClr val="000000"/>
                  </a:solidFill>
                  <a:latin typeface="TT Fors"/>
                  <a:ea typeface="TT Fors"/>
                  <a:cs typeface="TT Fors"/>
                  <a:sym typeface="TT Fors"/>
                </a:rPr>
                <a:t>5200 Odense M</a:t>
              </a:r>
            </a:p>
          </p:txBody>
        </p:sp>
        <p:sp>
          <p:nvSpPr>
            <p:cNvPr name="TextBox 33" id="33"/>
            <p:cNvSpPr txBox="true"/>
            <p:nvPr/>
          </p:nvSpPr>
          <p:spPr>
            <a:xfrm rot="0">
              <a:off x="7116243" y="4838715"/>
              <a:ext cx="1414389" cy="2257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468"/>
                </a:lnSpc>
                <a:spcBef>
                  <a:spcPct val="0"/>
                </a:spcBef>
              </a:pPr>
              <a:r>
                <a:rPr lang="en-US" sz="1048">
                  <a:solidFill>
                    <a:srgbClr val="000000"/>
                  </a:solidFill>
                  <a:latin typeface="TT Fors"/>
                  <a:ea typeface="TT Fors"/>
                  <a:cs typeface="TT Fors"/>
                  <a:sym typeface="TT Fors"/>
                </a:rPr>
                <a:t>CVR-nr: 12345678</a:t>
              </a:r>
            </a:p>
          </p:txBody>
        </p:sp>
        <p:sp>
          <p:nvSpPr>
            <p:cNvPr name="TextBox 34" id="34"/>
            <p:cNvSpPr txBox="true"/>
            <p:nvPr/>
          </p:nvSpPr>
          <p:spPr>
            <a:xfrm rot="0">
              <a:off x="821897" y="4077248"/>
              <a:ext cx="2781352" cy="8733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334"/>
                </a:lnSpc>
              </a:pPr>
              <a:r>
                <a:rPr lang="en-US" sz="953">
                  <a:solidFill>
                    <a:srgbClr val="000000"/>
                  </a:solidFill>
                  <a:latin typeface="TT Fors"/>
                  <a:ea typeface="TT Fors"/>
                  <a:cs typeface="TT Fors"/>
                  <a:sym typeface="TT Fors"/>
                </a:rPr>
                <a:t>Faktura nr.: 6</a:t>
              </a:r>
            </a:p>
            <a:p>
              <a:pPr algn="l">
                <a:lnSpc>
                  <a:spcPts val="1334"/>
                </a:lnSpc>
              </a:pPr>
              <a:r>
                <a:rPr lang="en-US" sz="953">
                  <a:solidFill>
                    <a:srgbClr val="000000"/>
                  </a:solidFill>
                  <a:latin typeface="TT Fors"/>
                  <a:ea typeface="TT Fors"/>
                  <a:cs typeface="TT Fors"/>
                  <a:sym typeface="TT Fors"/>
                </a:rPr>
                <a:t>Faktura dato: 05-03-2026 </a:t>
              </a:r>
            </a:p>
            <a:p>
              <a:pPr algn="l">
                <a:lnSpc>
                  <a:spcPts val="1468"/>
                </a:lnSpc>
              </a:pPr>
              <a:r>
                <a:rPr lang="en-US" sz="1048">
                  <a:solidFill>
                    <a:srgbClr val="000000"/>
                  </a:solidFill>
                  <a:latin typeface="TT Fors"/>
                  <a:ea typeface="TT Fors"/>
                  <a:cs typeface="TT Fors"/>
                  <a:sym typeface="TT Fors"/>
                </a:rPr>
                <a:t>Forfaldsdato: 19-03-2026</a:t>
              </a:r>
            </a:p>
            <a:p>
              <a:pPr algn="l" marL="0" indent="0" lvl="0">
                <a:lnSpc>
                  <a:spcPts val="1334"/>
                </a:lnSpc>
                <a:spcBef>
                  <a:spcPct val="0"/>
                </a:spcBef>
              </a:pPr>
              <a:r>
                <a:rPr lang="en-US" sz="953">
                  <a:solidFill>
                    <a:srgbClr val="000000"/>
                  </a:solidFill>
                  <a:latin typeface="TT Fors"/>
                  <a:ea typeface="TT Fors"/>
                  <a:cs typeface="TT Fors"/>
                  <a:sym typeface="TT Fors"/>
                </a:rPr>
                <a:t>Betalingsbetingelser: Netto 14 dage.</a:t>
              </a:r>
            </a:p>
          </p:txBody>
        </p:sp>
        <p:sp>
          <p:nvSpPr>
            <p:cNvPr name="AutoShape 35" id="35"/>
            <p:cNvSpPr/>
            <p:nvPr/>
          </p:nvSpPr>
          <p:spPr>
            <a:xfrm>
              <a:off x="810537" y="8109732"/>
              <a:ext cx="7967792" cy="0"/>
            </a:xfrm>
            <a:prstGeom prst="line">
              <a:avLst/>
            </a:prstGeom>
            <a:ln cap="rnd" w="12110">
              <a:solidFill>
                <a:srgbClr val="000000">
                  <a:alpha val="80000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6" id="36"/>
            <p:cNvSpPr/>
            <p:nvPr/>
          </p:nvSpPr>
          <p:spPr>
            <a:xfrm>
              <a:off x="789068" y="8812101"/>
              <a:ext cx="7967792" cy="0"/>
            </a:xfrm>
            <a:prstGeom prst="line">
              <a:avLst/>
            </a:prstGeom>
            <a:ln cap="rnd" w="12110">
              <a:solidFill>
                <a:srgbClr val="000000">
                  <a:alpha val="80000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7" id="37"/>
            <p:cNvSpPr/>
            <p:nvPr/>
          </p:nvSpPr>
          <p:spPr>
            <a:xfrm flipV="true">
              <a:off x="6756587" y="11651545"/>
              <a:ext cx="1645757" cy="0"/>
            </a:xfrm>
            <a:prstGeom prst="line">
              <a:avLst/>
            </a:prstGeom>
            <a:ln cap="rnd" w="12110">
              <a:solidFill>
                <a:srgbClr val="000000">
                  <a:alpha val="80000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8" id="38"/>
            <p:cNvSpPr/>
            <p:nvPr/>
          </p:nvSpPr>
          <p:spPr>
            <a:xfrm>
              <a:off x="6558397" y="10601059"/>
              <a:ext cx="2021742" cy="0"/>
            </a:xfrm>
            <a:prstGeom prst="line">
              <a:avLst/>
            </a:prstGeom>
            <a:ln cap="rnd" w="12110">
              <a:solidFill>
                <a:srgbClr val="000000">
                  <a:alpha val="80000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9" id="39"/>
            <p:cNvSpPr/>
            <p:nvPr/>
          </p:nvSpPr>
          <p:spPr>
            <a:xfrm>
              <a:off x="6556578" y="10201207"/>
              <a:ext cx="2021742" cy="0"/>
            </a:xfrm>
            <a:prstGeom prst="line">
              <a:avLst/>
            </a:prstGeom>
            <a:ln cap="rnd" w="12110">
              <a:solidFill>
                <a:srgbClr val="000000">
                  <a:alpha val="80000"/>
                </a:srgbClr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40" id="40"/>
            <p:cNvSpPr/>
            <p:nvPr/>
          </p:nvSpPr>
          <p:spPr>
            <a:xfrm>
              <a:off x="821897" y="3305690"/>
              <a:ext cx="2633364" cy="0"/>
            </a:xfrm>
            <a:prstGeom prst="line">
              <a:avLst/>
            </a:prstGeom>
            <a:ln cap="rnd" w="12110">
              <a:solidFill>
                <a:srgbClr val="000000">
                  <a:alpha val="80000"/>
                </a:srgbClr>
              </a:solidFill>
              <a:prstDash val="solid"/>
              <a:headEnd type="none" len="sm" w="sm"/>
              <a:tailEnd type="none" len="sm" w="sm"/>
            </a:ln>
          </p:spPr>
        </p:sp>
        <p:grpSp>
          <p:nvGrpSpPr>
            <p:cNvPr name="Group 41" id="41"/>
            <p:cNvGrpSpPr/>
            <p:nvPr/>
          </p:nvGrpSpPr>
          <p:grpSpPr>
            <a:xfrm rot="0">
              <a:off x="682259" y="249650"/>
              <a:ext cx="8249840" cy="769485"/>
              <a:chOff x="0" y="0"/>
              <a:chExt cx="2325485" cy="216904"/>
            </a:xfrm>
          </p:grpSpPr>
          <p:sp>
            <p:nvSpPr>
              <p:cNvPr name="Freeform 42" id="42"/>
              <p:cNvSpPr/>
              <p:nvPr/>
            </p:nvSpPr>
            <p:spPr>
              <a:xfrm flipH="false" flipV="false" rot="0">
                <a:off x="0" y="0"/>
                <a:ext cx="2325485" cy="216904"/>
              </a:xfrm>
              <a:custGeom>
                <a:avLst/>
                <a:gdLst/>
                <a:ahLst/>
                <a:cxnLst/>
                <a:rect r="r" b="b" t="t" l="l"/>
                <a:pathLst>
                  <a:path h="216904" w="2325485">
                    <a:moveTo>
                      <a:pt x="9545" y="0"/>
                    </a:moveTo>
                    <a:lnTo>
                      <a:pt x="2315940" y="0"/>
                    </a:lnTo>
                    <a:cubicBezTo>
                      <a:pt x="2318471" y="0"/>
                      <a:pt x="2320899" y="1006"/>
                      <a:pt x="2322689" y="2796"/>
                    </a:cubicBezTo>
                    <a:cubicBezTo>
                      <a:pt x="2324479" y="4586"/>
                      <a:pt x="2325485" y="7013"/>
                      <a:pt x="2325485" y="9545"/>
                    </a:cubicBezTo>
                    <a:lnTo>
                      <a:pt x="2325485" y="207360"/>
                    </a:lnTo>
                    <a:cubicBezTo>
                      <a:pt x="2325485" y="212631"/>
                      <a:pt x="2321211" y="216904"/>
                      <a:pt x="2315940" y="216904"/>
                    </a:cubicBezTo>
                    <a:lnTo>
                      <a:pt x="9545" y="216904"/>
                    </a:lnTo>
                    <a:cubicBezTo>
                      <a:pt x="4273" y="216904"/>
                      <a:pt x="0" y="212631"/>
                      <a:pt x="0" y="207360"/>
                    </a:cubicBezTo>
                    <a:lnTo>
                      <a:pt x="0" y="9545"/>
                    </a:lnTo>
                    <a:cubicBezTo>
                      <a:pt x="0" y="4273"/>
                      <a:pt x="4273" y="0"/>
                      <a:pt x="9545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28575" cap="sq">
                <a:solidFill>
                  <a:srgbClr val="000000"/>
                </a:solidFill>
                <a:prstDash val="dash"/>
                <a:miter/>
              </a:ln>
            </p:spPr>
          </p:sp>
          <p:sp>
            <p:nvSpPr>
              <p:cNvPr name="TextBox 43" id="43"/>
              <p:cNvSpPr txBox="true"/>
              <p:nvPr/>
            </p:nvSpPr>
            <p:spPr>
              <a:xfrm>
                <a:off x="0" y="-47625"/>
                <a:ext cx="2325485" cy="2645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39"/>
                  </a:lnSpc>
                </a:pPr>
              </a:p>
            </p:txBody>
          </p:sp>
        </p:grpSp>
        <p:grpSp>
          <p:nvGrpSpPr>
            <p:cNvPr name="Group 44" id="44"/>
            <p:cNvGrpSpPr/>
            <p:nvPr/>
          </p:nvGrpSpPr>
          <p:grpSpPr>
            <a:xfrm rot="0">
              <a:off x="797780" y="348354"/>
              <a:ext cx="8018798" cy="572078"/>
              <a:chOff x="0" y="0"/>
              <a:chExt cx="2260358" cy="161259"/>
            </a:xfrm>
          </p:grpSpPr>
          <p:sp>
            <p:nvSpPr>
              <p:cNvPr name="Freeform 45" id="45"/>
              <p:cNvSpPr/>
              <p:nvPr/>
            </p:nvSpPr>
            <p:spPr>
              <a:xfrm flipH="false" flipV="false" rot="0">
                <a:off x="0" y="0"/>
                <a:ext cx="2260358" cy="161259"/>
              </a:xfrm>
              <a:custGeom>
                <a:avLst/>
                <a:gdLst/>
                <a:ahLst/>
                <a:cxnLst/>
                <a:rect r="r" b="b" t="t" l="l"/>
                <a:pathLst>
                  <a:path h="161259" w="2260358">
                    <a:moveTo>
                      <a:pt x="9820" y="0"/>
                    </a:moveTo>
                    <a:lnTo>
                      <a:pt x="2250538" y="0"/>
                    </a:lnTo>
                    <a:cubicBezTo>
                      <a:pt x="2255962" y="0"/>
                      <a:pt x="2260358" y="4396"/>
                      <a:pt x="2260358" y="9820"/>
                    </a:cubicBezTo>
                    <a:lnTo>
                      <a:pt x="2260358" y="151439"/>
                    </a:lnTo>
                    <a:cubicBezTo>
                      <a:pt x="2260358" y="154043"/>
                      <a:pt x="2259324" y="156541"/>
                      <a:pt x="2257482" y="158383"/>
                    </a:cubicBezTo>
                    <a:cubicBezTo>
                      <a:pt x="2255640" y="160224"/>
                      <a:pt x="2253143" y="161259"/>
                      <a:pt x="2250538" y="161259"/>
                    </a:cubicBezTo>
                    <a:lnTo>
                      <a:pt x="9820" y="161259"/>
                    </a:lnTo>
                    <a:cubicBezTo>
                      <a:pt x="4396" y="161259"/>
                      <a:pt x="0" y="156862"/>
                      <a:pt x="0" y="151439"/>
                    </a:cubicBezTo>
                    <a:lnTo>
                      <a:pt x="0" y="9820"/>
                    </a:lnTo>
                    <a:cubicBezTo>
                      <a:pt x="0" y="4396"/>
                      <a:pt x="4396" y="0"/>
                      <a:pt x="9820" y="0"/>
                    </a:cubicBezTo>
                    <a:close/>
                  </a:path>
                </a:pathLst>
              </a:custGeom>
              <a:solidFill>
                <a:srgbClr val="CDE4FD"/>
              </a:solidFill>
            </p:spPr>
          </p:sp>
          <p:sp>
            <p:nvSpPr>
              <p:cNvPr name="TextBox 46" id="46"/>
              <p:cNvSpPr txBox="true"/>
              <p:nvPr/>
            </p:nvSpPr>
            <p:spPr>
              <a:xfrm>
                <a:off x="0" y="-47625"/>
                <a:ext cx="2260358" cy="20888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39"/>
                  </a:lnSpc>
                </a:pPr>
              </a:p>
            </p:txBody>
          </p:sp>
        </p:grpSp>
        <p:sp>
          <p:nvSpPr>
            <p:cNvPr name="TextBox 47" id="47"/>
            <p:cNvSpPr txBox="true"/>
            <p:nvPr/>
          </p:nvSpPr>
          <p:spPr>
            <a:xfrm rot="0">
              <a:off x="821897" y="354988"/>
              <a:ext cx="7994680" cy="4921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936"/>
                </a:lnSpc>
                <a:spcBef>
                  <a:spcPct val="0"/>
                </a:spcBef>
              </a:pPr>
              <a:r>
                <a:rPr lang="en-US" b="true" sz="2097">
                  <a:solidFill>
                    <a:srgbClr val="000000"/>
                  </a:solidFill>
                  <a:latin typeface="Bodoni FLF Bold"/>
                  <a:ea typeface="Bodoni FLF Bold"/>
                  <a:cs typeface="Bodoni FLF Bold"/>
                  <a:sym typeface="Bodoni FLF Bold"/>
                </a:rPr>
                <a:t>Fakturer bestilling fra Pernille</a:t>
              </a:r>
            </a:p>
          </p:txBody>
        </p:sp>
        <p:grpSp>
          <p:nvGrpSpPr>
            <p:cNvPr name="Group 48" id="48"/>
            <p:cNvGrpSpPr/>
            <p:nvPr/>
          </p:nvGrpSpPr>
          <p:grpSpPr>
            <a:xfrm rot="0">
              <a:off x="8191445" y="0"/>
              <a:ext cx="1268786" cy="1268786"/>
              <a:chOff x="0" y="0"/>
              <a:chExt cx="812800" cy="812800"/>
            </a:xfrm>
          </p:grpSpPr>
          <p:sp>
            <p:nvSpPr>
              <p:cNvPr name="Freeform 49" id="49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4F9C9A"/>
              </a:solidFill>
            </p:spPr>
          </p:sp>
          <p:sp>
            <p:nvSpPr>
              <p:cNvPr name="TextBox 50" id="50"/>
              <p:cNvSpPr txBox="true"/>
              <p:nvPr/>
            </p:nvSpPr>
            <p:spPr>
              <a:xfrm>
                <a:off x="76200" y="66675"/>
                <a:ext cx="660400" cy="669925"/>
              </a:xfrm>
              <a:prstGeom prst="rect">
                <a:avLst/>
              </a:prstGeom>
            </p:spPr>
            <p:txBody>
              <a:bodyPr anchor="ctr" rtlCol="false" tIns="16706" lIns="16706" bIns="16706" rIns="16706"/>
              <a:lstStyle/>
              <a:p>
                <a:pPr algn="ctr">
                  <a:lnSpc>
                    <a:spcPts val="874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Freeform 51" id="51"/>
            <p:cNvSpPr/>
            <p:nvPr/>
          </p:nvSpPr>
          <p:spPr>
            <a:xfrm flipH="false" flipV="false" rot="0">
              <a:off x="8462706" y="173053"/>
              <a:ext cx="739865" cy="944144"/>
            </a:xfrm>
            <a:custGeom>
              <a:avLst/>
              <a:gdLst/>
              <a:ahLst/>
              <a:cxnLst/>
              <a:rect r="r" b="b" t="t" l="l"/>
              <a:pathLst>
                <a:path h="944144" w="739865">
                  <a:moveTo>
                    <a:pt x="0" y="0"/>
                  </a:moveTo>
                  <a:lnTo>
                    <a:pt x="739866" y="0"/>
                  </a:lnTo>
                  <a:lnTo>
                    <a:pt x="739866" y="944143"/>
                  </a:lnTo>
                  <a:lnTo>
                    <a:pt x="0" y="944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AutoShape 52" id="52"/>
            <p:cNvSpPr/>
            <p:nvPr/>
          </p:nvSpPr>
          <p:spPr>
            <a:xfrm>
              <a:off x="2863380" y="12970384"/>
              <a:ext cx="4801708" cy="0"/>
            </a:xfrm>
            <a:prstGeom prst="line">
              <a:avLst/>
            </a:prstGeom>
            <a:ln cap="flat" w="1211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53" id="53"/>
            <p:cNvSpPr txBox="true"/>
            <p:nvPr/>
          </p:nvSpPr>
          <p:spPr>
            <a:xfrm rot="0">
              <a:off x="680867" y="12719067"/>
              <a:ext cx="966704" cy="3172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868"/>
                </a:lnSpc>
                <a:spcBef>
                  <a:spcPct val="0"/>
                </a:spcBef>
              </a:pPr>
              <a:r>
                <a:rPr lang="en-US" sz="1334" b="true">
                  <a:solidFill>
                    <a:srgbClr val="000000"/>
                  </a:solidFill>
                  <a:latin typeface="Helvetica Bold"/>
                  <a:ea typeface="Helvetica Bold"/>
                  <a:cs typeface="Helvetica Bold"/>
                  <a:sym typeface="Helvetica Bold"/>
                </a:rPr>
                <a:t>Dit navn:</a:t>
              </a:r>
            </a:p>
          </p:txBody>
        </p:sp>
      </p:grpSp>
      <p:sp>
        <p:nvSpPr>
          <p:cNvPr name="Freeform 54" id="54"/>
          <p:cNvSpPr/>
          <p:nvPr/>
        </p:nvSpPr>
        <p:spPr>
          <a:xfrm flipH="false" flipV="false" rot="0">
            <a:off x="7841334" y="1176316"/>
            <a:ext cx="2670403" cy="1835902"/>
          </a:xfrm>
          <a:custGeom>
            <a:avLst/>
            <a:gdLst/>
            <a:ahLst/>
            <a:cxnLst/>
            <a:rect r="r" b="b" t="t" l="l"/>
            <a:pathLst>
              <a:path h="1835902" w="2670403">
                <a:moveTo>
                  <a:pt x="0" y="0"/>
                </a:moveTo>
                <a:lnTo>
                  <a:pt x="2670403" y="0"/>
                </a:lnTo>
                <a:lnTo>
                  <a:pt x="2670403" y="1835902"/>
                </a:lnTo>
                <a:lnTo>
                  <a:pt x="0" y="183590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5" id="55"/>
          <p:cNvSpPr/>
          <p:nvPr/>
        </p:nvSpPr>
        <p:spPr>
          <a:xfrm flipH="false" flipV="false" rot="0">
            <a:off x="8029718" y="6328028"/>
            <a:ext cx="2293636" cy="2854072"/>
          </a:xfrm>
          <a:custGeom>
            <a:avLst/>
            <a:gdLst/>
            <a:ahLst/>
            <a:cxnLst/>
            <a:rect r="r" b="b" t="t" l="l"/>
            <a:pathLst>
              <a:path h="2854072" w="2293636">
                <a:moveTo>
                  <a:pt x="0" y="0"/>
                </a:moveTo>
                <a:lnTo>
                  <a:pt x="2293636" y="0"/>
                </a:lnTo>
                <a:lnTo>
                  <a:pt x="2293636" y="2854072"/>
                </a:lnTo>
                <a:lnTo>
                  <a:pt x="0" y="285407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6" id="56"/>
          <p:cNvSpPr txBox="true"/>
          <p:nvPr/>
        </p:nvSpPr>
        <p:spPr>
          <a:xfrm rot="0">
            <a:off x="10986449" y="6251828"/>
            <a:ext cx="6724595" cy="30064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true">
                <a:solidFill>
                  <a:srgbClr val="0000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Er det en arbejdsopgave som Maria My...</a:t>
            </a:r>
          </a:p>
          <a:p>
            <a:pPr algn="l">
              <a:lnSpc>
                <a:spcPts val="2100"/>
              </a:lnSpc>
            </a:pPr>
          </a:p>
          <a:p>
            <a:pPr algn="l">
              <a:lnSpc>
                <a:spcPts val="4643"/>
              </a:lnSpc>
            </a:pPr>
            <a:r>
              <a:rPr lang="en-US" sz="2699" b="true">
                <a:solidFill>
                  <a:srgbClr val="3399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(A)</a:t>
            </a:r>
            <a:r>
              <a:rPr lang="en-US" sz="2699">
                <a:solidFill>
                  <a:srgbClr val="339900"/>
                </a:solidFill>
                <a:latin typeface="Helvetica"/>
                <a:ea typeface="Helvetica"/>
                <a:cs typeface="Helvetica"/>
                <a:sym typeface="Helvetica"/>
              </a:rPr>
              <a:t> Ikke skal bruge mere tid på fordi </a:t>
            </a:r>
            <a:r>
              <a:rPr lang="en-US" sz="2699" b="true">
                <a:solidFill>
                  <a:srgbClr val="3399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(...)</a:t>
            </a:r>
            <a:r>
              <a:rPr lang="en-US" sz="2699">
                <a:solidFill>
                  <a:srgbClr val="339900"/>
                </a:solidFill>
                <a:latin typeface="Helvetica"/>
                <a:ea typeface="Helvetica"/>
                <a:cs typeface="Helvetica"/>
                <a:sym typeface="Helvetica"/>
              </a:rPr>
              <a:t>.</a:t>
            </a:r>
          </a:p>
          <a:p>
            <a:pPr algn="l">
              <a:lnSpc>
                <a:spcPts val="4643"/>
              </a:lnSpc>
            </a:pPr>
            <a:r>
              <a:rPr lang="en-US" sz="2699" b="true">
                <a:solidFill>
                  <a:srgbClr val="FFBD59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(B)</a:t>
            </a:r>
            <a:r>
              <a:rPr lang="en-US" sz="2699">
                <a:solidFill>
                  <a:srgbClr val="FFBD59"/>
                </a:solid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lang="en-US" sz="2699">
                <a:solidFill>
                  <a:srgbClr val="FFBD59"/>
                </a:solidFill>
                <a:latin typeface="Helvetica"/>
                <a:ea typeface="Helvetica"/>
                <a:cs typeface="Helvetica"/>
                <a:sym typeface="Helvetica"/>
              </a:rPr>
              <a:t>Hun lige skal tjekke igennem for </a:t>
            </a:r>
            <a:r>
              <a:rPr lang="en-US" sz="2699" b="true">
                <a:solidFill>
                  <a:srgbClr val="FFBD59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(...)</a:t>
            </a:r>
            <a:r>
              <a:rPr lang="en-US" sz="2699">
                <a:solidFill>
                  <a:srgbClr val="FFBD59"/>
                </a:solidFill>
                <a:latin typeface="Helvetica"/>
                <a:ea typeface="Helvetica"/>
                <a:cs typeface="Helvetica"/>
                <a:sym typeface="Helvetica"/>
              </a:rPr>
              <a:t>.</a:t>
            </a:r>
          </a:p>
          <a:p>
            <a:pPr algn="l">
              <a:lnSpc>
                <a:spcPts val="4643"/>
              </a:lnSpc>
            </a:pPr>
            <a:r>
              <a:rPr lang="en-US" sz="2699" b="true">
                <a:solidFill>
                  <a:srgbClr val="FF5757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(C)</a:t>
            </a:r>
            <a:r>
              <a:rPr lang="en-US" sz="2699">
                <a:solidFill>
                  <a:srgbClr val="FF5757"/>
                </a:solid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lang="en-US" sz="2699">
                <a:solidFill>
                  <a:srgbClr val="FF5757"/>
                </a:solidFill>
                <a:latin typeface="Helvetica"/>
                <a:ea typeface="Helvetica"/>
                <a:cs typeface="Helvetica"/>
                <a:sym typeface="Helvetica"/>
              </a:rPr>
              <a:t>Skal overtage helt eller delvist fordi </a:t>
            </a:r>
            <a:r>
              <a:rPr lang="en-US" sz="2699" b="true">
                <a:solidFill>
                  <a:srgbClr val="FF5757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(...)</a:t>
            </a:r>
            <a:r>
              <a:rPr lang="en-US" sz="2699">
                <a:solidFill>
                  <a:srgbClr val="FF5757"/>
                </a:solidFill>
                <a:latin typeface="Helvetica"/>
                <a:ea typeface="Helvetica"/>
                <a:cs typeface="Helvetica"/>
                <a:sym typeface="Helvetica"/>
              </a:rPr>
              <a:t>.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10854390" y="1055110"/>
            <a:ext cx="6826737" cy="40195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true">
                <a:solidFill>
                  <a:srgbClr val="0000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Hvad kan I fortælle Maria My om arbejdsopgaven, så hun er ajourført.</a:t>
            </a:r>
          </a:p>
          <a:p>
            <a:pPr algn="l">
              <a:lnSpc>
                <a:spcPts val="2799"/>
              </a:lnSpc>
            </a:pPr>
          </a:p>
          <a:p>
            <a:pPr algn="l" marL="647692" indent="-323846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Hvad har du/I lavet</a:t>
            </a:r>
            <a:r>
              <a:rPr lang="en-US" b="true" sz="2999">
                <a:solidFill>
                  <a:srgbClr val="3399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?</a:t>
            </a:r>
          </a:p>
          <a:p>
            <a:pPr algn="l" marL="647692" indent="-323846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Hvad var det vigtigste at få styr på for at løse opgaven</a:t>
            </a:r>
            <a:r>
              <a:rPr lang="en-US" b="true" sz="2999">
                <a:solidFill>
                  <a:srgbClr val="3399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?</a:t>
            </a:r>
          </a:p>
          <a:p>
            <a:pPr algn="l" marL="647692" indent="-323846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Er der noget som mangler at blive løst, kan udvikles eller forbedres</a:t>
            </a:r>
            <a:r>
              <a:rPr lang="en-US" b="true" sz="2999">
                <a:solidFill>
                  <a:srgbClr val="FFBD59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?</a:t>
            </a:r>
            <a:r>
              <a:rPr lang="en-US" b="true" sz="2999">
                <a:solidFill>
                  <a:srgbClr val="FF3131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?</a:t>
            </a:r>
          </a:p>
        </p:txBody>
      </p:sp>
      <p:sp>
        <p:nvSpPr>
          <p:cNvPr name="Freeform 58" id="58"/>
          <p:cNvSpPr/>
          <p:nvPr/>
        </p:nvSpPr>
        <p:spPr>
          <a:xfrm flipH="false" flipV="false" rot="0">
            <a:off x="10511737" y="7628337"/>
            <a:ext cx="344922" cy="414944"/>
          </a:xfrm>
          <a:custGeom>
            <a:avLst/>
            <a:gdLst/>
            <a:ahLst/>
            <a:cxnLst/>
            <a:rect r="r" b="b" t="t" l="l"/>
            <a:pathLst>
              <a:path h="414944" w="344922">
                <a:moveTo>
                  <a:pt x="0" y="0"/>
                </a:moveTo>
                <a:lnTo>
                  <a:pt x="344922" y="0"/>
                </a:lnTo>
                <a:lnTo>
                  <a:pt x="344922" y="414943"/>
                </a:lnTo>
                <a:lnTo>
                  <a:pt x="0" y="41494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9" id="59"/>
          <p:cNvSpPr/>
          <p:nvPr/>
        </p:nvSpPr>
        <p:spPr>
          <a:xfrm flipH="false" flipV="false" rot="0">
            <a:off x="10442341" y="8209314"/>
            <a:ext cx="483715" cy="463487"/>
          </a:xfrm>
          <a:custGeom>
            <a:avLst/>
            <a:gdLst/>
            <a:ahLst/>
            <a:cxnLst/>
            <a:rect r="r" b="b" t="t" l="l"/>
            <a:pathLst>
              <a:path h="463487" w="483715">
                <a:moveTo>
                  <a:pt x="0" y="0"/>
                </a:moveTo>
                <a:lnTo>
                  <a:pt x="483715" y="0"/>
                </a:lnTo>
                <a:lnTo>
                  <a:pt x="483715" y="463487"/>
                </a:lnTo>
                <a:lnTo>
                  <a:pt x="0" y="46348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0" id="60"/>
          <p:cNvSpPr/>
          <p:nvPr/>
        </p:nvSpPr>
        <p:spPr>
          <a:xfrm flipH="false" flipV="false" rot="0">
            <a:off x="10642722" y="8827115"/>
            <a:ext cx="128897" cy="460876"/>
          </a:xfrm>
          <a:custGeom>
            <a:avLst/>
            <a:gdLst/>
            <a:ahLst/>
            <a:cxnLst/>
            <a:rect r="r" b="b" t="t" l="l"/>
            <a:pathLst>
              <a:path h="460876" w="128897">
                <a:moveTo>
                  <a:pt x="0" y="0"/>
                </a:moveTo>
                <a:lnTo>
                  <a:pt x="128897" y="0"/>
                </a:lnTo>
                <a:lnTo>
                  <a:pt x="128897" y="460876"/>
                </a:lnTo>
                <a:lnTo>
                  <a:pt x="0" y="46087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19895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711044" y="9741395"/>
            <a:ext cx="471800" cy="465619"/>
          </a:xfrm>
          <a:custGeom>
            <a:avLst/>
            <a:gdLst/>
            <a:ahLst/>
            <a:cxnLst/>
            <a:rect r="r" b="b" t="t" l="l"/>
            <a:pathLst>
              <a:path h="465619" w="471800">
                <a:moveTo>
                  <a:pt x="0" y="0"/>
                </a:moveTo>
                <a:lnTo>
                  <a:pt x="471800" y="0"/>
                </a:lnTo>
                <a:lnTo>
                  <a:pt x="471800" y="465619"/>
                </a:lnTo>
                <a:lnTo>
                  <a:pt x="0" y="4656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24127" y="96743"/>
            <a:ext cx="7268928" cy="10093514"/>
            <a:chOff x="0" y="0"/>
            <a:chExt cx="1914450" cy="265837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914450" cy="2658374"/>
            </a:xfrm>
            <a:custGeom>
              <a:avLst/>
              <a:gdLst/>
              <a:ahLst/>
              <a:cxnLst/>
              <a:rect r="r" b="b" t="t" l="l"/>
              <a:pathLst>
                <a:path h="2658374" w="1914450">
                  <a:moveTo>
                    <a:pt x="0" y="0"/>
                  </a:moveTo>
                  <a:lnTo>
                    <a:pt x="1914450" y="0"/>
                  </a:lnTo>
                  <a:lnTo>
                    <a:pt x="1914450" y="2658374"/>
                  </a:lnTo>
                  <a:lnTo>
                    <a:pt x="0" y="265837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545454"/>
              </a:solidFill>
              <a:prstDash val="lgDash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1914450" cy="27059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355657" y="260278"/>
            <a:ext cx="6856423" cy="9766444"/>
            <a:chOff x="0" y="0"/>
            <a:chExt cx="9141897" cy="13021925"/>
          </a:xfrm>
        </p:grpSpPr>
        <p:grpSp>
          <p:nvGrpSpPr>
            <p:cNvPr name="Group 7" id="7"/>
            <p:cNvGrpSpPr/>
            <p:nvPr/>
          </p:nvGrpSpPr>
          <p:grpSpPr>
            <a:xfrm rot="0">
              <a:off x="0" y="259111"/>
              <a:ext cx="8562494" cy="798647"/>
              <a:chOff x="0" y="0"/>
              <a:chExt cx="2325485" cy="216904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2325485" cy="216904"/>
              </a:xfrm>
              <a:custGeom>
                <a:avLst/>
                <a:gdLst/>
                <a:ahLst/>
                <a:cxnLst/>
                <a:rect r="r" b="b" t="t" l="l"/>
                <a:pathLst>
                  <a:path h="216904" w="2325485">
                    <a:moveTo>
                      <a:pt x="9545" y="0"/>
                    </a:moveTo>
                    <a:lnTo>
                      <a:pt x="2315940" y="0"/>
                    </a:lnTo>
                    <a:cubicBezTo>
                      <a:pt x="2318471" y="0"/>
                      <a:pt x="2320899" y="1006"/>
                      <a:pt x="2322689" y="2796"/>
                    </a:cubicBezTo>
                    <a:cubicBezTo>
                      <a:pt x="2324479" y="4586"/>
                      <a:pt x="2325485" y="7013"/>
                      <a:pt x="2325485" y="9545"/>
                    </a:cubicBezTo>
                    <a:lnTo>
                      <a:pt x="2325485" y="207360"/>
                    </a:lnTo>
                    <a:cubicBezTo>
                      <a:pt x="2325485" y="212631"/>
                      <a:pt x="2321211" y="216904"/>
                      <a:pt x="2315940" y="216904"/>
                    </a:cubicBezTo>
                    <a:lnTo>
                      <a:pt x="9545" y="216904"/>
                    </a:lnTo>
                    <a:cubicBezTo>
                      <a:pt x="4273" y="216904"/>
                      <a:pt x="0" y="212631"/>
                      <a:pt x="0" y="207360"/>
                    </a:cubicBezTo>
                    <a:lnTo>
                      <a:pt x="0" y="9545"/>
                    </a:lnTo>
                    <a:cubicBezTo>
                      <a:pt x="0" y="4273"/>
                      <a:pt x="4273" y="0"/>
                      <a:pt x="9545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28575" cap="sq">
                <a:solidFill>
                  <a:srgbClr val="000000"/>
                </a:solidFill>
                <a:prstDash val="dash"/>
                <a:miter/>
              </a:ln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0" y="-47625"/>
                <a:ext cx="2325485" cy="2645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40"/>
                  </a:lnSpc>
                </a:pPr>
              </a:p>
            </p:txBody>
          </p:sp>
        </p:grpSp>
        <p:grpSp>
          <p:nvGrpSpPr>
            <p:cNvPr name="Group 10" id="10"/>
            <p:cNvGrpSpPr/>
            <p:nvPr/>
          </p:nvGrpSpPr>
          <p:grpSpPr>
            <a:xfrm rot="0">
              <a:off x="119899" y="361556"/>
              <a:ext cx="8322697" cy="593759"/>
              <a:chOff x="0" y="0"/>
              <a:chExt cx="2260358" cy="161259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2260358" cy="161259"/>
              </a:xfrm>
              <a:custGeom>
                <a:avLst/>
                <a:gdLst/>
                <a:ahLst/>
                <a:cxnLst/>
                <a:rect r="r" b="b" t="t" l="l"/>
                <a:pathLst>
                  <a:path h="161259" w="2260358">
                    <a:moveTo>
                      <a:pt x="9820" y="0"/>
                    </a:moveTo>
                    <a:lnTo>
                      <a:pt x="2250538" y="0"/>
                    </a:lnTo>
                    <a:cubicBezTo>
                      <a:pt x="2255962" y="0"/>
                      <a:pt x="2260358" y="4396"/>
                      <a:pt x="2260358" y="9820"/>
                    </a:cubicBezTo>
                    <a:lnTo>
                      <a:pt x="2260358" y="151439"/>
                    </a:lnTo>
                    <a:cubicBezTo>
                      <a:pt x="2260358" y="154043"/>
                      <a:pt x="2259324" y="156541"/>
                      <a:pt x="2257482" y="158383"/>
                    </a:cubicBezTo>
                    <a:cubicBezTo>
                      <a:pt x="2255640" y="160224"/>
                      <a:pt x="2253143" y="161259"/>
                      <a:pt x="2250538" y="161259"/>
                    </a:cubicBezTo>
                    <a:lnTo>
                      <a:pt x="9820" y="161259"/>
                    </a:lnTo>
                    <a:cubicBezTo>
                      <a:pt x="4396" y="161259"/>
                      <a:pt x="0" y="156862"/>
                      <a:pt x="0" y="151439"/>
                    </a:cubicBezTo>
                    <a:lnTo>
                      <a:pt x="0" y="9820"/>
                    </a:lnTo>
                    <a:cubicBezTo>
                      <a:pt x="0" y="4396"/>
                      <a:pt x="4396" y="0"/>
                      <a:pt x="9820" y="0"/>
                    </a:cubicBezTo>
                    <a:close/>
                  </a:path>
                </a:pathLst>
              </a:custGeom>
              <a:solidFill>
                <a:srgbClr val="CDE4FD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47625"/>
                <a:ext cx="2260358" cy="20888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40"/>
                  </a:lnSpc>
                </a:pPr>
              </a:p>
            </p:txBody>
          </p:sp>
        </p:grpSp>
        <p:grpSp>
          <p:nvGrpSpPr>
            <p:cNvPr name="Group 13" id="13"/>
            <p:cNvGrpSpPr/>
            <p:nvPr/>
          </p:nvGrpSpPr>
          <p:grpSpPr>
            <a:xfrm rot="0">
              <a:off x="263725" y="1402506"/>
              <a:ext cx="7681200" cy="2678597"/>
              <a:chOff x="0" y="0"/>
              <a:chExt cx="2086134" cy="727479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2086134" cy="727479"/>
              </a:xfrm>
              <a:custGeom>
                <a:avLst/>
                <a:gdLst/>
                <a:ahLst/>
                <a:cxnLst/>
                <a:rect r="r" b="b" t="t" l="l"/>
                <a:pathLst>
                  <a:path h="727479" w="2086134">
                    <a:moveTo>
                      <a:pt x="10640" y="0"/>
                    </a:moveTo>
                    <a:lnTo>
                      <a:pt x="2075495" y="0"/>
                    </a:lnTo>
                    <a:cubicBezTo>
                      <a:pt x="2081371" y="0"/>
                      <a:pt x="2086134" y="4764"/>
                      <a:pt x="2086134" y="10640"/>
                    </a:cubicBezTo>
                    <a:lnTo>
                      <a:pt x="2086134" y="716839"/>
                    </a:lnTo>
                    <a:cubicBezTo>
                      <a:pt x="2086134" y="722716"/>
                      <a:pt x="2081371" y="727479"/>
                      <a:pt x="2075495" y="727479"/>
                    </a:cubicBezTo>
                    <a:lnTo>
                      <a:pt x="10640" y="727479"/>
                    </a:lnTo>
                    <a:cubicBezTo>
                      <a:pt x="4764" y="727479"/>
                      <a:pt x="0" y="722716"/>
                      <a:pt x="0" y="716839"/>
                    </a:cubicBezTo>
                    <a:lnTo>
                      <a:pt x="0" y="10640"/>
                    </a:lnTo>
                    <a:cubicBezTo>
                      <a:pt x="0" y="4764"/>
                      <a:pt x="4764" y="0"/>
                      <a:pt x="1064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28575" cap="sq">
                <a:solidFill>
                  <a:srgbClr val="000000"/>
                </a:solidFill>
                <a:prstDash val="dash"/>
                <a:miter/>
              </a:ln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47625"/>
                <a:ext cx="2086134" cy="77510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40"/>
                  </a:lnSpc>
                </a:pPr>
              </a:p>
            </p:txBody>
          </p:sp>
        </p:grpSp>
        <p:sp>
          <p:nvSpPr>
            <p:cNvPr name="Freeform 16" id="16"/>
            <p:cNvSpPr/>
            <p:nvPr/>
          </p:nvSpPr>
          <p:spPr>
            <a:xfrm flipH="false" flipV="false" rot="0">
              <a:off x="2793523" y="4910641"/>
              <a:ext cx="3578384" cy="3019261"/>
            </a:xfrm>
            <a:custGeom>
              <a:avLst/>
              <a:gdLst/>
              <a:ahLst/>
              <a:cxnLst/>
              <a:rect r="r" b="b" t="t" l="l"/>
              <a:pathLst>
                <a:path h="3019261" w="3578384">
                  <a:moveTo>
                    <a:pt x="0" y="0"/>
                  </a:moveTo>
                  <a:lnTo>
                    <a:pt x="3578383" y="0"/>
                  </a:lnTo>
                  <a:lnTo>
                    <a:pt x="3578383" y="3019261"/>
                  </a:lnTo>
                  <a:lnTo>
                    <a:pt x="0" y="30192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3918516" y="11416013"/>
              <a:ext cx="1752701" cy="1605912"/>
            </a:xfrm>
            <a:custGeom>
              <a:avLst/>
              <a:gdLst/>
              <a:ahLst/>
              <a:cxnLst/>
              <a:rect r="r" b="b" t="t" l="l"/>
              <a:pathLst>
                <a:path h="1605912" w="1752701">
                  <a:moveTo>
                    <a:pt x="0" y="0"/>
                  </a:moveTo>
                  <a:lnTo>
                    <a:pt x="1752700" y="0"/>
                  </a:lnTo>
                  <a:lnTo>
                    <a:pt x="1752700" y="1605912"/>
                  </a:lnTo>
                  <a:lnTo>
                    <a:pt x="0" y="16059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532324" y="5822714"/>
              <a:ext cx="2261199" cy="3553312"/>
            </a:xfrm>
            <a:custGeom>
              <a:avLst/>
              <a:gdLst/>
              <a:ahLst/>
              <a:cxnLst/>
              <a:rect r="r" b="b" t="t" l="l"/>
              <a:pathLst>
                <a:path h="3553312" w="2261199">
                  <a:moveTo>
                    <a:pt x="0" y="0"/>
                  </a:moveTo>
                  <a:lnTo>
                    <a:pt x="2261199" y="0"/>
                  </a:lnTo>
                  <a:lnTo>
                    <a:pt x="2261199" y="3553313"/>
                  </a:lnTo>
                  <a:lnTo>
                    <a:pt x="0" y="35533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5742469" y="8962217"/>
              <a:ext cx="2202457" cy="3461004"/>
            </a:xfrm>
            <a:custGeom>
              <a:avLst/>
              <a:gdLst/>
              <a:ahLst/>
              <a:cxnLst/>
              <a:rect r="r" b="b" t="t" l="l"/>
              <a:pathLst>
                <a:path h="3461004" w="2202457">
                  <a:moveTo>
                    <a:pt x="0" y="0"/>
                  </a:moveTo>
                  <a:lnTo>
                    <a:pt x="2202457" y="0"/>
                  </a:lnTo>
                  <a:lnTo>
                    <a:pt x="2202457" y="3461004"/>
                  </a:lnTo>
                  <a:lnTo>
                    <a:pt x="0" y="34610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700913">
              <a:off x="3440331" y="9239801"/>
              <a:ext cx="1570903" cy="3661003"/>
            </a:xfrm>
            <a:custGeom>
              <a:avLst/>
              <a:gdLst/>
              <a:ahLst/>
              <a:cxnLst/>
              <a:rect r="r" b="b" t="t" l="l"/>
              <a:pathLst>
                <a:path h="3661003" w="1570903">
                  <a:moveTo>
                    <a:pt x="0" y="0"/>
                  </a:moveTo>
                  <a:lnTo>
                    <a:pt x="1570903" y="0"/>
                  </a:lnTo>
                  <a:lnTo>
                    <a:pt x="1570903" y="3661003"/>
                  </a:lnTo>
                  <a:lnTo>
                    <a:pt x="0" y="3661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3843154" y="8835294"/>
              <a:ext cx="2147571" cy="2147571"/>
            </a:xfrm>
            <a:custGeom>
              <a:avLst/>
              <a:gdLst/>
              <a:ahLst/>
              <a:cxnLst/>
              <a:rect r="r" b="b" t="t" l="l"/>
              <a:pathLst>
                <a:path h="2147571" w="2147571">
                  <a:moveTo>
                    <a:pt x="0" y="0"/>
                  </a:moveTo>
                  <a:lnTo>
                    <a:pt x="2147572" y="0"/>
                  </a:lnTo>
                  <a:lnTo>
                    <a:pt x="2147572" y="2147571"/>
                  </a:lnTo>
                  <a:lnTo>
                    <a:pt x="0" y="21475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0" t="0" r="0" b="0"/>
              </a:stretch>
            </a:blipFill>
          </p:spPr>
        </p:sp>
        <p:sp>
          <p:nvSpPr>
            <p:cNvPr name="TextBox 22" id="22"/>
            <p:cNvSpPr txBox="true"/>
            <p:nvPr/>
          </p:nvSpPr>
          <p:spPr>
            <a:xfrm rot="0">
              <a:off x="735896" y="3207578"/>
              <a:ext cx="6892557" cy="5509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256404" indent="-128202" lvl="1">
                <a:lnSpc>
                  <a:spcPts val="1662"/>
                </a:lnSpc>
                <a:buFont typeface="Arial"/>
                <a:buChar char="•"/>
              </a:pPr>
              <a:r>
                <a:rPr lang="en-US" sz="1187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rPr>
                <a:t>Vis foldeteknik til </a:t>
              </a:r>
              <a:r>
                <a:rPr lang="en-US" b="true" sz="1187">
                  <a:solidFill>
                    <a:srgbClr val="B57642"/>
                  </a:solidFill>
                  <a:latin typeface="Helvetica Bold"/>
                  <a:ea typeface="Helvetica Bold"/>
                  <a:cs typeface="Helvetica Bold"/>
                  <a:sym typeface="Helvetica Bold"/>
                </a:rPr>
                <a:t>pakning</a:t>
              </a:r>
              <a:r>
                <a:rPr lang="en-US" sz="1187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rPr>
                <a:t>. </a:t>
              </a:r>
            </a:p>
            <a:p>
              <a:pPr algn="l" marL="256404" indent="-128202" lvl="1">
                <a:lnSpc>
                  <a:spcPts val="1662"/>
                </a:lnSpc>
                <a:buFont typeface="Arial"/>
                <a:buChar char="•"/>
              </a:pPr>
              <a:r>
                <a:rPr lang="en-US" sz="1187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rPr>
                <a:t>Vælg og vis en foldeteknik til </a:t>
              </a:r>
              <a:r>
                <a:rPr lang="en-US" b="true" sz="1187">
                  <a:solidFill>
                    <a:srgbClr val="7A82BA"/>
                  </a:solidFill>
                  <a:latin typeface="Helvetica Bold"/>
                  <a:ea typeface="Helvetica Bold"/>
                  <a:cs typeface="Helvetica Bold"/>
                  <a:sym typeface="Helvetica Bold"/>
                </a:rPr>
                <a:t>display</a:t>
              </a:r>
              <a:r>
                <a:rPr lang="en-US" sz="1187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rPr>
                <a:t>. Få forlommen til at være tydelig. 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119899" y="370969"/>
              <a:ext cx="8322697" cy="5082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48"/>
                </a:lnSpc>
                <a:spcBef>
                  <a:spcPct val="0"/>
                </a:spcBef>
              </a:pPr>
              <a:r>
                <a:rPr lang="en-US" b="true" sz="2177">
                  <a:solidFill>
                    <a:srgbClr val="000000"/>
                  </a:solidFill>
                  <a:latin typeface="Bodoni FLF Bold"/>
                  <a:ea typeface="Bodoni FLF Bold"/>
                  <a:cs typeface="Bodoni FLF Bold"/>
                  <a:sym typeface="Bodoni FLF Bold"/>
                </a:rPr>
                <a:t>Fold 2 par jeans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5838246" y="8202584"/>
              <a:ext cx="1986781" cy="5082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048"/>
                </a:lnSpc>
                <a:spcBef>
                  <a:spcPct val="0"/>
                </a:spcBef>
              </a:pPr>
              <a:r>
                <a:rPr lang="en-US" sz="2177" b="true">
                  <a:solidFill>
                    <a:srgbClr val="7A82BA"/>
                  </a:solidFill>
                  <a:latin typeface="Helvetica Bold"/>
                  <a:ea typeface="Helvetica Bold"/>
                  <a:cs typeface="Helvetica Bold"/>
                  <a:sym typeface="Helvetica Bold"/>
                </a:rPr>
                <a:t>Displayfold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735896" y="1616631"/>
              <a:ext cx="7209030" cy="13804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662"/>
                </a:lnSpc>
              </a:pPr>
              <a:r>
                <a:rPr lang="en-US" sz="1187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rPr>
                <a:t>I en jeans-virksomhed skal der foldes jeans. Der er også </a:t>
              </a:r>
              <a:r>
                <a:rPr lang="en-US" sz="1187" b="true">
                  <a:solidFill>
                    <a:srgbClr val="FF5757"/>
                  </a:solidFill>
                  <a:latin typeface="Helvetica Bold"/>
                  <a:ea typeface="Helvetica Bold"/>
                  <a:cs typeface="Helvetica Bold"/>
                  <a:sym typeface="Helvetica Bold"/>
                </a:rPr>
                <a:t>standarder</a:t>
              </a:r>
              <a:r>
                <a:rPr lang="en-US" sz="1187" b="true">
                  <a:solidFill>
                    <a:srgbClr val="000000"/>
                  </a:solidFill>
                  <a:latin typeface="Helvetica Bold"/>
                  <a:ea typeface="Helvetica Bold"/>
                  <a:cs typeface="Helvetica Bold"/>
                  <a:sym typeface="Helvetica Bold"/>
                </a:rPr>
                <a:t> </a:t>
              </a:r>
              <a:r>
                <a:rPr lang="en-US" sz="1187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rPr>
                <a:t>for hvordan det skal gøres, så hvordan vil du folde dem? </a:t>
              </a:r>
            </a:p>
            <a:p>
              <a:pPr algn="l">
                <a:lnSpc>
                  <a:spcPts val="1662"/>
                </a:lnSpc>
              </a:pPr>
              <a:r>
                <a:rPr lang="en-US" sz="1187" b="true">
                  <a:solidFill>
                    <a:srgbClr val="000000"/>
                  </a:solidFill>
                  <a:latin typeface="Helvetica Bold"/>
                  <a:ea typeface="Helvetica Bold"/>
                  <a:cs typeface="Helvetica Bold"/>
                  <a:sym typeface="Helvetica Bold"/>
                </a:rPr>
                <a:t>A)</a:t>
              </a:r>
              <a:r>
                <a:rPr lang="en-US" sz="1187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rPr>
                <a:t> Et par af bukserne skal </a:t>
              </a:r>
              <a:r>
                <a:rPr lang="en-US" sz="1187" b="true">
                  <a:solidFill>
                    <a:srgbClr val="000000"/>
                  </a:solidFill>
                  <a:latin typeface="Helvetica Bold"/>
                  <a:ea typeface="Helvetica Bold"/>
                  <a:cs typeface="Helvetica Bold"/>
                  <a:sym typeface="Helvetica Bold"/>
                </a:rPr>
                <a:t>foldes og pakkes til </a:t>
              </a:r>
              <a:r>
                <a:rPr lang="en-US" sz="1187" b="true">
                  <a:solidFill>
                    <a:srgbClr val="B57642"/>
                  </a:solidFill>
                  <a:latin typeface="Helvetica Bold"/>
                  <a:ea typeface="Helvetica Bold"/>
                  <a:cs typeface="Helvetica Bold"/>
                  <a:sym typeface="Helvetica Bold"/>
                </a:rPr>
                <a:t>transport i kasser</a:t>
              </a:r>
              <a:r>
                <a:rPr lang="en-US" sz="1187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rPr>
                <a:t>.  </a:t>
              </a:r>
            </a:p>
            <a:p>
              <a:pPr algn="l">
                <a:lnSpc>
                  <a:spcPts val="1662"/>
                </a:lnSpc>
                <a:spcBef>
                  <a:spcPct val="0"/>
                </a:spcBef>
              </a:pPr>
              <a:r>
                <a:rPr lang="en-US" b="true" sz="1187">
                  <a:solidFill>
                    <a:srgbClr val="000000"/>
                  </a:solidFill>
                  <a:latin typeface="Helvetica Bold"/>
                  <a:ea typeface="Helvetica Bold"/>
                  <a:cs typeface="Helvetica Bold"/>
                  <a:sym typeface="Helvetica Bold"/>
                </a:rPr>
                <a:t>B) </a:t>
              </a:r>
              <a:r>
                <a:rPr lang="en-US" sz="1187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rPr>
                <a:t>Et par af bukserne skal </a:t>
              </a:r>
              <a:r>
                <a:rPr lang="en-US" b="true" sz="1187">
                  <a:solidFill>
                    <a:srgbClr val="7A82BA"/>
                  </a:solidFill>
                  <a:latin typeface="Helvetica Bold"/>
                  <a:ea typeface="Helvetica Bold"/>
                  <a:cs typeface="Helvetica Bold"/>
                  <a:sym typeface="Helvetica Bold"/>
                </a:rPr>
                <a:t>gøres klar til display</a:t>
              </a:r>
              <a:r>
                <a:rPr lang="en-US" b="true" sz="1187">
                  <a:solidFill>
                    <a:srgbClr val="000000"/>
                  </a:solidFill>
                  <a:latin typeface="Helvetica Bold"/>
                  <a:ea typeface="Helvetica Bold"/>
                  <a:cs typeface="Helvetica Bold"/>
                  <a:sym typeface="Helvetica Bold"/>
                </a:rPr>
                <a:t>, </a:t>
              </a:r>
              <a:r>
                <a:rPr lang="en-US" sz="1187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rPr>
                <a:t>så de kan fotograferes til webshoppen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800385" y="5037811"/>
              <a:ext cx="1848481" cy="5082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048"/>
                </a:lnSpc>
                <a:spcBef>
                  <a:spcPct val="0"/>
                </a:spcBef>
              </a:pPr>
              <a:r>
                <a:rPr lang="en-US" sz="2177" b="true">
                  <a:solidFill>
                    <a:srgbClr val="B57642"/>
                  </a:solidFill>
                  <a:latin typeface="Helvetica Bold"/>
                  <a:ea typeface="Helvetica Bold"/>
                  <a:cs typeface="Helvetica Bold"/>
                  <a:sym typeface="Helvetica Bold"/>
                </a:rPr>
                <a:t>Pakkefold</a:t>
              </a:r>
            </a:p>
          </p:txBody>
        </p:sp>
        <p:grpSp>
          <p:nvGrpSpPr>
            <p:cNvPr name="Group 27" id="27"/>
            <p:cNvGrpSpPr/>
            <p:nvPr/>
          </p:nvGrpSpPr>
          <p:grpSpPr>
            <a:xfrm rot="0">
              <a:off x="7825027" y="0"/>
              <a:ext cx="1316870" cy="1316870"/>
              <a:chOff x="0" y="0"/>
              <a:chExt cx="812800" cy="812800"/>
            </a:xfrm>
          </p:grpSpPr>
          <p:sp>
            <p:nvSpPr>
              <p:cNvPr name="Freeform 28" id="28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747373"/>
              </a:solidFill>
            </p:spPr>
          </p:sp>
          <p:sp>
            <p:nvSpPr>
              <p:cNvPr name="TextBox 29" id="29"/>
              <p:cNvSpPr txBox="true"/>
              <p:nvPr/>
            </p:nvSpPr>
            <p:spPr>
              <a:xfrm>
                <a:off x="76200" y="66675"/>
                <a:ext cx="660400" cy="669925"/>
              </a:xfrm>
              <a:prstGeom prst="rect">
                <a:avLst/>
              </a:prstGeom>
            </p:spPr>
            <p:txBody>
              <a:bodyPr anchor="ctr" rtlCol="false" tIns="16706" lIns="16706" bIns="16706" rIns="16706"/>
              <a:lstStyle/>
              <a:p>
                <a:pPr algn="ctr">
                  <a:lnSpc>
                    <a:spcPts val="874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Freeform 30" id="30"/>
            <p:cNvSpPr/>
            <p:nvPr/>
          </p:nvSpPr>
          <p:spPr>
            <a:xfrm flipH="false" flipV="false" rot="0">
              <a:off x="8214740" y="102938"/>
              <a:ext cx="537444" cy="1110995"/>
            </a:xfrm>
            <a:custGeom>
              <a:avLst/>
              <a:gdLst/>
              <a:ahLst/>
              <a:cxnLst/>
              <a:rect r="r" b="b" t="t" l="l"/>
              <a:pathLst>
                <a:path h="1110995" w="537444">
                  <a:moveTo>
                    <a:pt x="0" y="0"/>
                  </a:moveTo>
                  <a:lnTo>
                    <a:pt x="537444" y="0"/>
                  </a:lnTo>
                  <a:lnTo>
                    <a:pt x="537444" y="1110995"/>
                  </a:lnTo>
                  <a:lnTo>
                    <a:pt x="0" y="1110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31" id="31"/>
          <p:cNvSpPr/>
          <p:nvPr/>
        </p:nvSpPr>
        <p:spPr>
          <a:xfrm flipH="false" flipV="false" rot="0">
            <a:off x="7841334" y="1176316"/>
            <a:ext cx="2670403" cy="1835902"/>
          </a:xfrm>
          <a:custGeom>
            <a:avLst/>
            <a:gdLst/>
            <a:ahLst/>
            <a:cxnLst/>
            <a:rect r="r" b="b" t="t" l="l"/>
            <a:pathLst>
              <a:path h="1835902" w="2670403">
                <a:moveTo>
                  <a:pt x="0" y="0"/>
                </a:moveTo>
                <a:lnTo>
                  <a:pt x="2670403" y="0"/>
                </a:lnTo>
                <a:lnTo>
                  <a:pt x="2670403" y="1835902"/>
                </a:lnTo>
                <a:lnTo>
                  <a:pt x="0" y="183590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8029718" y="6328028"/>
            <a:ext cx="2293636" cy="2854072"/>
          </a:xfrm>
          <a:custGeom>
            <a:avLst/>
            <a:gdLst/>
            <a:ahLst/>
            <a:cxnLst/>
            <a:rect r="r" b="b" t="t" l="l"/>
            <a:pathLst>
              <a:path h="2854072" w="2293636">
                <a:moveTo>
                  <a:pt x="0" y="0"/>
                </a:moveTo>
                <a:lnTo>
                  <a:pt x="2293636" y="0"/>
                </a:lnTo>
                <a:lnTo>
                  <a:pt x="2293636" y="2854072"/>
                </a:lnTo>
                <a:lnTo>
                  <a:pt x="0" y="2854072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3" id="33"/>
          <p:cNvSpPr txBox="true"/>
          <p:nvPr/>
        </p:nvSpPr>
        <p:spPr>
          <a:xfrm rot="0">
            <a:off x="10986449" y="6251828"/>
            <a:ext cx="6724595" cy="30064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true">
                <a:solidFill>
                  <a:srgbClr val="0000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Er det en arbejdsopgave som Maria My...</a:t>
            </a:r>
          </a:p>
          <a:p>
            <a:pPr algn="l">
              <a:lnSpc>
                <a:spcPts val="2100"/>
              </a:lnSpc>
            </a:pPr>
          </a:p>
          <a:p>
            <a:pPr algn="l">
              <a:lnSpc>
                <a:spcPts val="4643"/>
              </a:lnSpc>
            </a:pPr>
            <a:r>
              <a:rPr lang="en-US" sz="2699" b="true">
                <a:solidFill>
                  <a:srgbClr val="3399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(A)</a:t>
            </a:r>
            <a:r>
              <a:rPr lang="en-US" sz="2699">
                <a:solidFill>
                  <a:srgbClr val="339900"/>
                </a:solidFill>
                <a:latin typeface="Helvetica"/>
                <a:ea typeface="Helvetica"/>
                <a:cs typeface="Helvetica"/>
                <a:sym typeface="Helvetica"/>
              </a:rPr>
              <a:t> Ikke skal bruge mere tid på fordi </a:t>
            </a:r>
            <a:r>
              <a:rPr lang="en-US" sz="2699" b="true">
                <a:solidFill>
                  <a:srgbClr val="3399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(...)</a:t>
            </a:r>
            <a:r>
              <a:rPr lang="en-US" sz="2699">
                <a:solidFill>
                  <a:srgbClr val="339900"/>
                </a:solidFill>
                <a:latin typeface="Helvetica"/>
                <a:ea typeface="Helvetica"/>
                <a:cs typeface="Helvetica"/>
                <a:sym typeface="Helvetica"/>
              </a:rPr>
              <a:t>.</a:t>
            </a:r>
          </a:p>
          <a:p>
            <a:pPr algn="l">
              <a:lnSpc>
                <a:spcPts val="4643"/>
              </a:lnSpc>
            </a:pPr>
            <a:r>
              <a:rPr lang="en-US" sz="2699" b="true">
                <a:solidFill>
                  <a:srgbClr val="FFBD59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(B)</a:t>
            </a:r>
            <a:r>
              <a:rPr lang="en-US" sz="2699">
                <a:solidFill>
                  <a:srgbClr val="FFBD59"/>
                </a:solid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lang="en-US" sz="2699">
                <a:solidFill>
                  <a:srgbClr val="FFBD59"/>
                </a:solidFill>
                <a:latin typeface="Helvetica"/>
                <a:ea typeface="Helvetica"/>
                <a:cs typeface="Helvetica"/>
                <a:sym typeface="Helvetica"/>
              </a:rPr>
              <a:t>Hun lige skal tjekke igennem for </a:t>
            </a:r>
            <a:r>
              <a:rPr lang="en-US" sz="2699" b="true">
                <a:solidFill>
                  <a:srgbClr val="FFBD59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(...)</a:t>
            </a:r>
            <a:r>
              <a:rPr lang="en-US" sz="2699">
                <a:solidFill>
                  <a:srgbClr val="FFBD59"/>
                </a:solidFill>
                <a:latin typeface="Helvetica"/>
                <a:ea typeface="Helvetica"/>
                <a:cs typeface="Helvetica"/>
                <a:sym typeface="Helvetica"/>
              </a:rPr>
              <a:t>.</a:t>
            </a:r>
          </a:p>
          <a:p>
            <a:pPr algn="l">
              <a:lnSpc>
                <a:spcPts val="4643"/>
              </a:lnSpc>
            </a:pPr>
            <a:r>
              <a:rPr lang="en-US" sz="2699" b="true">
                <a:solidFill>
                  <a:srgbClr val="FF5757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(C)</a:t>
            </a:r>
            <a:r>
              <a:rPr lang="en-US" sz="2699">
                <a:solidFill>
                  <a:srgbClr val="FF5757"/>
                </a:solid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lang="en-US" sz="2699">
                <a:solidFill>
                  <a:srgbClr val="FF5757"/>
                </a:solidFill>
                <a:latin typeface="Helvetica"/>
                <a:ea typeface="Helvetica"/>
                <a:cs typeface="Helvetica"/>
                <a:sym typeface="Helvetica"/>
              </a:rPr>
              <a:t>Skal overtage helt eller delvist fordi </a:t>
            </a:r>
            <a:r>
              <a:rPr lang="en-US" sz="2699" b="true">
                <a:solidFill>
                  <a:srgbClr val="FF5757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(...)</a:t>
            </a:r>
            <a:r>
              <a:rPr lang="en-US" sz="2699">
                <a:solidFill>
                  <a:srgbClr val="FF5757"/>
                </a:solidFill>
                <a:latin typeface="Helvetica"/>
                <a:ea typeface="Helvetica"/>
                <a:cs typeface="Helvetica"/>
                <a:sym typeface="Helvetica"/>
              </a:rPr>
              <a:t>.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0854390" y="1055110"/>
            <a:ext cx="6826737" cy="40195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true">
                <a:solidFill>
                  <a:srgbClr val="0000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Hvad kan I fortælle Maria My om arbejdsopgaven, så hun er ajourført.</a:t>
            </a:r>
          </a:p>
          <a:p>
            <a:pPr algn="l">
              <a:lnSpc>
                <a:spcPts val="2799"/>
              </a:lnSpc>
            </a:pPr>
          </a:p>
          <a:p>
            <a:pPr algn="l" marL="647692" indent="-323846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Hvad har du/I lavet</a:t>
            </a:r>
            <a:r>
              <a:rPr lang="en-US" b="true" sz="2999">
                <a:solidFill>
                  <a:srgbClr val="3399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?</a:t>
            </a:r>
          </a:p>
          <a:p>
            <a:pPr algn="l" marL="647692" indent="-323846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Hvad var det vigtigste at få styr på for at løse opgaven</a:t>
            </a:r>
            <a:r>
              <a:rPr lang="en-US" b="true" sz="2999">
                <a:solidFill>
                  <a:srgbClr val="3399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?</a:t>
            </a:r>
          </a:p>
          <a:p>
            <a:pPr algn="l" marL="647692" indent="-323846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Er der noget som mangler at blive løst, kan udvikles eller forbedres</a:t>
            </a:r>
            <a:r>
              <a:rPr lang="en-US" b="true" sz="2999">
                <a:solidFill>
                  <a:srgbClr val="FFBD59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?</a:t>
            </a:r>
            <a:r>
              <a:rPr lang="en-US" b="true" sz="2999">
                <a:solidFill>
                  <a:srgbClr val="FF3131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?</a:t>
            </a:r>
          </a:p>
        </p:txBody>
      </p:sp>
      <p:sp>
        <p:nvSpPr>
          <p:cNvPr name="Freeform 35" id="35"/>
          <p:cNvSpPr/>
          <p:nvPr/>
        </p:nvSpPr>
        <p:spPr>
          <a:xfrm flipH="false" flipV="false" rot="0">
            <a:off x="10511737" y="7628337"/>
            <a:ext cx="344922" cy="414944"/>
          </a:xfrm>
          <a:custGeom>
            <a:avLst/>
            <a:gdLst/>
            <a:ahLst/>
            <a:cxnLst/>
            <a:rect r="r" b="b" t="t" l="l"/>
            <a:pathLst>
              <a:path h="414944" w="344922">
                <a:moveTo>
                  <a:pt x="0" y="0"/>
                </a:moveTo>
                <a:lnTo>
                  <a:pt x="344922" y="0"/>
                </a:lnTo>
                <a:lnTo>
                  <a:pt x="344922" y="414943"/>
                </a:lnTo>
                <a:lnTo>
                  <a:pt x="0" y="41494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10442341" y="8209314"/>
            <a:ext cx="483715" cy="463487"/>
          </a:xfrm>
          <a:custGeom>
            <a:avLst/>
            <a:gdLst/>
            <a:ahLst/>
            <a:cxnLst/>
            <a:rect r="r" b="b" t="t" l="l"/>
            <a:pathLst>
              <a:path h="463487" w="483715">
                <a:moveTo>
                  <a:pt x="0" y="0"/>
                </a:moveTo>
                <a:lnTo>
                  <a:pt x="483715" y="0"/>
                </a:lnTo>
                <a:lnTo>
                  <a:pt x="483715" y="463487"/>
                </a:lnTo>
                <a:lnTo>
                  <a:pt x="0" y="463487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10642722" y="8827115"/>
            <a:ext cx="128897" cy="460876"/>
          </a:xfrm>
          <a:custGeom>
            <a:avLst/>
            <a:gdLst/>
            <a:ahLst/>
            <a:cxnLst/>
            <a:rect r="r" b="b" t="t" l="l"/>
            <a:pathLst>
              <a:path h="460876" w="128897">
                <a:moveTo>
                  <a:pt x="0" y="0"/>
                </a:moveTo>
                <a:lnTo>
                  <a:pt x="128897" y="0"/>
                </a:lnTo>
                <a:lnTo>
                  <a:pt x="128897" y="460876"/>
                </a:lnTo>
                <a:lnTo>
                  <a:pt x="0" y="460876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-119895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711044" y="9741395"/>
            <a:ext cx="471800" cy="465619"/>
          </a:xfrm>
          <a:custGeom>
            <a:avLst/>
            <a:gdLst/>
            <a:ahLst/>
            <a:cxnLst/>
            <a:rect r="r" b="b" t="t" l="l"/>
            <a:pathLst>
              <a:path h="465619" w="471800">
                <a:moveTo>
                  <a:pt x="0" y="0"/>
                </a:moveTo>
                <a:lnTo>
                  <a:pt x="471800" y="0"/>
                </a:lnTo>
                <a:lnTo>
                  <a:pt x="471800" y="465619"/>
                </a:lnTo>
                <a:lnTo>
                  <a:pt x="0" y="4656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24127" y="96743"/>
            <a:ext cx="7268928" cy="10093514"/>
            <a:chOff x="0" y="0"/>
            <a:chExt cx="1914450" cy="265837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914450" cy="2658374"/>
            </a:xfrm>
            <a:custGeom>
              <a:avLst/>
              <a:gdLst/>
              <a:ahLst/>
              <a:cxnLst/>
              <a:rect r="r" b="b" t="t" l="l"/>
              <a:pathLst>
                <a:path h="2658374" w="1914450">
                  <a:moveTo>
                    <a:pt x="0" y="0"/>
                  </a:moveTo>
                  <a:lnTo>
                    <a:pt x="1914450" y="0"/>
                  </a:lnTo>
                  <a:lnTo>
                    <a:pt x="1914450" y="2658374"/>
                  </a:lnTo>
                  <a:lnTo>
                    <a:pt x="0" y="265837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545454"/>
              </a:solidFill>
              <a:prstDash val="lgDash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1914450" cy="27059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371421" y="253203"/>
            <a:ext cx="6859709" cy="9780595"/>
            <a:chOff x="0" y="0"/>
            <a:chExt cx="9146278" cy="13040793"/>
          </a:xfrm>
        </p:grpSpPr>
        <p:grpSp>
          <p:nvGrpSpPr>
            <p:cNvPr name="Group 7" id="7"/>
            <p:cNvGrpSpPr/>
            <p:nvPr/>
          </p:nvGrpSpPr>
          <p:grpSpPr>
            <a:xfrm rot="0">
              <a:off x="4355" y="260276"/>
              <a:ext cx="8600967" cy="802236"/>
              <a:chOff x="0" y="0"/>
              <a:chExt cx="2325485" cy="216904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2325485" cy="216904"/>
              </a:xfrm>
              <a:custGeom>
                <a:avLst/>
                <a:gdLst/>
                <a:ahLst/>
                <a:cxnLst/>
                <a:rect r="r" b="b" t="t" l="l"/>
                <a:pathLst>
                  <a:path h="216904" w="2325485">
                    <a:moveTo>
                      <a:pt x="9545" y="0"/>
                    </a:moveTo>
                    <a:lnTo>
                      <a:pt x="2315940" y="0"/>
                    </a:lnTo>
                    <a:cubicBezTo>
                      <a:pt x="2318471" y="0"/>
                      <a:pt x="2320899" y="1006"/>
                      <a:pt x="2322689" y="2796"/>
                    </a:cubicBezTo>
                    <a:cubicBezTo>
                      <a:pt x="2324479" y="4586"/>
                      <a:pt x="2325485" y="7013"/>
                      <a:pt x="2325485" y="9545"/>
                    </a:cubicBezTo>
                    <a:lnTo>
                      <a:pt x="2325485" y="207360"/>
                    </a:lnTo>
                    <a:cubicBezTo>
                      <a:pt x="2325485" y="212631"/>
                      <a:pt x="2321211" y="216904"/>
                      <a:pt x="2315940" y="216904"/>
                    </a:cubicBezTo>
                    <a:lnTo>
                      <a:pt x="9545" y="216904"/>
                    </a:lnTo>
                    <a:cubicBezTo>
                      <a:pt x="4273" y="216904"/>
                      <a:pt x="0" y="212631"/>
                      <a:pt x="0" y="207360"/>
                    </a:cubicBezTo>
                    <a:lnTo>
                      <a:pt x="0" y="9545"/>
                    </a:lnTo>
                    <a:cubicBezTo>
                      <a:pt x="0" y="4273"/>
                      <a:pt x="4273" y="0"/>
                      <a:pt x="9545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28575" cap="sq">
                <a:solidFill>
                  <a:srgbClr val="000000"/>
                </a:solidFill>
                <a:prstDash val="dash"/>
                <a:miter/>
              </a:ln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0" y="-47625"/>
                <a:ext cx="2325485" cy="2645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40"/>
                  </a:lnSpc>
                </a:pPr>
              </a:p>
            </p:txBody>
          </p:sp>
        </p:grpSp>
        <p:grpSp>
          <p:nvGrpSpPr>
            <p:cNvPr name="Group 10" id="10"/>
            <p:cNvGrpSpPr/>
            <p:nvPr/>
          </p:nvGrpSpPr>
          <p:grpSpPr>
            <a:xfrm rot="0">
              <a:off x="124793" y="363180"/>
              <a:ext cx="8360092" cy="596427"/>
              <a:chOff x="0" y="0"/>
              <a:chExt cx="2260358" cy="161259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2260358" cy="161259"/>
              </a:xfrm>
              <a:custGeom>
                <a:avLst/>
                <a:gdLst/>
                <a:ahLst/>
                <a:cxnLst/>
                <a:rect r="r" b="b" t="t" l="l"/>
                <a:pathLst>
                  <a:path h="161259" w="2260358">
                    <a:moveTo>
                      <a:pt x="9820" y="0"/>
                    </a:moveTo>
                    <a:lnTo>
                      <a:pt x="2250538" y="0"/>
                    </a:lnTo>
                    <a:cubicBezTo>
                      <a:pt x="2255962" y="0"/>
                      <a:pt x="2260358" y="4396"/>
                      <a:pt x="2260358" y="9820"/>
                    </a:cubicBezTo>
                    <a:lnTo>
                      <a:pt x="2260358" y="151439"/>
                    </a:lnTo>
                    <a:cubicBezTo>
                      <a:pt x="2260358" y="154043"/>
                      <a:pt x="2259324" y="156541"/>
                      <a:pt x="2257482" y="158383"/>
                    </a:cubicBezTo>
                    <a:cubicBezTo>
                      <a:pt x="2255640" y="160224"/>
                      <a:pt x="2253143" y="161259"/>
                      <a:pt x="2250538" y="161259"/>
                    </a:cubicBezTo>
                    <a:lnTo>
                      <a:pt x="9820" y="161259"/>
                    </a:lnTo>
                    <a:cubicBezTo>
                      <a:pt x="4396" y="161259"/>
                      <a:pt x="0" y="156862"/>
                      <a:pt x="0" y="151439"/>
                    </a:cubicBezTo>
                    <a:lnTo>
                      <a:pt x="0" y="9820"/>
                    </a:lnTo>
                    <a:cubicBezTo>
                      <a:pt x="0" y="4396"/>
                      <a:pt x="4396" y="0"/>
                      <a:pt x="9820" y="0"/>
                    </a:cubicBezTo>
                    <a:close/>
                  </a:path>
                </a:pathLst>
              </a:custGeom>
              <a:solidFill>
                <a:srgbClr val="CDE4FD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47625"/>
                <a:ext cx="2260358" cy="20888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40"/>
                  </a:lnSpc>
                </a:pPr>
              </a:p>
            </p:txBody>
          </p:sp>
        </p:grpSp>
        <p:grpSp>
          <p:nvGrpSpPr>
            <p:cNvPr name="Group 13" id="13"/>
            <p:cNvGrpSpPr/>
            <p:nvPr/>
          </p:nvGrpSpPr>
          <p:grpSpPr>
            <a:xfrm rot="0">
              <a:off x="448434" y="1459909"/>
              <a:ext cx="7715713" cy="2622640"/>
              <a:chOff x="0" y="0"/>
              <a:chExt cx="2086134" cy="709096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2086134" cy="709096"/>
              </a:xfrm>
              <a:custGeom>
                <a:avLst/>
                <a:gdLst/>
                <a:ahLst/>
                <a:cxnLst/>
                <a:rect r="r" b="b" t="t" l="l"/>
                <a:pathLst>
                  <a:path h="709096" w="2086134">
                    <a:moveTo>
                      <a:pt x="10640" y="0"/>
                    </a:moveTo>
                    <a:lnTo>
                      <a:pt x="2075495" y="0"/>
                    </a:lnTo>
                    <a:cubicBezTo>
                      <a:pt x="2081371" y="0"/>
                      <a:pt x="2086134" y="4764"/>
                      <a:pt x="2086134" y="10640"/>
                    </a:cubicBezTo>
                    <a:lnTo>
                      <a:pt x="2086134" y="698456"/>
                    </a:lnTo>
                    <a:cubicBezTo>
                      <a:pt x="2086134" y="704332"/>
                      <a:pt x="2081371" y="709096"/>
                      <a:pt x="2075495" y="709096"/>
                    </a:cubicBezTo>
                    <a:lnTo>
                      <a:pt x="10640" y="709096"/>
                    </a:lnTo>
                    <a:cubicBezTo>
                      <a:pt x="4764" y="709096"/>
                      <a:pt x="0" y="704332"/>
                      <a:pt x="0" y="698456"/>
                    </a:cubicBezTo>
                    <a:lnTo>
                      <a:pt x="0" y="10640"/>
                    </a:lnTo>
                    <a:cubicBezTo>
                      <a:pt x="0" y="4764"/>
                      <a:pt x="4764" y="0"/>
                      <a:pt x="1064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28575" cap="sq">
                <a:solidFill>
                  <a:srgbClr val="000000"/>
                </a:solidFill>
                <a:prstDash val="dash"/>
                <a:miter/>
              </a:ln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47625"/>
                <a:ext cx="2086134" cy="756721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40"/>
                  </a:lnSpc>
                </a:pPr>
              </a:p>
            </p:txBody>
          </p:sp>
        </p:grpSp>
        <p:grpSp>
          <p:nvGrpSpPr>
            <p:cNvPr name="Group 16" id="16"/>
            <p:cNvGrpSpPr/>
            <p:nvPr/>
          </p:nvGrpSpPr>
          <p:grpSpPr>
            <a:xfrm rot="0">
              <a:off x="0" y="6593199"/>
              <a:ext cx="8603871" cy="5526860"/>
              <a:chOff x="0" y="0"/>
              <a:chExt cx="2326270" cy="1494324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2326270" cy="1494324"/>
              </a:xfrm>
              <a:custGeom>
                <a:avLst/>
                <a:gdLst/>
                <a:ahLst/>
                <a:cxnLst/>
                <a:rect r="r" b="b" t="t" l="l"/>
                <a:pathLst>
                  <a:path h="1494324" w="2326270">
                    <a:moveTo>
                      <a:pt x="9542" y="0"/>
                    </a:moveTo>
                    <a:lnTo>
                      <a:pt x="2316728" y="0"/>
                    </a:lnTo>
                    <a:cubicBezTo>
                      <a:pt x="2321998" y="0"/>
                      <a:pt x="2326270" y="4272"/>
                      <a:pt x="2326270" y="9542"/>
                    </a:cubicBezTo>
                    <a:lnTo>
                      <a:pt x="2326270" y="1484782"/>
                    </a:lnTo>
                    <a:cubicBezTo>
                      <a:pt x="2326270" y="1490052"/>
                      <a:pt x="2321998" y="1494324"/>
                      <a:pt x="2316728" y="1494324"/>
                    </a:cubicBezTo>
                    <a:lnTo>
                      <a:pt x="9542" y="1494324"/>
                    </a:lnTo>
                    <a:cubicBezTo>
                      <a:pt x="4272" y="1494324"/>
                      <a:pt x="0" y="1490052"/>
                      <a:pt x="0" y="1484782"/>
                    </a:cubicBezTo>
                    <a:lnTo>
                      <a:pt x="0" y="9542"/>
                    </a:lnTo>
                    <a:cubicBezTo>
                      <a:pt x="0" y="4272"/>
                      <a:pt x="4272" y="0"/>
                      <a:pt x="9542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28575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-47625"/>
                <a:ext cx="2326270" cy="154194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40"/>
                  </a:lnSpc>
                </a:pPr>
              </a:p>
            </p:txBody>
          </p:sp>
        </p:grpSp>
        <p:sp>
          <p:nvSpPr>
            <p:cNvPr name="AutoShape 19" id="19"/>
            <p:cNvSpPr/>
            <p:nvPr/>
          </p:nvSpPr>
          <p:spPr>
            <a:xfrm>
              <a:off x="2278308" y="12972033"/>
              <a:ext cx="5006077" cy="0"/>
            </a:xfrm>
            <a:prstGeom prst="line">
              <a:avLst/>
            </a:prstGeom>
            <a:ln cap="flat" w="12625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220522" y="5106344"/>
              <a:ext cx="1315662" cy="1380943"/>
            </a:xfrm>
            <a:custGeom>
              <a:avLst/>
              <a:gdLst/>
              <a:ahLst/>
              <a:cxnLst/>
              <a:rect r="r" b="b" t="t" l="l"/>
              <a:pathLst>
                <a:path h="1380943" w="1315662">
                  <a:moveTo>
                    <a:pt x="0" y="0"/>
                  </a:moveTo>
                  <a:lnTo>
                    <a:pt x="1315662" y="0"/>
                  </a:lnTo>
                  <a:lnTo>
                    <a:pt x="1315662" y="1380943"/>
                  </a:lnTo>
                  <a:lnTo>
                    <a:pt x="0" y="1380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3598610">
              <a:off x="4559413" y="5046968"/>
              <a:ext cx="954845" cy="1368954"/>
            </a:xfrm>
            <a:custGeom>
              <a:avLst/>
              <a:gdLst/>
              <a:ahLst/>
              <a:cxnLst/>
              <a:rect r="r" b="b" t="t" l="l"/>
              <a:pathLst>
                <a:path h="1368954" w="954845">
                  <a:moveTo>
                    <a:pt x="0" y="0"/>
                  </a:moveTo>
                  <a:lnTo>
                    <a:pt x="954845" y="0"/>
                  </a:lnTo>
                  <a:lnTo>
                    <a:pt x="954845" y="1368954"/>
                  </a:lnTo>
                  <a:lnTo>
                    <a:pt x="0" y="1368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6768529">
              <a:off x="7045307" y="5025038"/>
              <a:ext cx="760956" cy="1602012"/>
            </a:xfrm>
            <a:custGeom>
              <a:avLst/>
              <a:gdLst/>
              <a:ahLst/>
              <a:cxnLst/>
              <a:rect r="r" b="b" t="t" l="l"/>
              <a:pathLst>
                <a:path h="1602012" w="760956">
                  <a:moveTo>
                    <a:pt x="0" y="0"/>
                  </a:moveTo>
                  <a:lnTo>
                    <a:pt x="760956" y="0"/>
                  </a:lnTo>
                  <a:lnTo>
                    <a:pt x="760956" y="1602013"/>
                  </a:lnTo>
                  <a:lnTo>
                    <a:pt x="0" y="1602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3" id="23"/>
            <p:cNvSpPr txBox="true"/>
            <p:nvPr/>
          </p:nvSpPr>
          <p:spPr>
            <a:xfrm rot="0">
              <a:off x="820535" y="372935"/>
              <a:ext cx="7087467" cy="5102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61"/>
                </a:lnSpc>
                <a:spcBef>
                  <a:spcPct val="0"/>
                </a:spcBef>
              </a:pPr>
              <a:r>
                <a:rPr lang="en-US" b="true" sz="2187">
                  <a:solidFill>
                    <a:srgbClr val="000000"/>
                  </a:solidFill>
                  <a:latin typeface="Bodoni FLF Bold"/>
                  <a:ea typeface="Bodoni FLF Bold"/>
                  <a:cs typeface="Bodoni FLF Bold"/>
                  <a:sym typeface="Bodoni FLF Bold"/>
                </a:rPr>
                <a:t>Konkurrencekoncept til messe</a:t>
              </a:r>
            </a:p>
          </p:txBody>
        </p:sp>
        <p:sp>
          <p:nvSpPr>
            <p:cNvPr name="Freeform 24" id="24"/>
            <p:cNvSpPr/>
            <p:nvPr/>
          </p:nvSpPr>
          <p:spPr>
            <a:xfrm flipH="false" flipV="false" rot="0">
              <a:off x="124793" y="5065535"/>
              <a:ext cx="1564283" cy="1704941"/>
            </a:xfrm>
            <a:custGeom>
              <a:avLst/>
              <a:gdLst/>
              <a:ahLst/>
              <a:cxnLst/>
              <a:rect r="r" b="b" t="t" l="l"/>
              <a:pathLst>
                <a:path h="1704941" w="1564283">
                  <a:moveTo>
                    <a:pt x="0" y="0"/>
                  </a:moveTo>
                  <a:lnTo>
                    <a:pt x="1564283" y="0"/>
                  </a:lnTo>
                  <a:lnTo>
                    <a:pt x="1564283" y="1704941"/>
                  </a:lnTo>
                  <a:lnTo>
                    <a:pt x="0" y="17049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5" id="25"/>
            <p:cNvSpPr txBox="true"/>
            <p:nvPr/>
          </p:nvSpPr>
          <p:spPr>
            <a:xfrm rot="0">
              <a:off x="743558" y="3011706"/>
              <a:ext cx="6923527" cy="8309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257556" indent="-128778" lvl="1">
                <a:lnSpc>
                  <a:spcPts val="1670"/>
                </a:lnSpc>
                <a:buFont typeface="Arial"/>
                <a:buChar char="•"/>
              </a:pPr>
              <a:r>
                <a:rPr lang="en-US" sz="1192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rPr>
                <a:t>Har du en ide til en konkurrence?</a:t>
              </a:r>
            </a:p>
            <a:p>
              <a:pPr algn="l" marL="257556" indent="-128778" lvl="1">
                <a:lnSpc>
                  <a:spcPts val="1670"/>
                </a:lnSpc>
                <a:buFont typeface="Arial"/>
                <a:buChar char="•"/>
              </a:pPr>
              <a:r>
                <a:rPr lang="en-US" sz="1192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rPr>
                <a:t>HVORDAN vinder man og HVAD vinder man?</a:t>
              </a:r>
            </a:p>
            <a:p>
              <a:pPr algn="l" marL="257556" indent="-128778" lvl="1">
                <a:lnSpc>
                  <a:spcPts val="1670"/>
                </a:lnSpc>
                <a:buFont typeface="Arial"/>
                <a:buChar char="•"/>
              </a:pPr>
              <a:r>
                <a:rPr lang="en-US" sz="1192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rPr>
                <a:t>Hvor mange penge skal Maria My bruge på konkurrencen?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4355" y="4678812"/>
              <a:ext cx="2553980" cy="3287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948"/>
                </a:lnSpc>
                <a:spcBef>
                  <a:spcPct val="0"/>
                </a:spcBef>
              </a:pPr>
              <a:r>
                <a:rPr lang="en-US" sz="1391" b="true">
                  <a:solidFill>
                    <a:srgbClr val="000000"/>
                  </a:solidFill>
                  <a:latin typeface="Helvetica Bold"/>
                  <a:ea typeface="Helvetica Bold"/>
                  <a:cs typeface="Helvetica Bold"/>
                  <a:sym typeface="Helvetica Bold"/>
                </a:rPr>
                <a:t>Beskriv konkurrencen: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2903" y="12712047"/>
              <a:ext cx="1007849" cy="3287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948"/>
                </a:lnSpc>
                <a:spcBef>
                  <a:spcPct val="0"/>
                </a:spcBef>
              </a:pPr>
              <a:r>
                <a:rPr lang="en-US" sz="1391" b="true">
                  <a:solidFill>
                    <a:srgbClr val="000000"/>
                  </a:solidFill>
                  <a:latin typeface="Helvetica Bold"/>
                  <a:ea typeface="Helvetica Bold"/>
                  <a:cs typeface="Helvetica Bold"/>
                  <a:sym typeface="Helvetica Bold"/>
                </a:rPr>
                <a:t>Dit navn: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743558" y="1728597"/>
              <a:ext cx="6923527" cy="11087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670"/>
                </a:lnSpc>
              </a:pPr>
              <a:r>
                <a:rPr lang="en-US" sz="1192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rPr>
                <a:t>Til denim-messen kan I møde nye og gamle kunder, møde investorer og konkurrenter. Det foregår i store haller, hvor I har en stand med jeres jeans.</a:t>
              </a:r>
            </a:p>
            <a:p>
              <a:pPr algn="l">
                <a:lnSpc>
                  <a:spcPts val="1670"/>
                </a:lnSpc>
              </a:pPr>
              <a:r>
                <a:rPr lang="en-US" sz="1192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rPr>
                <a:t>Hvordan skabe interesse for jeres brand og jeans og vigtigst (!); </a:t>
              </a:r>
              <a:r>
                <a:rPr lang="en-US" sz="1192" b="true">
                  <a:solidFill>
                    <a:srgbClr val="000000"/>
                  </a:solidFill>
                  <a:latin typeface="Helvetica Bold"/>
                  <a:ea typeface="Helvetica Bold"/>
                  <a:cs typeface="Helvetica Bold"/>
                  <a:sym typeface="Helvetica Bold"/>
                </a:rPr>
                <a:t>positive vibes</a:t>
              </a:r>
              <a:r>
                <a:rPr lang="en-US" sz="1192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rPr>
                <a:t> </a:t>
              </a:r>
              <a:r>
                <a:rPr lang="en-US" sz="1192" b="true">
                  <a:solidFill>
                    <a:srgbClr val="000000"/>
                  </a:solidFill>
                  <a:latin typeface="Helvetica Bold"/>
                  <a:ea typeface="Helvetica Bold"/>
                  <a:cs typeface="Helvetica Bold"/>
                  <a:sym typeface="Helvetica Bold"/>
                </a:rPr>
                <a:t>med en konkurrence?</a:t>
              </a:r>
              <a:r>
                <a:rPr lang="en-US" sz="1192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rPr>
                <a:t> </a:t>
              </a:r>
            </a:p>
          </p:txBody>
        </p:sp>
        <p:grpSp>
          <p:nvGrpSpPr>
            <p:cNvPr name="Group 29" id="29"/>
            <p:cNvGrpSpPr/>
            <p:nvPr/>
          </p:nvGrpSpPr>
          <p:grpSpPr>
            <a:xfrm rot="0">
              <a:off x="7823491" y="0"/>
              <a:ext cx="1322787" cy="1322787"/>
              <a:chOff x="0" y="0"/>
              <a:chExt cx="812800" cy="812800"/>
            </a:xfrm>
          </p:grpSpPr>
          <p:sp>
            <p:nvSpPr>
              <p:cNvPr name="Freeform 30" id="3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DE59"/>
              </a:solidFill>
            </p:spPr>
          </p:sp>
          <p:sp>
            <p:nvSpPr>
              <p:cNvPr name="TextBox 31" id="31"/>
              <p:cNvSpPr txBox="true"/>
              <p:nvPr/>
            </p:nvSpPr>
            <p:spPr>
              <a:xfrm>
                <a:off x="76200" y="66675"/>
                <a:ext cx="660400" cy="669925"/>
              </a:xfrm>
              <a:prstGeom prst="rect">
                <a:avLst/>
              </a:prstGeom>
            </p:spPr>
            <p:txBody>
              <a:bodyPr anchor="ctr" rtlCol="false" tIns="16706" lIns="16706" bIns="16706" rIns="16706"/>
              <a:lstStyle/>
              <a:p>
                <a:pPr algn="ctr">
                  <a:lnSpc>
                    <a:spcPts val="874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Freeform 32" id="32"/>
            <p:cNvSpPr/>
            <p:nvPr/>
          </p:nvSpPr>
          <p:spPr>
            <a:xfrm flipH="false" flipV="false" rot="0">
              <a:off x="8162453" y="93232"/>
              <a:ext cx="644863" cy="1136323"/>
            </a:xfrm>
            <a:custGeom>
              <a:avLst/>
              <a:gdLst/>
              <a:ahLst/>
              <a:cxnLst/>
              <a:rect r="r" b="b" t="t" l="l"/>
              <a:pathLst>
                <a:path h="1136323" w="644863">
                  <a:moveTo>
                    <a:pt x="0" y="0"/>
                  </a:moveTo>
                  <a:lnTo>
                    <a:pt x="644863" y="0"/>
                  </a:lnTo>
                  <a:lnTo>
                    <a:pt x="644863" y="1136323"/>
                  </a:lnTo>
                  <a:lnTo>
                    <a:pt x="0" y="11363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33" id="33"/>
          <p:cNvSpPr/>
          <p:nvPr/>
        </p:nvSpPr>
        <p:spPr>
          <a:xfrm flipH="false" flipV="false" rot="0">
            <a:off x="7841334" y="1176316"/>
            <a:ext cx="2670403" cy="1835902"/>
          </a:xfrm>
          <a:custGeom>
            <a:avLst/>
            <a:gdLst/>
            <a:ahLst/>
            <a:cxnLst/>
            <a:rect r="r" b="b" t="t" l="l"/>
            <a:pathLst>
              <a:path h="1835902" w="2670403">
                <a:moveTo>
                  <a:pt x="0" y="0"/>
                </a:moveTo>
                <a:lnTo>
                  <a:pt x="2670403" y="0"/>
                </a:lnTo>
                <a:lnTo>
                  <a:pt x="2670403" y="1835902"/>
                </a:lnTo>
                <a:lnTo>
                  <a:pt x="0" y="183590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8029718" y="6328028"/>
            <a:ext cx="2293636" cy="2854072"/>
          </a:xfrm>
          <a:custGeom>
            <a:avLst/>
            <a:gdLst/>
            <a:ahLst/>
            <a:cxnLst/>
            <a:rect r="r" b="b" t="t" l="l"/>
            <a:pathLst>
              <a:path h="2854072" w="2293636">
                <a:moveTo>
                  <a:pt x="0" y="0"/>
                </a:moveTo>
                <a:lnTo>
                  <a:pt x="2293636" y="0"/>
                </a:lnTo>
                <a:lnTo>
                  <a:pt x="2293636" y="2854072"/>
                </a:lnTo>
                <a:lnTo>
                  <a:pt x="0" y="2854072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5" id="35"/>
          <p:cNvSpPr txBox="true"/>
          <p:nvPr/>
        </p:nvSpPr>
        <p:spPr>
          <a:xfrm rot="0">
            <a:off x="10986449" y="6251828"/>
            <a:ext cx="6724595" cy="30064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true">
                <a:solidFill>
                  <a:srgbClr val="0000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Er det en arbejdsopgave som Maria My...</a:t>
            </a:r>
          </a:p>
          <a:p>
            <a:pPr algn="l">
              <a:lnSpc>
                <a:spcPts val="2100"/>
              </a:lnSpc>
            </a:pPr>
          </a:p>
          <a:p>
            <a:pPr algn="l">
              <a:lnSpc>
                <a:spcPts val="4643"/>
              </a:lnSpc>
            </a:pPr>
            <a:r>
              <a:rPr lang="en-US" sz="2699" b="true">
                <a:solidFill>
                  <a:srgbClr val="3399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(A)</a:t>
            </a:r>
            <a:r>
              <a:rPr lang="en-US" sz="2699">
                <a:solidFill>
                  <a:srgbClr val="339900"/>
                </a:solidFill>
                <a:latin typeface="Helvetica"/>
                <a:ea typeface="Helvetica"/>
                <a:cs typeface="Helvetica"/>
                <a:sym typeface="Helvetica"/>
              </a:rPr>
              <a:t> Ikke skal bruge mere tid på fordi </a:t>
            </a:r>
            <a:r>
              <a:rPr lang="en-US" sz="2699" b="true">
                <a:solidFill>
                  <a:srgbClr val="3399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(...)</a:t>
            </a:r>
            <a:r>
              <a:rPr lang="en-US" sz="2699">
                <a:solidFill>
                  <a:srgbClr val="339900"/>
                </a:solidFill>
                <a:latin typeface="Helvetica"/>
                <a:ea typeface="Helvetica"/>
                <a:cs typeface="Helvetica"/>
                <a:sym typeface="Helvetica"/>
              </a:rPr>
              <a:t>.</a:t>
            </a:r>
          </a:p>
          <a:p>
            <a:pPr algn="l">
              <a:lnSpc>
                <a:spcPts val="4643"/>
              </a:lnSpc>
            </a:pPr>
            <a:r>
              <a:rPr lang="en-US" sz="2699" b="true">
                <a:solidFill>
                  <a:srgbClr val="FFBD59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(B)</a:t>
            </a:r>
            <a:r>
              <a:rPr lang="en-US" sz="2699">
                <a:solidFill>
                  <a:srgbClr val="FFBD59"/>
                </a:solid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lang="en-US" sz="2699">
                <a:solidFill>
                  <a:srgbClr val="FFBD59"/>
                </a:solidFill>
                <a:latin typeface="Helvetica"/>
                <a:ea typeface="Helvetica"/>
                <a:cs typeface="Helvetica"/>
                <a:sym typeface="Helvetica"/>
              </a:rPr>
              <a:t>Hun lige skal tjekke igennem for </a:t>
            </a:r>
            <a:r>
              <a:rPr lang="en-US" sz="2699" b="true">
                <a:solidFill>
                  <a:srgbClr val="FFBD59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(...)</a:t>
            </a:r>
            <a:r>
              <a:rPr lang="en-US" sz="2699">
                <a:solidFill>
                  <a:srgbClr val="FFBD59"/>
                </a:solidFill>
                <a:latin typeface="Helvetica"/>
                <a:ea typeface="Helvetica"/>
                <a:cs typeface="Helvetica"/>
                <a:sym typeface="Helvetica"/>
              </a:rPr>
              <a:t>.</a:t>
            </a:r>
          </a:p>
          <a:p>
            <a:pPr algn="l">
              <a:lnSpc>
                <a:spcPts val="4643"/>
              </a:lnSpc>
            </a:pPr>
            <a:r>
              <a:rPr lang="en-US" sz="2699" b="true">
                <a:solidFill>
                  <a:srgbClr val="FF5757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(C)</a:t>
            </a:r>
            <a:r>
              <a:rPr lang="en-US" sz="2699">
                <a:solidFill>
                  <a:srgbClr val="FF5757"/>
                </a:solid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lang="en-US" sz="2699">
                <a:solidFill>
                  <a:srgbClr val="FF5757"/>
                </a:solidFill>
                <a:latin typeface="Helvetica"/>
                <a:ea typeface="Helvetica"/>
                <a:cs typeface="Helvetica"/>
                <a:sym typeface="Helvetica"/>
              </a:rPr>
              <a:t>Skal overtage helt eller delvist fordi </a:t>
            </a:r>
            <a:r>
              <a:rPr lang="en-US" sz="2699" b="true">
                <a:solidFill>
                  <a:srgbClr val="FF5757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(...)</a:t>
            </a:r>
            <a:r>
              <a:rPr lang="en-US" sz="2699">
                <a:solidFill>
                  <a:srgbClr val="FF5757"/>
                </a:solidFill>
                <a:latin typeface="Helvetica"/>
                <a:ea typeface="Helvetica"/>
                <a:cs typeface="Helvetica"/>
                <a:sym typeface="Helvetica"/>
              </a:rPr>
              <a:t>.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0854390" y="1055110"/>
            <a:ext cx="6826737" cy="40195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true">
                <a:solidFill>
                  <a:srgbClr val="0000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Hvad kan I fortælle Maria My om arbejdsopgaven, så hun er ajourført.</a:t>
            </a:r>
          </a:p>
          <a:p>
            <a:pPr algn="l">
              <a:lnSpc>
                <a:spcPts val="2799"/>
              </a:lnSpc>
            </a:pPr>
          </a:p>
          <a:p>
            <a:pPr algn="l" marL="647692" indent="-323846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Hvad har du/I lavet</a:t>
            </a:r>
            <a:r>
              <a:rPr lang="en-US" b="true" sz="2999">
                <a:solidFill>
                  <a:srgbClr val="3399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?</a:t>
            </a:r>
          </a:p>
          <a:p>
            <a:pPr algn="l" marL="647692" indent="-323846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Hvad var det vigtigste at få styr på for at løse opgaven</a:t>
            </a:r>
            <a:r>
              <a:rPr lang="en-US" b="true" sz="2999">
                <a:solidFill>
                  <a:srgbClr val="3399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?</a:t>
            </a:r>
          </a:p>
          <a:p>
            <a:pPr algn="l" marL="647692" indent="-323846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Er der noget som mangler at blive løst, kan udvikles eller forbedres</a:t>
            </a:r>
            <a:r>
              <a:rPr lang="en-US" b="true" sz="2999">
                <a:solidFill>
                  <a:srgbClr val="FFBD59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?</a:t>
            </a:r>
            <a:r>
              <a:rPr lang="en-US" b="true" sz="2999">
                <a:solidFill>
                  <a:srgbClr val="FF3131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?</a:t>
            </a:r>
          </a:p>
        </p:txBody>
      </p:sp>
      <p:sp>
        <p:nvSpPr>
          <p:cNvPr name="Freeform 37" id="37"/>
          <p:cNvSpPr/>
          <p:nvPr/>
        </p:nvSpPr>
        <p:spPr>
          <a:xfrm flipH="false" flipV="false" rot="0">
            <a:off x="10511737" y="7628337"/>
            <a:ext cx="344922" cy="414944"/>
          </a:xfrm>
          <a:custGeom>
            <a:avLst/>
            <a:gdLst/>
            <a:ahLst/>
            <a:cxnLst/>
            <a:rect r="r" b="b" t="t" l="l"/>
            <a:pathLst>
              <a:path h="414944" w="344922">
                <a:moveTo>
                  <a:pt x="0" y="0"/>
                </a:moveTo>
                <a:lnTo>
                  <a:pt x="344922" y="0"/>
                </a:lnTo>
                <a:lnTo>
                  <a:pt x="344922" y="414943"/>
                </a:lnTo>
                <a:lnTo>
                  <a:pt x="0" y="41494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10442341" y="8209314"/>
            <a:ext cx="483715" cy="463487"/>
          </a:xfrm>
          <a:custGeom>
            <a:avLst/>
            <a:gdLst/>
            <a:ahLst/>
            <a:cxnLst/>
            <a:rect r="r" b="b" t="t" l="l"/>
            <a:pathLst>
              <a:path h="463487" w="483715">
                <a:moveTo>
                  <a:pt x="0" y="0"/>
                </a:moveTo>
                <a:lnTo>
                  <a:pt x="483715" y="0"/>
                </a:lnTo>
                <a:lnTo>
                  <a:pt x="483715" y="463487"/>
                </a:lnTo>
                <a:lnTo>
                  <a:pt x="0" y="463487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10642722" y="8827115"/>
            <a:ext cx="128897" cy="460876"/>
          </a:xfrm>
          <a:custGeom>
            <a:avLst/>
            <a:gdLst/>
            <a:ahLst/>
            <a:cxnLst/>
            <a:rect r="r" b="b" t="t" l="l"/>
            <a:pathLst>
              <a:path h="460876" w="128897">
                <a:moveTo>
                  <a:pt x="0" y="0"/>
                </a:moveTo>
                <a:lnTo>
                  <a:pt x="128897" y="0"/>
                </a:lnTo>
                <a:lnTo>
                  <a:pt x="128897" y="460876"/>
                </a:lnTo>
                <a:lnTo>
                  <a:pt x="0" y="460876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-119895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711044" y="9741395"/>
            <a:ext cx="471800" cy="465619"/>
          </a:xfrm>
          <a:custGeom>
            <a:avLst/>
            <a:gdLst/>
            <a:ahLst/>
            <a:cxnLst/>
            <a:rect r="r" b="b" t="t" l="l"/>
            <a:pathLst>
              <a:path h="465619" w="471800">
                <a:moveTo>
                  <a:pt x="0" y="0"/>
                </a:moveTo>
                <a:lnTo>
                  <a:pt x="471800" y="0"/>
                </a:lnTo>
                <a:lnTo>
                  <a:pt x="471800" y="465619"/>
                </a:lnTo>
                <a:lnTo>
                  <a:pt x="0" y="4656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24127" y="96743"/>
            <a:ext cx="7268928" cy="10093514"/>
            <a:chOff x="0" y="0"/>
            <a:chExt cx="1914450" cy="265837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914450" cy="2658374"/>
            </a:xfrm>
            <a:custGeom>
              <a:avLst/>
              <a:gdLst/>
              <a:ahLst/>
              <a:cxnLst/>
              <a:rect r="r" b="b" t="t" l="l"/>
              <a:pathLst>
                <a:path h="2658374" w="1914450">
                  <a:moveTo>
                    <a:pt x="0" y="0"/>
                  </a:moveTo>
                  <a:lnTo>
                    <a:pt x="1914450" y="0"/>
                  </a:lnTo>
                  <a:lnTo>
                    <a:pt x="1914450" y="2658374"/>
                  </a:lnTo>
                  <a:lnTo>
                    <a:pt x="0" y="265837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545454"/>
              </a:solidFill>
              <a:prstDash val="lgDash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1914450" cy="27059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7841334" y="1176316"/>
            <a:ext cx="2670403" cy="1835902"/>
          </a:xfrm>
          <a:custGeom>
            <a:avLst/>
            <a:gdLst/>
            <a:ahLst/>
            <a:cxnLst/>
            <a:rect r="r" b="b" t="t" l="l"/>
            <a:pathLst>
              <a:path h="1835902" w="2670403">
                <a:moveTo>
                  <a:pt x="0" y="0"/>
                </a:moveTo>
                <a:lnTo>
                  <a:pt x="2670403" y="0"/>
                </a:lnTo>
                <a:lnTo>
                  <a:pt x="2670403" y="1835902"/>
                </a:lnTo>
                <a:lnTo>
                  <a:pt x="0" y="183590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029718" y="6328028"/>
            <a:ext cx="2293636" cy="2854072"/>
          </a:xfrm>
          <a:custGeom>
            <a:avLst/>
            <a:gdLst/>
            <a:ahLst/>
            <a:cxnLst/>
            <a:rect r="r" b="b" t="t" l="l"/>
            <a:pathLst>
              <a:path h="2854072" w="2293636">
                <a:moveTo>
                  <a:pt x="0" y="0"/>
                </a:moveTo>
                <a:lnTo>
                  <a:pt x="2293636" y="0"/>
                </a:lnTo>
                <a:lnTo>
                  <a:pt x="2293636" y="2854072"/>
                </a:lnTo>
                <a:lnTo>
                  <a:pt x="0" y="28540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0511737" y="7628337"/>
            <a:ext cx="344922" cy="414944"/>
          </a:xfrm>
          <a:custGeom>
            <a:avLst/>
            <a:gdLst/>
            <a:ahLst/>
            <a:cxnLst/>
            <a:rect r="r" b="b" t="t" l="l"/>
            <a:pathLst>
              <a:path h="414944" w="344922">
                <a:moveTo>
                  <a:pt x="0" y="0"/>
                </a:moveTo>
                <a:lnTo>
                  <a:pt x="344922" y="0"/>
                </a:lnTo>
                <a:lnTo>
                  <a:pt x="344922" y="414943"/>
                </a:lnTo>
                <a:lnTo>
                  <a:pt x="0" y="41494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442341" y="8209314"/>
            <a:ext cx="483715" cy="463487"/>
          </a:xfrm>
          <a:custGeom>
            <a:avLst/>
            <a:gdLst/>
            <a:ahLst/>
            <a:cxnLst/>
            <a:rect r="r" b="b" t="t" l="l"/>
            <a:pathLst>
              <a:path h="463487" w="483715">
                <a:moveTo>
                  <a:pt x="0" y="0"/>
                </a:moveTo>
                <a:lnTo>
                  <a:pt x="483715" y="0"/>
                </a:lnTo>
                <a:lnTo>
                  <a:pt x="483715" y="463487"/>
                </a:lnTo>
                <a:lnTo>
                  <a:pt x="0" y="4634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0642722" y="8827115"/>
            <a:ext cx="128897" cy="460876"/>
          </a:xfrm>
          <a:custGeom>
            <a:avLst/>
            <a:gdLst/>
            <a:ahLst/>
            <a:cxnLst/>
            <a:rect r="r" b="b" t="t" l="l"/>
            <a:pathLst>
              <a:path h="460876" w="128897">
                <a:moveTo>
                  <a:pt x="0" y="0"/>
                </a:moveTo>
                <a:lnTo>
                  <a:pt x="128897" y="0"/>
                </a:lnTo>
                <a:lnTo>
                  <a:pt x="128897" y="460876"/>
                </a:lnTo>
                <a:lnTo>
                  <a:pt x="0" y="46087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19895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201269" y="106268"/>
            <a:ext cx="7097141" cy="10049049"/>
          </a:xfrm>
          <a:custGeom>
            <a:avLst/>
            <a:gdLst/>
            <a:ahLst/>
            <a:cxnLst/>
            <a:rect r="r" b="b" t="t" l="l"/>
            <a:pathLst>
              <a:path h="10049049" w="7097141">
                <a:moveTo>
                  <a:pt x="0" y="0"/>
                </a:moveTo>
                <a:lnTo>
                  <a:pt x="7097140" y="0"/>
                </a:lnTo>
                <a:lnTo>
                  <a:pt x="7097140" y="10049049"/>
                </a:lnTo>
                <a:lnTo>
                  <a:pt x="0" y="1004904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0986449" y="6251828"/>
            <a:ext cx="6724595" cy="30064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true">
                <a:solidFill>
                  <a:srgbClr val="0000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Er det en arbejdsopgave som Maria My...</a:t>
            </a:r>
          </a:p>
          <a:p>
            <a:pPr algn="l">
              <a:lnSpc>
                <a:spcPts val="2100"/>
              </a:lnSpc>
            </a:pPr>
          </a:p>
          <a:p>
            <a:pPr algn="l">
              <a:lnSpc>
                <a:spcPts val="4643"/>
              </a:lnSpc>
            </a:pPr>
            <a:r>
              <a:rPr lang="en-US" sz="2699" b="true">
                <a:solidFill>
                  <a:srgbClr val="3399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(A)</a:t>
            </a:r>
            <a:r>
              <a:rPr lang="en-US" sz="2699">
                <a:solidFill>
                  <a:srgbClr val="339900"/>
                </a:solidFill>
                <a:latin typeface="Helvetica"/>
                <a:ea typeface="Helvetica"/>
                <a:cs typeface="Helvetica"/>
                <a:sym typeface="Helvetica"/>
              </a:rPr>
              <a:t> Ikke skal bruge mere tid på fordi </a:t>
            </a:r>
            <a:r>
              <a:rPr lang="en-US" sz="2699" b="true">
                <a:solidFill>
                  <a:srgbClr val="3399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(...)</a:t>
            </a:r>
            <a:r>
              <a:rPr lang="en-US" sz="2699">
                <a:solidFill>
                  <a:srgbClr val="339900"/>
                </a:solidFill>
                <a:latin typeface="Helvetica"/>
                <a:ea typeface="Helvetica"/>
                <a:cs typeface="Helvetica"/>
                <a:sym typeface="Helvetica"/>
              </a:rPr>
              <a:t>.</a:t>
            </a:r>
          </a:p>
          <a:p>
            <a:pPr algn="l">
              <a:lnSpc>
                <a:spcPts val="4643"/>
              </a:lnSpc>
            </a:pPr>
            <a:r>
              <a:rPr lang="en-US" sz="2699" b="true">
                <a:solidFill>
                  <a:srgbClr val="FFBD59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(B)</a:t>
            </a:r>
            <a:r>
              <a:rPr lang="en-US" sz="2699">
                <a:solidFill>
                  <a:srgbClr val="FFBD59"/>
                </a:solid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lang="en-US" sz="2699">
                <a:solidFill>
                  <a:srgbClr val="FFBD59"/>
                </a:solidFill>
                <a:latin typeface="Helvetica"/>
                <a:ea typeface="Helvetica"/>
                <a:cs typeface="Helvetica"/>
                <a:sym typeface="Helvetica"/>
              </a:rPr>
              <a:t>Hun lige skal tjekke igennem for </a:t>
            </a:r>
            <a:r>
              <a:rPr lang="en-US" sz="2699" b="true">
                <a:solidFill>
                  <a:srgbClr val="FFBD59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(...)</a:t>
            </a:r>
            <a:r>
              <a:rPr lang="en-US" sz="2699">
                <a:solidFill>
                  <a:srgbClr val="FFBD59"/>
                </a:solidFill>
                <a:latin typeface="Helvetica"/>
                <a:ea typeface="Helvetica"/>
                <a:cs typeface="Helvetica"/>
                <a:sym typeface="Helvetica"/>
              </a:rPr>
              <a:t>.</a:t>
            </a:r>
          </a:p>
          <a:p>
            <a:pPr algn="l">
              <a:lnSpc>
                <a:spcPts val="4643"/>
              </a:lnSpc>
            </a:pPr>
            <a:r>
              <a:rPr lang="en-US" sz="2699" b="true">
                <a:solidFill>
                  <a:srgbClr val="FF5757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(C)</a:t>
            </a:r>
            <a:r>
              <a:rPr lang="en-US" sz="2699">
                <a:solidFill>
                  <a:srgbClr val="FF5757"/>
                </a:solid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lang="en-US" sz="2699">
                <a:solidFill>
                  <a:srgbClr val="FF5757"/>
                </a:solidFill>
                <a:latin typeface="Helvetica"/>
                <a:ea typeface="Helvetica"/>
                <a:cs typeface="Helvetica"/>
                <a:sym typeface="Helvetica"/>
              </a:rPr>
              <a:t>Skal overtage helt eller delvist fordi </a:t>
            </a:r>
            <a:r>
              <a:rPr lang="en-US" sz="2699" b="true">
                <a:solidFill>
                  <a:srgbClr val="FF5757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(...)</a:t>
            </a:r>
            <a:r>
              <a:rPr lang="en-US" sz="2699">
                <a:solidFill>
                  <a:srgbClr val="FF5757"/>
                </a:solidFill>
                <a:latin typeface="Helvetica"/>
                <a:ea typeface="Helvetica"/>
                <a:cs typeface="Helvetica"/>
                <a:sym typeface="Helvetica"/>
              </a:rPr>
              <a:t>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854390" y="1055110"/>
            <a:ext cx="6826737" cy="40195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true">
                <a:solidFill>
                  <a:srgbClr val="0000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Hvad kan I fortælle Maria My om arbejdsopgaven, så hun er ajourført.</a:t>
            </a:r>
          </a:p>
          <a:p>
            <a:pPr algn="l">
              <a:lnSpc>
                <a:spcPts val="2799"/>
              </a:lnSpc>
            </a:pPr>
          </a:p>
          <a:p>
            <a:pPr algn="l" marL="647692" indent="-323846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Hvad har du/I lavet</a:t>
            </a:r>
            <a:r>
              <a:rPr lang="en-US" b="true" sz="2999">
                <a:solidFill>
                  <a:srgbClr val="3399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?</a:t>
            </a:r>
          </a:p>
          <a:p>
            <a:pPr algn="l" marL="647692" indent="-323846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Hvad var det vigtigste at få styr på for at løse opgaven</a:t>
            </a:r>
            <a:r>
              <a:rPr lang="en-US" b="true" sz="2999">
                <a:solidFill>
                  <a:srgbClr val="3399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?</a:t>
            </a:r>
          </a:p>
          <a:p>
            <a:pPr algn="l" marL="647692" indent="-323846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rPr>
              <a:t>Er der noget som mangler at blive løst, kan udvikles eller forbedres</a:t>
            </a:r>
            <a:r>
              <a:rPr lang="en-US" b="true" sz="2999">
                <a:solidFill>
                  <a:srgbClr val="FFBD59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?</a:t>
            </a:r>
            <a:r>
              <a:rPr lang="en-US" b="true" sz="2999">
                <a:solidFill>
                  <a:srgbClr val="FF3131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DAG44SAhHxg</dc:identifier>
  <dcterms:modified xsi:type="dcterms:W3CDTF">2011-08-01T06:04:30Z</dcterms:modified>
  <cp:revision>1</cp:revision>
  <dc:title>Overlevering til Maria My (v.2)</dc:title>
</cp:coreProperties>
</file>