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6" r:id="rId4"/>
    <p:sldId id="282" r:id="rId5"/>
    <p:sldId id="266" r:id="rId6"/>
    <p:sldId id="277" r:id="rId7"/>
    <p:sldId id="260" r:id="rId8"/>
    <p:sldId id="269" r:id="rId9"/>
    <p:sldId id="261" r:id="rId10"/>
    <p:sldId id="278" r:id="rId11"/>
    <p:sldId id="262" r:id="rId12"/>
    <p:sldId id="279" r:id="rId13"/>
    <p:sldId id="263" r:id="rId14"/>
    <p:sldId id="280" r:id="rId15"/>
    <p:sldId id="265" r:id="rId16"/>
    <p:sldId id="281"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28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515CF-3743-4793-BD56-CBEB2EEB0237}" type="datetimeFigureOut">
              <a:rPr lang="da-DK" smtClean="0"/>
              <a:t>22-02-2024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933DF1-66C0-4C7D-9F14-74E98E877E0B}" type="slidenum">
              <a:rPr lang="da-DK" smtClean="0"/>
              <a:t>‹nr.›</a:t>
            </a:fld>
            <a:endParaRPr lang="da-DK"/>
          </a:p>
        </p:txBody>
      </p:sp>
    </p:spTree>
    <p:extLst>
      <p:ext uri="{BB962C8B-B14F-4D97-AF65-F5344CB8AC3E}">
        <p14:creationId xmlns:p14="http://schemas.microsoft.com/office/powerpoint/2010/main" val="4095295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555BB-B44D-214B-EB04-F63ABD5E7695}"/>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76DDB01B-78D6-580D-EF4A-3AD8A5E0C6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C9BDC8E-B087-A046-F06E-066B080DAA81}"/>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A5E94304-9F0F-689F-B94D-B0F4B16BB92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1AD7FE5-856D-FCCE-0DF3-3B7C2E6D74CD}"/>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1039164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4F06F-1126-7261-409C-E22C8BBF6FCF}"/>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A4A2B790-3A92-6FCF-886C-BC40E0EC0C24}"/>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9BD59C1-B435-1FD8-5BB5-C38BEAA30FB9}"/>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63CBDB04-13D8-BD95-6C21-F1EA999DEA0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0A453BA-898B-6A73-06FF-2E2E4368FED4}"/>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126756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2BA50EB6-304B-4F17-64A7-405587790E8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2ABE79EB-040C-B7A0-566F-AD0E9ED1E1E5}"/>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01487C5-EE51-F2FD-862B-439F1CC33337}"/>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1DFD59B7-DAC9-BC37-91E5-72FBCF98A88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2C136EC-71EB-D34B-3231-CDDA425480F8}"/>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345136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730B37-C700-6EA2-3F16-A072FF382C6D}"/>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C97CC81-039E-1AB3-0EAC-A480B944295B}"/>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65D3A7F-9886-2E1F-563D-69D4E1AA80A1}"/>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219DD4E3-7523-AB4A-FDDB-A71E34CB9A8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9E99C93-4514-13E8-A58C-7F8EDA565A9A}"/>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4022030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1E3E9E-5DFE-C7A8-D64F-55D792807AA5}"/>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B00F0D5-C635-F450-9BC0-B5058B9C39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CCA5168D-9E1F-1FAB-1C80-616BFE87D2D4}"/>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EC1419F7-2ED0-7AF9-64A3-FBD7907D1E3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E7C92A1-ED62-0B36-D081-789216B1A1D8}"/>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1445646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8A2FB4-D366-584F-EB0B-99F7CDCC861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D60882E-B180-0441-EA7C-9FBE94AD857A}"/>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45BB62C0-35AD-1185-0E51-12FD16FB5BE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96C824A6-F2AD-BAD2-00D0-1094CEC000CC}"/>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6" name="Pladsholder til sidefod 5">
            <a:extLst>
              <a:ext uri="{FF2B5EF4-FFF2-40B4-BE49-F238E27FC236}">
                <a16:creationId xmlns:a16="http://schemas.microsoft.com/office/drawing/2014/main" id="{EB9FE032-7BC8-99C0-21C5-3C61A89DD5C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3A52ACE-6ED9-DA18-FD5E-D6F444D5BDE2}"/>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651319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7C78B5-C021-7AD4-4971-C74A2892CA66}"/>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4F8CD99-3284-15F5-E5A3-67C7295291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50E8879-D152-CED0-530D-5C41AFFC03D4}"/>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6E33FC8D-1160-43F9-CCF3-860A18041A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C9FCA98-F93E-6604-1446-DAF98D82DF54}"/>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3E75F22-DE21-5688-391B-33785D5113D8}"/>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8" name="Pladsholder til sidefod 7">
            <a:extLst>
              <a:ext uri="{FF2B5EF4-FFF2-40B4-BE49-F238E27FC236}">
                <a16:creationId xmlns:a16="http://schemas.microsoft.com/office/drawing/2014/main" id="{3B954F87-50F9-6C69-A94E-0D70291ACF0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84C26D77-0F0E-FECB-2054-9F57BF38B888}"/>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4111102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CF7B1-7656-16FC-BCF6-BED8B521AF13}"/>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9BF5A6A3-99AE-1BDF-BD9D-577A0868E8E0}"/>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4" name="Pladsholder til sidefod 3">
            <a:extLst>
              <a:ext uri="{FF2B5EF4-FFF2-40B4-BE49-F238E27FC236}">
                <a16:creationId xmlns:a16="http://schemas.microsoft.com/office/drawing/2014/main" id="{82788C25-873A-3F96-94B6-E1D85C946F3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A6789AF-D15C-02E5-3BBE-8CF96A7D6168}"/>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283650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11FD979F-BA3F-4E09-4EE2-251AC2A189E1}"/>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3" name="Pladsholder til sidefod 2">
            <a:extLst>
              <a:ext uri="{FF2B5EF4-FFF2-40B4-BE49-F238E27FC236}">
                <a16:creationId xmlns:a16="http://schemas.microsoft.com/office/drawing/2014/main" id="{4E2132AD-1E55-E13E-F6A5-F1E4955909AE}"/>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BBF3ACA8-1FCE-5D85-7995-BCB0F0389521}"/>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132232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457E3-05A3-D35D-A9A5-8174A78C21A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CD4208EE-E2F8-C152-DA0C-1EB4A3EF8F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20E939B6-3A53-9C7D-DB84-18D14C6BB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A2C0A5A-88A5-DD3C-940E-A84569546381}"/>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6" name="Pladsholder til sidefod 5">
            <a:extLst>
              <a:ext uri="{FF2B5EF4-FFF2-40B4-BE49-F238E27FC236}">
                <a16:creationId xmlns:a16="http://schemas.microsoft.com/office/drawing/2014/main" id="{BD02AD46-E83D-DADF-3DBC-2FA8EACBEAB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6CF1A2DE-5801-7437-9D63-9E585F3DACCC}"/>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244583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457C0E-6AC9-E385-D877-52082899F39D}"/>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05870DF-E814-4632-56D9-70B281E050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6660830-AF6B-7058-38BE-32A82AF7FF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0C3D09C-362B-61D9-3EEC-88984E29F06E}"/>
              </a:ext>
            </a:extLst>
          </p:cNvPr>
          <p:cNvSpPr>
            <a:spLocks noGrp="1"/>
          </p:cNvSpPr>
          <p:nvPr>
            <p:ph type="dt" sz="half" idx="10"/>
          </p:nvPr>
        </p:nvSpPr>
        <p:spPr/>
        <p:txBody>
          <a:bodyPr/>
          <a:lstStyle/>
          <a:p>
            <a:fld id="{65CC5B49-C170-4CBF-9C50-6CC28C7572CC}" type="datetimeFigureOut">
              <a:rPr lang="da-DK" smtClean="0"/>
              <a:t>22-02-2024</a:t>
            </a:fld>
            <a:endParaRPr lang="da-DK"/>
          </a:p>
        </p:txBody>
      </p:sp>
      <p:sp>
        <p:nvSpPr>
          <p:cNvPr id="6" name="Pladsholder til sidefod 5">
            <a:extLst>
              <a:ext uri="{FF2B5EF4-FFF2-40B4-BE49-F238E27FC236}">
                <a16:creationId xmlns:a16="http://schemas.microsoft.com/office/drawing/2014/main" id="{B821A10D-68C7-1D14-B9D6-EA4554D4418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D200689-057B-EABC-DB0A-31A94E568511}"/>
              </a:ext>
            </a:extLst>
          </p:cNvPr>
          <p:cNvSpPr>
            <a:spLocks noGrp="1"/>
          </p:cNvSpPr>
          <p:nvPr>
            <p:ph type="sldNum" sz="quarter" idx="12"/>
          </p:nvPr>
        </p:nvSpPr>
        <p:spPr/>
        <p:txBody>
          <a:bodyPr/>
          <a:lstStyle/>
          <a:p>
            <a:fld id="{FAC4A921-314F-4A29-A708-699C2804692F}" type="slidenum">
              <a:rPr lang="da-DK" smtClean="0"/>
              <a:t>‹nr.›</a:t>
            </a:fld>
            <a:endParaRPr lang="da-DK"/>
          </a:p>
        </p:txBody>
      </p:sp>
    </p:spTree>
    <p:extLst>
      <p:ext uri="{BB962C8B-B14F-4D97-AF65-F5344CB8AC3E}">
        <p14:creationId xmlns:p14="http://schemas.microsoft.com/office/powerpoint/2010/main" val="2089361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38B7BEE-4BA7-5979-BA52-7406921DDC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89F6A38-7A3E-C7F9-C561-8A6A1A018B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9A0F6E6-48F0-19F0-6D1A-4BE139797D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CC5B49-C170-4CBF-9C50-6CC28C7572CC}" type="datetimeFigureOut">
              <a:rPr lang="da-DK" smtClean="0"/>
              <a:t>22-02-2024</a:t>
            </a:fld>
            <a:endParaRPr lang="da-DK"/>
          </a:p>
        </p:txBody>
      </p:sp>
      <p:sp>
        <p:nvSpPr>
          <p:cNvPr id="5" name="Pladsholder til sidefod 4">
            <a:extLst>
              <a:ext uri="{FF2B5EF4-FFF2-40B4-BE49-F238E27FC236}">
                <a16:creationId xmlns:a16="http://schemas.microsoft.com/office/drawing/2014/main" id="{5A1A8286-E4A2-4C8B-CB77-7680395957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725CFB11-3498-C652-1AC9-48A80D8882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4A921-314F-4A29-A708-699C2804692F}" type="slidenum">
              <a:rPr lang="da-DK" smtClean="0"/>
              <a:t>‹nr.›</a:t>
            </a:fld>
            <a:endParaRPr lang="da-DK"/>
          </a:p>
        </p:txBody>
      </p:sp>
    </p:spTree>
    <p:extLst>
      <p:ext uri="{BB962C8B-B14F-4D97-AF65-F5344CB8AC3E}">
        <p14:creationId xmlns:p14="http://schemas.microsoft.com/office/powerpoint/2010/main" val="2920462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https://tankespirerne.dk/materiale/skolegpt-cheatshee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koncert, Danse, person, underholdning&#10;&#10;Automatisk genereret beskrivelse">
            <a:extLst>
              <a:ext uri="{FF2B5EF4-FFF2-40B4-BE49-F238E27FC236}">
                <a16:creationId xmlns:a16="http://schemas.microsoft.com/office/drawing/2014/main" id="{88862D67-BDDA-C5EF-EBCF-0D49CC912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60"/>
            <a:ext cx="12192000" cy="6832879"/>
          </a:xfrm>
          <a:prstGeom prst="rect">
            <a:avLst/>
          </a:prstGeom>
        </p:spPr>
      </p:pic>
      <p:pic>
        <p:nvPicPr>
          <p:cNvPr id="2" name="Billede 1">
            <a:extLst>
              <a:ext uri="{FF2B5EF4-FFF2-40B4-BE49-F238E27FC236}">
                <a16:creationId xmlns:a16="http://schemas.microsoft.com/office/drawing/2014/main" id="{57233406-41CD-E5ED-BE57-2F93FDBFFE47}"/>
              </a:ext>
            </a:extLst>
          </p:cNvPr>
          <p:cNvPicPr>
            <a:picLocks noChangeAspect="1"/>
          </p:cNvPicPr>
          <p:nvPr/>
        </p:nvPicPr>
        <p:blipFill>
          <a:blip r:embed="rId3"/>
          <a:stretch>
            <a:fillRect/>
          </a:stretch>
        </p:blipFill>
        <p:spPr>
          <a:xfrm rot="20856523">
            <a:off x="7845171" y="4510114"/>
            <a:ext cx="5266031" cy="29621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kstfelt 2">
            <a:extLst>
              <a:ext uri="{FF2B5EF4-FFF2-40B4-BE49-F238E27FC236}">
                <a16:creationId xmlns:a16="http://schemas.microsoft.com/office/drawing/2014/main" id="{9AB0A483-1D9C-5B95-4BFB-8DF63E5729D9}"/>
              </a:ext>
            </a:extLst>
          </p:cNvPr>
          <p:cNvSpPr txBox="1"/>
          <p:nvPr/>
        </p:nvSpPr>
        <p:spPr>
          <a:xfrm>
            <a:off x="368792" y="644055"/>
            <a:ext cx="6179118" cy="3785652"/>
          </a:xfrm>
          <a:prstGeom prst="rect">
            <a:avLst/>
          </a:prstGeom>
          <a:noFill/>
        </p:spPr>
        <p:txBody>
          <a:bodyPr wrap="square" rtlCol="0">
            <a:spAutoFit/>
          </a:bodyPr>
          <a:lstStyle/>
          <a:p>
            <a:r>
              <a:rPr lang="da-DK" sz="8000" dirty="0">
                <a:solidFill>
                  <a:srgbClr val="FFFF00"/>
                </a:solidFill>
                <a:latin typeface="Calistoga" pitchFamily="2" charset="0"/>
              </a:rPr>
              <a:t>Fanfiction med </a:t>
            </a:r>
            <a:r>
              <a:rPr lang="da-DK" sz="8000" dirty="0">
                <a:solidFill>
                  <a:schemeClr val="bg1"/>
                </a:solidFill>
                <a:latin typeface="Calistoga" pitchFamily="2" charset="0"/>
              </a:rPr>
              <a:t>SkoleGPT</a:t>
            </a:r>
          </a:p>
        </p:txBody>
      </p:sp>
      <p:sp>
        <p:nvSpPr>
          <p:cNvPr id="9" name="Korde 8">
            <a:extLst>
              <a:ext uri="{FF2B5EF4-FFF2-40B4-BE49-F238E27FC236}">
                <a16:creationId xmlns:a16="http://schemas.microsoft.com/office/drawing/2014/main" id="{74211CB5-D34D-4AEA-70DD-86B90628F50F}"/>
              </a:ext>
            </a:extLst>
          </p:cNvPr>
          <p:cNvSpPr/>
          <p:nvPr/>
        </p:nvSpPr>
        <p:spPr>
          <a:xfrm rot="19800000">
            <a:off x="10642276" y="-799718"/>
            <a:ext cx="2514330" cy="2151122"/>
          </a:xfrm>
          <a:prstGeom prst="chor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0" name="Billede 9">
            <a:extLst>
              <a:ext uri="{FF2B5EF4-FFF2-40B4-BE49-F238E27FC236}">
                <a16:creationId xmlns:a16="http://schemas.microsoft.com/office/drawing/2014/main" id="{2C5DB3DC-2C83-659B-8D0D-5263B80B2D98}"/>
              </a:ext>
            </a:extLst>
          </p:cNvPr>
          <p:cNvPicPr>
            <a:picLocks noChangeAspect="1"/>
          </p:cNvPicPr>
          <p:nvPr/>
        </p:nvPicPr>
        <p:blipFill>
          <a:blip r:embed="rId4"/>
          <a:stretch>
            <a:fillRect/>
          </a:stretch>
        </p:blipFill>
        <p:spPr>
          <a:xfrm>
            <a:off x="11087046" y="221920"/>
            <a:ext cx="869100" cy="844269"/>
          </a:xfrm>
          <a:prstGeom prst="rect">
            <a:avLst/>
          </a:prstGeom>
        </p:spPr>
      </p:pic>
      <p:sp>
        <p:nvSpPr>
          <p:cNvPr id="11" name="Tekstfelt 10">
            <a:extLst>
              <a:ext uri="{FF2B5EF4-FFF2-40B4-BE49-F238E27FC236}">
                <a16:creationId xmlns:a16="http://schemas.microsoft.com/office/drawing/2014/main" id="{D0C07608-105B-8F94-0CB2-C080520BBB3C}"/>
              </a:ext>
            </a:extLst>
          </p:cNvPr>
          <p:cNvSpPr txBox="1"/>
          <p:nvPr/>
        </p:nvSpPr>
        <p:spPr>
          <a:xfrm>
            <a:off x="368792" y="6471684"/>
            <a:ext cx="3692845" cy="307777"/>
          </a:xfrm>
          <a:prstGeom prst="rect">
            <a:avLst/>
          </a:prstGeom>
          <a:noFill/>
        </p:spPr>
        <p:txBody>
          <a:bodyPr wrap="square" rtlCol="0">
            <a:spAutoFit/>
          </a:bodyPr>
          <a:lstStyle/>
          <a:p>
            <a:r>
              <a:rPr lang="da-DK" sz="1400" dirty="0">
                <a:solidFill>
                  <a:schemeClr val="bg1"/>
                </a:solidFill>
                <a:latin typeface="Inter" panose="02000503000000020004" pitchFamily="2" charset="0"/>
                <a:ea typeface="Inter" panose="02000503000000020004" pitchFamily="2" charset="0"/>
              </a:rPr>
              <a:t>Tankespirerne v. Martin Kongshave</a:t>
            </a:r>
          </a:p>
        </p:txBody>
      </p:sp>
      <p:sp>
        <p:nvSpPr>
          <p:cNvPr id="13" name="Tekstfelt 12">
            <a:extLst>
              <a:ext uri="{FF2B5EF4-FFF2-40B4-BE49-F238E27FC236}">
                <a16:creationId xmlns:a16="http://schemas.microsoft.com/office/drawing/2014/main" id="{4F4C83E0-3FF5-022D-08B5-B828E27BC207}"/>
              </a:ext>
            </a:extLst>
          </p:cNvPr>
          <p:cNvSpPr txBox="1"/>
          <p:nvPr/>
        </p:nvSpPr>
        <p:spPr>
          <a:xfrm>
            <a:off x="145312" y="6440906"/>
            <a:ext cx="322521" cy="369332"/>
          </a:xfrm>
          <a:prstGeom prst="rect">
            <a:avLst/>
          </a:prstGeom>
          <a:noFill/>
        </p:spPr>
        <p:txBody>
          <a:bodyPr wrap="square">
            <a:spAutoFit/>
          </a:bodyPr>
          <a:lstStyle/>
          <a:p>
            <a:r>
              <a:rPr lang="da-DK" b="0" i="0" dirty="0">
                <a:solidFill>
                  <a:schemeClr val="bg1"/>
                </a:solidFill>
                <a:effectLst/>
                <a:latin typeface="Google Sans"/>
              </a:rPr>
              <a:t>©</a:t>
            </a:r>
            <a:endParaRPr lang="da-DK" dirty="0">
              <a:solidFill>
                <a:schemeClr val="bg1"/>
              </a:solidFill>
            </a:endParaRPr>
          </a:p>
        </p:txBody>
      </p:sp>
    </p:spTree>
    <p:extLst>
      <p:ext uri="{BB962C8B-B14F-4D97-AF65-F5344CB8AC3E}">
        <p14:creationId xmlns:p14="http://schemas.microsoft.com/office/powerpoint/2010/main" val="2412210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C6BD2849-946D-89FA-6E89-2FCD215B3222}"/>
            </a:ext>
          </a:extLst>
        </p:cNvPr>
        <p:cNvGrpSpPr/>
        <p:nvPr/>
      </p:nvGrpSpPr>
      <p:grpSpPr>
        <a:xfrm>
          <a:off x="0" y="0"/>
          <a:ext cx="0" cy="0"/>
          <a:chOff x="0" y="0"/>
          <a:chExt cx="0" cy="0"/>
        </a:xfrm>
      </p:grpSpPr>
      <p:sp>
        <p:nvSpPr>
          <p:cNvPr id="8" name="Tekstfelt 7">
            <a:extLst>
              <a:ext uri="{FF2B5EF4-FFF2-40B4-BE49-F238E27FC236}">
                <a16:creationId xmlns:a16="http://schemas.microsoft.com/office/drawing/2014/main" id="{D97A6072-8F65-70A8-4CAA-A3E9281784D5}"/>
              </a:ext>
            </a:extLst>
          </p:cNvPr>
          <p:cNvSpPr txBox="1"/>
          <p:nvPr/>
        </p:nvSpPr>
        <p:spPr>
          <a:xfrm>
            <a:off x="974451" y="3770865"/>
            <a:ext cx="2706025" cy="2613344"/>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da-DK" sz="1400" b="0" i="0" u="none" strike="noStrike" kern="100" cap="none" spc="0" normalizeH="0" baseline="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Kære Mr. Joker. Jeg skal bruge din eksperthjælp til at nedfælde en ny lov for skolelivet I Danmark. Loven skal være I fem paragrafer og hjælpe eleverne på danske skoler med at leve et bedre skoleliv. Du skal bruge dine erfaringer fra Gotham og din ide om det gode liv kære mr. Joker. </a:t>
            </a:r>
            <a:endParaRPr kumimoji="0" lang="da-DK" sz="1200" b="0" i="0" u="none" strike="noStrike" kern="100" cap="none" spc="0" normalizeH="0" baseline="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endParaRPr>
          </a:p>
        </p:txBody>
      </p:sp>
      <p:pic>
        <p:nvPicPr>
          <p:cNvPr id="11" name="Billede 10">
            <a:extLst>
              <a:ext uri="{FF2B5EF4-FFF2-40B4-BE49-F238E27FC236}">
                <a16:creationId xmlns:a16="http://schemas.microsoft.com/office/drawing/2014/main" id="{CB9B9041-A885-6256-6026-9FBDFE8D2985}"/>
              </a:ext>
            </a:extLst>
          </p:cNvPr>
          <p:cNvPicPr>
            <a:picLocks noChangeAspect="1"/>
          </p:cNvPicPr>
          <p:nvPr/>
        </p:nvPicPr>
        <p:blipFill>
          <a:blip r:embed="rId2"/>
          <a:stretch>
            <a:fillRect/>
          </a:stretch>
        </p:blipFill>
        <p:spPr>
          <a:xfrm>
            <a:off x="1733059" y="2042802"/>
            <a:ext cx="1188806" cy="1188806"/>
          </a:xfrm>
          <a:prstGeom prst="rect">
            <a:avLst/>
          </a:prstGeom>
        </p:spPr>
      </p:pic>
      <p:sp>
        <p:nvSpPr>
          <p:cNvPr id="12" name="Tekstfelt 11">
            <a:extLst>
              <a:ext uri="{FF2B5EF4-FFF2-40B4-BE49-F238E27FC236}">
                <a16:creationId xmlns:a16="http://schemas.microsoft.com/office/drawing/2014/main" id="{ED41E0D3-CDE0-D098-D2DC-4B7E44F4F1DF}"/>
              </a:ext>
            </a:extLst>
          </p:cNvPr>
          <p:cNvSpPr txBox="1"/>
          <p:nvPr/>
        </p:nvSpPr>
        <p:spPr>
          <a:xfrm>
            <a:off x="1020127" y="367339"/>
            <a:ext cx="2660349"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Aktivisme i vores verden</a:t>
            </a:r>
          </a:p>
          <a:p>
            <a:pPr algn="ctr"/>
            <a:r>
              <a:rPr lang="da-DK" sz="1400" dirty="0">
                <a:solidFill>
                  <a:schemeClr val="bg1"/>
                </a:solidFill>
                <a:latin typeface="Inter" panose="02000503000000020004" pitchFamily="2" charset="0"/>
                <a:ea typeface="Inter" panose="02000503000000020004" pitchFamily="2" charset="0"/>
              </a:rPr>
              <a:t>Undersøg hvad der står højest på aktivisme-dagsorden, når fiktionen besøger vores verden. </a:t>
            </a:r>
          </a:p>
        </p:txBody>
      </p:sp>
      <p:pic>
        <p:nvPicPr>
          <p:cNvPr id="13" name="Billede 12">
            <a:extLst>
              <a:ext uri="{FF2B5EF4-FFF2-40B4-BE49-F238E27FC236}">
                <a16:creationId xmlns:a16="http://schemas.microsoft.com/office/drawing/2014/main" id="{609FD936-D58E-793D-47D9-6A6FAFC72472}"/>
              </a:ext>
            </a:extLst>
          </p:cNvPr>
          <p:cNvPicPr>
            <a:picLocks noChangeAspect="1"/>
          </p:cNvPicPr>
          <p:nvPr/>
        </p:nvPicPr>
        <p:blipFill>
          <a:blip r:embed="rId3"/>
          <a:stretch>
            <a:fillRect/>
          </a:stretch>
        </p:blipFill>
        <p:spPr>
          <a:xfrm>
            <a:off x="5501597" y="2015935"/>
            <a:ext cx="1188806" cy="1188806"/>
          </a:xfrm>
          <a:prstGeom prst="rect">
            <a:avLst/>
          </a:prstGeom>
        </p:spPr>
      </p:pic>
      <p:pic>
        <p:nvPicPr>
          <p:cNvPr id="14" name="Billede 13">
            <a:extLst>
              <a:ext uri="{FF2B5EF4-FFF2-40B4-BE49-F238E27FC236}">
                <a16:creationId xmlns:a16="http://schemas.microsoft.com/office/drawing/2014/main" id="{6C3BDFEF-E1C3-177C-DBD8-A7194178A943}"/>
              </a:ext>
            </a:extLst>
          </p:cNvPr>
          <p:cNvPicPr>
            <a:picLocks noChangeAspect="1"/>
          </p:cNvPicPr>
          <p:nvPr/>
        </p:nvPicPr>
        <p:blipFill>
          <a:blip r:embed="rId4"/>
          <a:stretch>
            <a:fillRect/>
          </a:stretch>
        </p:blipFill>
        <p:spPr>
          <a:xfrm>
            <a:off x="9212010" y="2035785"/>
            <a:ext cx="1188806" cy="1188806"/>
          </a:xfrm>
          <a:prstGeom prst="rect">
            <a:avLst/>
          </a:prstGeom>
        </p:spPr>
      </p:pic>
      <p:sp>
        <p:nvSpPr>
          <p:cNvPr id="15" name="Tekstfelt 14">
            <a:extLst>
              <a:ext uri="{FF2B5EF4-FFF2-40B4-BE49-F238E27FC236}">
                <a16:creationId xmlns:a16="http://schemas.microsoft.com/office/drawing/2014/main" id="{7638AF5B-45A1-99F4-1109-6C8647448D1C}"/>
              </a:ext>
            </a:extLst>
          </p:cNvPr>
          <p:cNvSpPr txBox="1"/>
          <p:nvPr/>
        </p:nvSpPr>
        <p:spPr>
          <a:xfrm>
            <a:off x="1471101" y="3281222"/>
            <a:ext cx="1712723" cy="553998"/>
          </a:xfrm>
          <a:prstGeom prst="rect">
            <a:avLst/>
          </a:prstGeom>
          <a:noFill/>
        </p:spPr>
        <p:txBody>
          <a:bodyPr wrap="square" rtlCol="0">
            <a:spAutoFit/>
          </a:bodyPr>
          <a:lstStyle/>
          <a:p>
            <a:pPr algn="ctr"/>
            <a:r>
              <a:rPr lang="da-DK" sz="3000" dirty="0">
                <a:solidFill>
                  <a:schemeClr val="bg1"/>
                </a:solidFill>
                <a:latin typeface="Calistoga" pitchFamily="2" charset="0"/>
              </a:rPr>
              <a:t>Joker.AI</a:t>
            </a:r>
          </a:p>
        </p:txBody>
      </p:sp>
      <p:sp>
        <p:nvSpPr>
          <p:cNvPr id="16" name="Tekstfelt 15">
            <a:extLst>
              <a:ext uri="{FF2B5EF4-FFF2-40B4-BE49-F238E27FC236}">
                <a16:creationId xmlns:a16="http://schemas.microsoft.com/office/drawing/2014/main" id="{3C96D5D7-1A19-5A04-7B3D-0C4D16C02971}"/>
              </a:ext>
            </a:extLst>
          </p:cNvPr>
          <p:cNvSpPr txBox="1"/>
          <p:nvPr/>
        </p:nvSpPr>
        <p:spPr>
          <a:xfrm>
            <a:off x="5175475" y="3302178"/>
            <a:ext cx="1841050" cy="553998"/>
          </a:xfrm>
          <a:prstGeom prst="rect">
            <a:avLst/>
          </a:prstGeom>
          <a:noFill/>
        </p:spPr>
        <p:txBody>
          <a:bodyPr wrap="square" rtlCol="0">
            <a:spAutoFit/>
          </a:bodyPr>
          <a:lstStyle/>
          <a:p>
            <a:pPr algn="ctr"/>
            <a:r>
              <a:rPr lang="da-DK" sz="3000" dirty="0">
                <a:solidFill>
                  <a:schemeClr val="bg1"/>
                </a:solidFill>
                <a:latin typeface="Calistoga" pitchFamily="2" charset="0"/>
              </a:rPr>
              <a:t>Barbie.AI</a:t>
            </a:r>
          </a:p>
        </p:txBody>
      </p:sp>
      <p:sp>
        <p:nvSpPr>
          <p:cNvPr id="17" name="Tekstfelt 16">
            <a:extLst>
              <a:ext uri="{FF2B5EF4-FFF2-40B4-BE49-F238E27FC236}">
                <a16:creationId xmlns:a16="http://schemas.microsoft.com/office/drawing/2014/main" id="{2D35D626-CA21-910E-327F-DBEFD0465816}"/>
              </a:ext>
            </a:extLst>
          </p:cNvPr>
          <p:cNvSpPr txBox="1"/>
          <p:nvPr/>
        </p:nvSpPr>
        <p:spPr>
          <a:xfrm>
            <a:off x="8660368" y="3332956"/>
            <a:ext cx="2385278" cy="523220"/>
          </a:xfrm>
          <a:prstGeom prst="rect">
            <a:avLst/>
          </a:prstGeom>
          <a:noFill/>
        </p:spPr>
        <p:txBody>
          <a:bodyPr wrap="square" rtlCol="0">
            <a:spAutoFit/>
          </a:bodyPr>
          <a:lstStyle/>
          <a:p>
            <a:pPr algn="ctr"/>
            <a:r>
              <a:rPr lang="da-DK" sz="2800" dirty="0">
                <a:solidFill>
                  <a:schemeClr val="bg1"/>
                </a:solidFill>
                <a:latin typeface="Calistoga" pitchFamily="2" charset="0"/>
              </a:rPr>
              <a:t>Hermione.AI</a:t>
            </a:r>
          </a:p>
        </p:txBody>
      </p:sp>
      <p:sp>
        <p:nvSpPr>
          <p:cNvPr id="18" name="Tekstfelt 17">
            <a:extLst>
              <a:ext uri="{FF2B5EF4-FFF2-40B4-BE49-F238E27FC236}">
                <a16:creationId xmlns:a16="http://schemas.microsoft.com/office/drawing/2014/main" id="{04EB59B9-B9D6-D95C-1700-8A06623A7688}"/>
              </a:ext>
            </a:extLst>
          </p:cNvPr>
          <p:cNvSpPr txBox="1"/>
          <p:nvPr/>
        </p:nvSpPr>
        <p:spPr>
          <a:xfrm>
            <a:off x="4703219" y="372425"/>
            <a:ext cx="2785562"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Aktivisme i vores verden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Lad en fiktiv karakter tale en helt bestemt sag i vores verden. </a:t>
            </a:r>
            <a:endParaRPr kumimoji="0" lang="da-DK" sz="16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endParaRPr>
          </a:p>
        </p:txBody>
      </p:sp>
      <p:sp>
        <p:nvSpPr>
          <p:cNvPr id="19" name="Tekstfelt 18">
            <a:extLst>
              <a:ext uri="{FF2B5EF4-FFF2-40B4-BE49-F238E27FC236}">
                <a16:creationId xmlns:a16="http://schemas.microsoft.com/office/drawing/2014/main" id="{062D2B97-3A5B-14BF-EFB0-372C1EC221F3}"/>
              </a:ext>
            </a:extLst>
          </p:cNvPr>
          <p:cNvSpPr txBox="1"/>
          <p:nvPr/>
        </p:nvSpPr>
        <p:spPr>
          <a:xfrm>
            <a:off x="8413632" y="367339"/>
            <a:ext cx="2785562"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Aktivisme i det fiktive univers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Find noget at kæmpe for i det fiktive univers og lad en karakter kæmpe for sagen.</a:t>
            </a:r>
          </a:p>
        </p:txBody>
      </p:sp>
      <p:sp>
        <p:nvSpPr>
          <p:cNvPr id="21" name="Tekstfelt 20">
            <a:extLst>
              <a:ext uri="{FF2B5EF4-FFF2-40B4-BE49-F238E27FC236}">
                <a16:creationId xmlns:a16="http://schemas.microsoft.com/office/drawing/2014/main" id="{CAB8AF93-7D42-1345-8331-C9881AB5FFB2}"/>
              </a:ext>
            </a:extLst>
          </p:cNvPr>
          <p:cNvSpPr txBox="1"/>
          <p:nvPr/>
        </p:nvSpPr>
        <p:spPr>
          <a:xfrm>
            <a:off x="4677570" y="3781695"/>
            <a:ext cx="2785562" cy="2462213"/>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Kære Barbie. Jeg håber du vil hjælpe mig med at skrive en tale. Den skal holdes for danske beslutningstagere. Du skal overbevise dem om at der skal ændres noget i børns liv. Og det skal ske nu. Emnet er skoledagens længde versus fritid. Du må gerne bruge dine erfaringer fra din store karriere Barbie. </a:t>
            </a:r>
          </a:p>
        </p:txBody>
      </p:sp>
      <p:sp>
        <p:nvSpPr>
          <p:cNvPr id="4" name="Tekstfelt 3">
            <a:extLst>
              <a:ext uri="{FF2B5EF4-FFF2-40B4-BE49-F238E27FC236}">
                <a16:creationId xmlns:a16="http://schemas.microsoft.com/office/drawing/2014/main" id="{A587F2B0-D45E-3625-1117-EF86ED183069}"/>
              </a:ext>
            </a:extLst>
          </p:cNvPr>
          <p:cNvSpPr txBox="1"/>
          <p:nvPr/>
        </p:nvSpPr>
        <p:spPr>
          <a:xfrm>
            <a:off x="8460226" y="3813005"/>
            <a:ext cx="2785562" cy="2246769"/>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Kære Hermione. Jeg har hørt, at du ikke synes Husalferne bliver behandlet retfærdigt på Hogwarts. Jeg har givet dig mulighed for at overbevise Dumbledore om at de skal behandles bedre. Kan du genskabe den dialog i havde, så jeg kan høre hvordan du prøvede at overbevise ham. </a:t>
            </a:r>
          </a:p>
        </p:txBody>
      </p:sp>
      <p:pic>
        <p:nvPicPr>
          <p:cNvPr id="5" name="Billede 4">
            <a:extLst>
              <a:ext uri="{FF2B5EF4-FFF2-40B4-BE49-F238E27FC236}">
                <a16:creationId xmlns:a16="http://schemas.microsoft.com/office/drawing/2014/main" id="{B2870CD1-3C70-2225-9766-0BA7255C2754}"/>
              </a:ext>
            </a:extLst>
          </p:cNvPr>
          <p:cNvPicPr>
            <a:picLocks noChangeAspect="1"/>
          </p:cNvPicPr>
          <p:nvPr/>
        </p:nvPicPr>
        <p:blipFill>
          <a:blip r:embed="rId5"/>
          <a:stretch>
            <a:fillRect/>
          </a:stretch>
        </p:blipFill>
        <p:spPr>
          <a:xfrm>
            <a:off x="555329" y="3856176"/>
            <a:ext cx="419122" cy="438173"/>
          </a:xfrm>
          <a:prstGeom prst="rect">
            <a:avLst/>
          </a:prstGeom>
        </p:spPr>
      </p:pic>
      <p:pic>
        <p:nvPicPr>
          <p:cNvPr id="6" name="Billede 5">
            <a:extLst>
              <a:ext uri="{FF2B5EF4-FFF2-40B4-BE49-F238E27FC236}">
                <a16:creationId xmlns:a16="http://schemas.microsoft.com/office/drawing/2014/main" id="{7AAB89CE-2A52-5E2F-3958-9D83D6BD5CCE}"/>
              </a:ext>
            </a:extLst>
          </p:cNvPr>
          <p:cNvPicPr>
            <a:picLocks noChangeAspect="1"/>
          </p:cNvPicPr>
          <p:nvPr/>
        </p:nvPicPr>
        <p:blipFill>
          <a:blip r:embed="rId5"/>
          <a:stretch>
            <a:fillRect/>
          </a:stretch>
        </p:blipFill>
        <p:spPr>
          <a:xfrm>
            <a:off x="4284097" y="3856175"/>
            <a:ext cx="419122" cy="438173"/>
          </a:xfrm>
          <a:prstGeom prst="rect">
            <a:avLst/>
          </a:prstGeom>
        </p:spPr>
      </p:pic>
      <p:pic>
        <p:nvPicPr>
          <p:cNvPr id="7" name="Billede 6">
            <a:extLst>
              <a:ext uri="{FF2B5EF4-FFF2-40B4-BE49-F238E27FC236}">
                <a16:creationId xmlns:a16="http://schemas.microsoft.com/office/drawing/2014/main" id="{C016CD83-C973-CC04-850B-DE5A7DFD38D0}"/>
              </a:ext>
            </a:extLst>
          </p:cNvPr>
          <p:cNvPicPr>
            <a:picLocks noChangeAspect="1"/>
          </p:cNvPicPr>
          <p:nvPr/>
        </p:nvPicPr>
        <p:blipFill>
          <a:blip r:embed="rId5"/>
          <a:stretch>
            <a:fillRect/>
          </a:stretch>
        </p:blipFill>
        <p:spPr>
          <a:xfrm>
            <a:off x="8041104" y="3856526"/>
            <a:ext cx="419122" cy="438173"/>
          </a:xfrm>
          <a:prstGeom prst="rect">
            <a:avLst/>
          </a:prstGeom>
        </p:spPr>
      </p:pic>
    </p:spTree>
    <p:extLst>
      <p:ext uri="{BB962C8B-B14F-4D97-AF65-F5344CB8AC3E}">
        <p14:creationId xmlns:p14="http://schemas.microsoft.com/office/powerpoint/2010/main" val="1142515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7E48AD81-5ED8-234F-0E7D-8C8DF4BBD597}"/>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DAE201D1-6A1D-65CF-43DA-EE8E805B80BB}"/>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F6C15ED3-B048-624E-3E1D-E7005328FCCC}"/>
              </a:ext>
            </a:extLst>
          </p:cNvPr>
          <p:cNvSpPr txBox="1"/>
          <p:nvPr/>
        </p:nvSpPr>
        <p:spPr>
          <a:xfrm>
            <a:off x="1681998" y="2274838"/>
            <a:ext cx="8654902" cy="2308324"/>
          </a:xfrm>
          <a:prstGeom prst="rect">
            <a:avLst/>
          </a:prstGeom>
          <a:noFill/>
        </p:spPr>
        <p:txBody>
          <a:bodyPr wrap="square" rtlCol="0">
            <a:spAutoFit/>
          </a:bodyPr>
          <a:lstStyle/>
          <a:p>
            <a:pPr algn="ctr"/>
            <a:r>
              <a:rPr lang="da-DK" sz="7200" dirty="0">
                <a:solidFill>
                  <a:srgbClr val="FFFF00"/>
                </a:solidFill>
                <a:latin typeface="Calistoga" pitchFamily="2" charset="0"/>
              </a:rPr>
              <a:t>Eksperiment: Crossover</a:t>
            </a:r>
          </a:p>
        </p:txBody>
      </p:sp>
      <p:sp>
        <p:nvSpPr>
          <p:cNvPr id="3" name="Tekstfelt 2">
            <a:extLst>
              <a:ext uri="{FF2B5EF4-FFF2-40B4-BE49-F238E27FC236}">
                <a16:creationId xmlns:a16="http://schemas.microsoft.com/office/drawing/2014/main" id="{04E6DCE6-020B-40A3-035F-BD009314C17D}"/>
              </a:ext>
            </a:extLst>
          </p:cNvPr>
          <p:cNvSpPr txBox="1"/>
          <p:nvPr/>
        </p:nvSpPr>
        <p:spPr>
          <a:xfrm>
            <a:off x="2559050" y="4583162"/>
            <a:ext cx="7073900" cy="1384995"/>
          </a:xfrm>
          <a:prstGeom prst="rect">
            <a:avLst/>
          </a:prstGeom>
          <a:noFill/>
        </p:spPr>
        <p:txBody>
          <a:bodyPr wrap="square" rtlCol="0">
            <a:spAutoFit/>
          </a:bodyPr>
          <a:lstStyle/>
          <a:p>
            <a:pPr algn="ctr"/>
            <a:r>
              <a:rPr lang="da-DK" sz="2800" dirty="0">
                <a:solidFill>
                  <a:schemeClr val="bg1"/>
                </a:solidFill>
                <a:latin typeface="Inter" panose="02000503000000020004" pitchFamily="2" charset="0"/>
                <a:ea typeface="Inter" panose="02000503000000020004" pitchFamily="2" charset="0"/>
              </a:rPr>
              <a:t>Når vi blander de fiktive universer eller inviterer fiktionen på besøg i vores virkelighed.</a:t>
            </a:r>
          </a:p>
        </p:txBody>
      </p:sp>
    </p:spTree>
    <p:extLst>
      <p:ext uri="{BB962C8B-B14F-4D97-AF65-F5344CB8AC3E}">
        <p14:creationId xmlns:p14="http://schemas.microsoft.com/office/powerpoint/2010/main" val="691596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0983F56-BB6C-01DB-250D-680CC15B1F3E}"/>
            </a:ext>
          </a:extLst>
        </p:cNvPr>
        <p:cNvGrpSpPr/>
        <p:nvPr/>
      </p:nvGrpSpPr>
      <p:grpSpPr>
        <a:xfrm>
          <a:off x="0" y="0"/>
          <a:ext cx="0" cy="0"/>
          <a:chOff x="0" y="0"/>
          <a:chExt cx="0" cy="0"/>
        </a:xfrm>
      </p:grpSpPr>
      <p:sp>
        <p:nvSpPr>
          <p:cNvPr id="8" name="Tekstfelt 7">
            <a:extLst>
              <a:ext uri="{FF2B5EF4-FFF2-40B4-BE49-F238E27FC236}">
                <a16:creationId xmlns:a16="http://schemas.microsoft.com/office/drawing/2014/main" id="{32D596FE-E6E0-D137-F9C7-9FB38AB29847}"/>
              </a:ext>
            </a:extLst>
          </p:cNvPr>
          <p:cNvSpPr txBox="1"/>
          <p:nvPr/>
        </p:nvSpPr>
        <p:spPr>
          <a:xfrm>
            <a:off x="974451" y="3770865"/>
            <a:ext cx="2706025" cy="2152320"/>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da-DK" sz="1400" b="0" i="0" u="none" strike="noStrike" kern="100" cap="none" spc="0" normalizeH="0" baseline="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Hr. Joker. Et tankeeksperiment. Du kan vælge en fiktiv figur fra et andet helteunivers, som du gerne vil invitere til Gotham. Hvem vælger du? Hvad vil du tale med den fiktiv person om og hvad skulle I lave sammen som </a:t>
            </a:r>
            <a:r>
              <a:rPr kumimoji="0" lang="da-DK" sz="1400" b="0" i="0" u="none" strike="noStrike" kern="100" cap="none" spc="0" normalizeH="0" baseline="0" dirty="0" err="1">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homies</a:t>
            </a:r>
            <a:r>
              <a:rPr kumimoji="0" lang="da-DK" sz="1400" b="0" i="0" u="none" strike="noStrike" kern="100" cap="none" spc="0" normalizeH="0" baseline="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 I Gotham City?</a:t>
            </a:r>
          </a:p>
        </p:txBody>
      </p:sp>
      <p:pic>
        <p:nvPicPr>
          <p:cNvPr id="11" name="Billede 10">
            <a:extLst>
              <a:ext uri="{FF2B5EF4-FFF2-40B4-BE49-F238E27FC236}">
                <a16:creationId xmlns:a16="http://schemas.microsoft.com/office/drawing/2014/main" id="{59D8E49B-A0EA-76FD-C72C-B091BAE4FE69}"/>
              </a:ext>
            </a:extLst>
          </p:cNvPr>
          <p:cNvPicPr>
            <a:picLocks noChangeAspect="1"/>
          </p:cNvPicPr>
          <p:nvPr/>
        </p:nvPicPr>
        <p:blipFill>
          <a:blip r:embed="rId2"/>
          <a:stretch>
            <a:fillRect/>
          </a:stretch>
        </p:blipFill>
        <p:spPr>
          <a:xfrm>
            <a:off x="1733059" y="2042802"/>
            <a:ext cx="1188806" cy="1188806"/>
          </a:xfrm>
          <a:prstGeom prst="rect">
            <a:avLst/>
          </a:prstGeom>
        </p:spPr>
      </p:pic>
      <p:sp>
        <p:nvSpPr>
          <p:cNvPr id="12" name="Tekstfelt 11">
            <a:extLst>
              <a:ext uri="{FF2B5EF4-FFF2-40B4-BE49-F238E27FC236}">
                <a16:creationId xmlns:a16="http://schemas.microsoft.com/office/drawing/2014/main" id="{5D2F4DD9-1823-10C6-0788-323CC7940DC5}"/>
              </a:ext>
            </a:extLst>
          </p:cNvPr>
          <p:cNvSpPr txBox="1"/>
          <p:nvPr/>
        </p:nvSpPr>
        <p:spPr>
          <a:xfrm>
            <a:off x="1020127" y="367339"/>
            <a:ext cx="2660349"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Den fiktive karakter får gæster</a:t>
            </a:r>
          </a:p>
          <a:p>
            <a:pPr algn="ctr"/>
            <a:r>
              <a:rPr lang="da-DK" sz="1400" dirty="0">
                <a:solidFill>
                  <a:schemeClr val="bg1"/>
                </a:solidFill>
                <a:latin typeface="Inter" panose="02000503000000020004" pitchFamily="2" charset="0"/>
                <a:ea typeface="Inter" panose="02000503000000020004" pitchFamily="2" charset="0"/>
              </a:rPr>
              <a:t>Undersøg hvilke fiktive figurer som figuren ser som allierede og fjender. </a:t>
            </a:r>
          </a:p>
        </p:txBody>
      </p:sp>
      <p:pic>
        <p:nvPicPr>
          <p:cNvPr id="13" name="Billede 12">
            <a:extLst>
              <a:ext uri="{FF2B5EF4-FFF2-40B4-BE49-F238E27FC236}">
                <a16:creationId xmlns:a16="http://schemas.microsoft.com/office/drawing/2014/main" id="{60033E1A-B191-7A84-5C25-0290BBFCC610}"/>
              </a:ext>
            </a:extLst>
          </p:cNvPr>
          <p:cNvPicPr>
            <a:picLocks noChangeAspect="1"/>
          </p:cNvPicPr>
          <p:nvPr/>
        </p:nvPicPr>
        <p:blipFill>
          <a:blip r:embed="rId3"/>
          <a:stretch>
            <a:fillRect/>
          </a:stretch>
        </p:blipFill>
        <p:spPr>
          <a:xfrm>
            <a:off x="5501597" y="2015935"/>
            <a:ext cx="1188806" cy="1188806"/>
          </a:xfrm>
          <a:prstGeom prst="rect">
            <a:avLst/>
          </a:prstGeom>
        </p:spPr>
      </p:pic>
      <p:pic>
        <p:nvPicPr>
          <p:cNvPr id="14" name="Billede 13">
            <a:extLst>
              <a:ext uri="{FF2B5EF4-FFF2-40B4-BE49-F238E27FC236}">
                <a16:creationId xmlns:a16="http://schemas.microsoft.com/office/drawing/2014/main" id="{49C5B853-C63F-378E-E980-1139E482AAA6}"/>
              </a:ext>
            </a:extLst>
          </p:cNvPr>
          <p:cNvPicPr>
            <a:picLocks noChangeAspect="1"/>
          </p:cNvPicPr>
          <p:nvPr/>
        </p:nvPicPr>
        <p:blipFill>
          <a:blip r:embed="rId4"/>
          <a:stretch>
            <a:fillRect/>
          </a:stretch>
        </p:blipFill>
        <p:spPr>
          <a:xfrm>
            <a:off x="9212010" y="2035785"/>
            <a:ext cx="1188806" cy="1188806"/>
          </a:xfrm>
          <a:prstGeom prst="rect">
            <a:avLst/>
          </a:prstGeom>
        </p:spPr>
      </p:pic>
      <p:sp>
        <p:nvSpPr>
          <p:cNvPr id="15" name="Tekstfelt 14">
            <a:extLst>
              <a:ext uri="{FF2B5EF4-FFF2-40B4-BE49-F238E27FC236}">
                <a16:creationId xmlns:a16="http://schemas.microsoft.com/office/drawing/2014/main" id="{90765BA4-65B4-3E56-70FD-01B839CFE52B}"/>
              </a:ext>
            </a:extLst>
          </p:cNvPr>
          <p:cNvSpPr txBox="1"/>
          <p:nvPr/>
        </p:nvSpPr>
        <p:spPr>
          <a:xfrm>
            <a:off x="1471101" y="3281222"/>
            <a:ext cx="1712723" cy="553998"/>
          </a:xfrm>
          <a:prstGeom prst="rect">
            <a:avLst/>
          </a:prstGeom>
          <a:noFill/>
        </p:spPr>
        <p:txBody>
          <a:bodyPr wrap="square" rtlCol="0">
            <a:spAutoFit/>
          </a:bodyPr>
          <a:lstStyle/>
          <a:p>
            <a:pPr algn="ctr"/>
            <a:r>
              <a:rPr lang="da-DK" sz="3000" dirty="0">
                <a:solidFill>
                  <a:schemeClr val="bg1"/>
                </a:solidFill>
                <a:latin typeface="Calistoga" pitchFamily="2" charset="0"/>
              </a:rPr>
              <a:t>Joker.AI</a:t>
            </a:r>
          </a:p>
        </p:txBody>
      </p:sp>
      <p:sp>
        <p:nvSpPr>
          <p:cNvPr id="16" name="Tekstfelt 15">
            <a:extLst>
              <a:ext uri="{FF2B5EF4-FFF2-40B4-BE49-F238E27FC236}">
                <a16:creationId xmlns:a16="http://schemas.microsoft.com/office/drawing/2014/main" id="{4275CF1B-2EED-231C-A6AE-ED269FC2E798}"/>
              </a:ext>
            </a:extLst>
          </p:cNvPr>
          <p:cNvSpPr txBox="1"/>
          <p:nvPr/>
        </p:nvSpPr>
        <p:spPr>
          <a:xfrm>
            <a:off x="5175475" y="3302178"/>
            <a:ext cx="1841050" cy="553998"/>
          </a:xfrm>
          <a:prstGeom prst="rect">
            <a:avLst/>
          </a:prstGeom>
          <a:noFill/>
        </p:spPr>
        <p:txBody>
          <a:bodyPr wrap="square" rtlCol="0">
            <a:spAutoFit/>
          </a:bodyPr>
          <a:lstStyle/>
          <a:p>
            <a:pPr algn="ctr"/>
            <a:r>
              <a:rPr lang="da-DK" sz="3000" dirty="0">
                <a:solidFill>
                  <a:schemeClr val="bg1"/>
                </a:solidFill>
                <a:latin typeface="Calistoga" pitchFamily="2" charset="0"/>
              </a:rPr>
              <a:t>Barbie.AI</a:t>
            </a:r>
          </a:p>
        </p:txBody>
      </p:sp>
      <p:sp>
        <p:nvSpPr>
          <p:cNvPr id="17" name="Tekstfelt 16">
            <a:extLst>
              <a:ext uri="{FF2B5EF4-FFF2-40B4-BE49-F238E27FC236}">
                <a16:creationId xmlns:a16="http://schemas.microsoft.com/office/drawing/2014/main" id="{B79065FA-EAF3-A0C1-BC2F-76CEA9687F18}"/>
              </a:ext>
            </a:extLst>
          </p:cNvPr>
          <p:cNvSpPr txBox="1"/>
          <p:nvPr/>
        </p:nvSpPr>
        <p:spPr>
          <a:xfrm>
            <a:off x="8660368" y="3332956"/>
            <a:ext cx="2385278" cy="523220"/>
          </a:xfrm>
          <a:prstGeom prst="rect">
            <a:avLst/>
          </a:prstGeom>
          <a:noFill/>
        </p:spPr>
        <p:txBody>
          <a:bodyPr wrap="square" rtlCol="0">
            <a:spAutoFit/>
          </a:bodyPr>
          <a:lstStyle/>
          <a:p>
            <a:pPr algn="ctr"/>
            <a:r>
              <a:rPr lang="da-DK" sz="2800" dirty="0">
                <a:solidFill>
                  <a:schemeClr val="bg1"/>
                </a:solidFill>
                <a:latin typeface="Calistoga" pitchFamily="2" charset="0"/>
              </a:rPr>
              <a:t>Hermione.AI</a:t>
            </a:r>
          </a:p>
        </p:txBody>
      </p:sp>
      <p:sp>
        <p:nvSpPr>
          <p:cNvPr id="18" name="Tekstfelt 17">
            <a:extLst>
              <a:ext uri="{FF2B5EF4-FFF2-40B4-BE49-F238E27FC236}">
                <a16:creationId xmlns:a16="http://schemas.microsoft.com/office/drawing/2014/main" id="{ED546EC4-2E08-6271-3656-A0C359075B23}"/>
              </a:ext>
            </a:extLst>
          </p:cNvPr>
          <p:cNvSpPr txBox="1"/>
          <p:nvPr/>
        </p:nvSpPr>
        <p:spPr>
          <a:xfrm>
            <a:off x="4703219" y="372425"/>
            <a:ext cx="2785562"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Velkommen i vores verden</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1400" dirty="0">
                <a:solidFill>
                  <a:prstClr val="white"/>
                </a:solidFill>
                <a:latin typeface="Inter" panose="02000503000000020004" pitchFamily="2" charset="0"/>
                <a:ea typeface="Inter" panose="02000503000000020004" pitchFamily="2" charset="0"/>
              </a:rPr>
              <a:t>S</a:t>
            </a:r>
            <a:r>
              <a:rPr kumimoji="0" lang="da-DK" sz="1400" b="0" i="0" u="none" strike="noStrike" kern="1200" cap="none" spc="0" normalizeH="0" baseline="0" noProof="0" dirty="0" err="1">
                <a:ln>
                  <a:noFill/>
                </a:ln>
                <a:solidFill>
                  <a:prstClr val="white"/>
                </a:solidFill>
                <a:effectLst/>
                <a:uLnTx/>
                <a:uFillTx/>
                <a:latin typeface="Inter" panose="02000503000000020004" pitchFamily="2" charset="0"/>
                <a:ea typeface="Inter" panose="02000503000000020004" pitchFamily="2" charset="0"/>
                <a:cs typeface="+mn-cs"/>
              </a:rPr>
              <a:t>kab</a:t>
            </a: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 et crossover mellem det fiktive univers og den almindelige hverdag.</a:t>
            </a:r>
          </a:p>
        </p:txBody>
      </p:sp>
      <p:sp>
        <p:nvSpPr>
          <p:cNvPr id="19" name="Tekstfelt 18">
            <a:extLst>
              <a:ext uri="{FF2B5EF4-FFF2-40B4-BE49-F238E27FC236}">
                <a16:creationId xmlns:a16="http://schemas.microsoft.com/office/drawing/2014/main" id="{2039B562-90BD-F892-D78E-704E859823B1}"/>
              </a:ext>
            </a:extLst>
          </p:cNvPr>
          <p:cNvSpPr txBox="1"/>
          <p:nvPr/>
        </p:nvSpPr>
        <p:spPr>
          <a:xfrm>
            <a:off x="8413632" y="367339"/>
            <a:ext cx="2785562"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På besøg i en anden fiktiv verden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Inviter en fiktiv karakter ind i en anden fiktion og giv dem en rolle og mission. </a:t>
            </a:r>
          </a:p>
        </p:txBody>
      </p:sp>
      <p:sp>
        <p:nvSpPr>
          <p:cNvPr id="21" name="Tekstfelt 20">
            <a:extLst>
              <a:ext uri="{FF2B5EF4-FFF2-40B4-BE49-F238E27FC236}">
                <a16:creationId xmlns:a16="http://schemas.microsoft.com/office/drawing/2014/main" id="{AAF3D794-A620-E783-7AA5-EAFED5AEF961}"/>
              </a:ext>
            </a:extLst>
          </p:cNvPr>
          <p:cNvSpPr txBox="1"/>
          <p:nvPr/>
        </p:nvSpPr>
        <p:spPr>
          <a:xfrm>
            <a:off x="4677570" y="3781695"/>
            <a:ext cx="2785562" cy="2677656"/>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Hej Barbie. Du er blevet inviteret med mig i skole. Du skal være i vores skoleklasse i Danmark. Vi går i syvende klasse. Du er med hele dagen som elev. I madkundskab skal vi designe madplaner til vores personlige madpakker. Hvad vil du mon sige til det, når læreren spørger dig, hvad du tænker der skal være på madpakken? </a:t>
            </a:r>
          </a:p>
        </p:txBody>
      </p:sp>
      <p:sp>
        <p:nvSpPr>
          <p:cNvPr id="4" name="Tekstfelt 3">
            <a:extLst>
              <a:ext uri="{FF2B5EF4-FFF2-40B4-BE49-F238E27FC236}">
                <a16:creationId xmlns:a16="http://schemas.microsoft.com/office/drawing/2014/main" id="{705A18E0-48A2-BC7C-5936-83CF20F17401}"/>
              </a:ext>
            </a:extLst>
          </p:cNvPr>
          <p:cNvSpPr txBox="1"/>
          <p:nvPr/>
        </p:nvSpPr>
        <p:spPr>
          <a:xfrm>
            <a:off x="8460226" y="3813005"/>
            <a:ext cx="2785562" cy="28931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Kære Hermione fra Hogwarts. Du er blevet inviteret til byen Brooklyn, hvor Miles Morales netop er blevet bidt af en radioaktiv edderkop. I </a:t>
            </a:r>
            <a:r>
              <a:rPr kumimoji="0" lang="da-DK" sz="1400" b="0" i="0" u="none" strike="noStrike" kern="1200" cap="none" spc="0" normalizeH="0" baseline="0" noProof="0" dirty="0" err="1">
                <a:ln>
                  <a:noFill/>
                </a:ln>
                <a:solidFill>
                  <a:prstClr val="white"/>
                </a:solidFill>
                <a:effectLst/>
                <a:uLnTx/>
                <a:uFillTx/>
                <a:latin typeface="Inter" panose="02000503000000020004" pitchFamily="2" charset="0"/>
                <a:ea typeface="Inter" panose="02000503000000020004" pitchFamily="2" charset="0"/>
                <a:cs typeface="+mn-cs"/>
              </a:rPr>
              <a:t>Spiderverse</a:t>
            </a: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 er du kendt for at formidle nyheder i </a:t>
            </a:r>
            <a:r>
              <a:rPr kumimoji="0" lang="da-DK" sz="1400" b="0" i="0" u="none" strike="noStrike" kern="1200" cap="none" spc="0" normalizeH="0" baseline="0" noProof="0" dirty="0" err="1">
                <a:ln>
                  <a:noFill/>
                </a:ln>
                <a:solidFill>
                  <a:prstClr val="white"/>
                </a:solidFill>
                <a:effectLst/>
                <a:uLnTx/>
                <a:uFillTx/>
                <a:latin typeface="Inter" panose="02000503000000020004" pitchFamily="2" charset="0"/>
                <a:ea typeface="Inter" panose="02000503000000020004" pitchFamily="2" charset="0"/>
                <a:cs typeface="+mn-cs"/>
              </a:rPr>
              <a:t>instastories</a:t>
            </a: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 Og du vil nu fortælle om historien om edderkoppebidet til alle dine følgere på en måde, som kun Hermione kan fortælle historier. </a:t>
            </a:r>
          </a:p>
        </p:txBody>
      </p:sp>
      <p:pic>
        <p:nvPicPr>
          <p:cNvPr id="5" name="Billede 4">
            <a:extLst>
              <a:ext uri="{FF2B5EF4-FFF2-40B4-BE49-F238E27FC236}">
                <a16:creationId xmlns:a16="http://schemas.microsoft.com/office/drawing/2014/main" id="{A11C5A14-BA4F-C30C-E7A0-ABF6589E195C}"/>
              </a:ext>
            </a:extLst>
          </p:cNvPr>
          <p:cNvPicPr>
            <a:picLocks noChangeAspect="1"/>
          </p:cNvPicPr>
          <p:nvPr/>
        </p:nvPicPr>
        <p:blipFill>
          <a:blip r:embed="rId5"/>
          <a:stretch>
            <a:fillRect/>
          </a:stretch>
        </p:blipFill>
        <p:spPr>
          <a:xfrm>
            <a:off x="555329" y="3856176"/>
            <a:ext cx="419122" cy="438173"/>
          </a:xfrm>
          <a:prstGeom prst="rect">
            <a:avLst/>
          </a:prstGeom>
        </p:spPr>
      </p:pic>
      <p:pic>
        <p:nvPicPr>
          <p:cNvPr id="6" name="Billede 5">
            <a:extLst>
              <a:ext uri="{FF2B5EF4-FFF2-40B4-BE49-F238E27FC236}">
                <a16:creationId xmlns:a16="http://schemas.microsoft.com/office/drawing/2014/main" id="{B19156BA-1194-71F7-A369-3FAABA4B46D7}"/>
              </a:ext>
            </a:extLst>
          </p:cNvPr>
          <p:cNvPicPr>
            <a:picLocks noChangeAspect="1"/>
          </p:cNvPicPr>
          <p:nvPr/>
        </p:nvPicPr>
        <p:blipFill>
          <a:blip r:embed="rId5"/>
          <a:stretch>
            <a:fillRect/>
          </a:stretch>
        </p:blipFill>
        <p:spPr>
          <a:xfrm>
            <a:off x="4284097" y="3856175"/>
            <a:ext cx="419122" cy="438173"/>
          </a:xfrm>
          <a:prstGeom prst="rect">
            <a:avLst/>
          </a:prstGeom>
        </p:spPr>
      </p:pic>
      <p:pic>
        <p:nvPicPr>
          <p:cNvPr id="7" name="Billede 6">
            <a:extLst>
              <a:ext uri="{FF2B5EF4-FFF2-40B4-BE49-F238E27FC236}">
                <a16:creationId xmlns:a16="http://schemas.microsoft.com/office/drawing/2014/main" id="{737BE594-2D30-7965-F28A-5CD9CC5C6B2E}"/>
              </a:ext>
            </a:extLst>
          </p:cNvPr>
          <p:cNvPicPr>
            <a:picLocks noChangeAspect="1"/>
          </p:cNvPicPr>
          <p:nvPr/>
        </p:nvPicPr>
        <p:blipFill>
          <a:blip r:embed="rId5"/>
          <a:stretch>
            <a:fillRect/>
          </a:stretch>
        </p:blipFill>
        <p:spPr>
          <a:xfrm>
            <a:off x="8041104" y="3856526"/>
            <a:ext cx="419122" cy="438173"/>
          </a:xfrm>
          <a:prstGeom prst="rect">
            <a:avLst/>
          </a:prstGeom>
        </p:spPr>
      </p:pic>
    </p:spTree>
    <p:extLst>
      <p:ext uri="{BB962C8B-B14F-4D97-AF65-F5344CB8AC3E}">
        <p14:creationId xmlns:p14="http://schemas.microsoft.com/office/powerpoint/2010/main" val="732998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1AD74B94-6ADA-EDF0-0E39-4A1A1A4709FC}"/>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73088545-6C3D-B7C9-0302-E60F42E08A5B}"/>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D4A31E8A-680E-5457-F00D-8079DD772ACA}"/>
              </a:ext>
            </a:extLst>
          </p:cNvPr>
          <p:cNvSpPr txBox="1"/>
          <p:nvPr/>
        </p:nvSpPr>
        <p:spPr>
          <a:xfrm>
            <a:off x="1768549" y="1814094"/>
            <a:ext cx="8654902" cy="2308324"/>
          </a:xfrm>
          <a:prstGeom prst="rect">
            <a:avLst/>
          </a:prstGeom>
          <a:noFill/>
        </p:spPr>
        <p:txBody>
          <a:bodyPr wrap="square" rtlCol="0">
            <a:spAutoFit/>
          </a:bodyPr>
          <a:lstStyle/>
          <a:p>
            <a:pPr algn="ctr"/>
            <a:r>
              <a:rPr lang="da-DK" sz="7200" dirty="0">
                <a:solidFill>
                  <a:srgbClr val="FFFF00"/>
                </a:solidFill>
                <a:latin typeface="Calistoga" pitchFamily="2" charset="0"/>
              </a:rPr>
              <a:t>Eksperiment: Interview helten</a:t>
            </a:r>
          </a:p>
        </p:txBody>
      </p:sp>
      <p:sp>
        <p:nvSpPr>
          <p:cNvPr id="3" name="Tekstfelt 2">
            <a:extLst>
              <a:ext uri="{FF2B5EF4-FFF2-40B4-BE49-F238E27FC236}">
                <a16:creationId xmlns:a16="http://schemas.microsoft.com/office/drawing/2014/main" id="{E29D79EA-57EC-4964-F4B0-F3792B87E548}"/>
              </a:ext>
            </a:extLst>
          </p:cNvPr>
          <p:cNvSpPr txBox="1"/>
          <p:nvPr/>
        </p:nvSpPr>
        <p:spPr>
          <a:xfrm>
            <a:off x="2559050" y="4122418"/>
            <a:ext cx="7073900" cy="954107"/>
          </a:xfrm>
          <a:prstGeom prst="rect">
            <a:avLst/>
          </a:prstGeom>
          <a:noFill/>
        </p:spPr>
        <p:txBody>
          <a:bodyPr wrap="square" rtlCol="0">
            <a:spAutoFit/>
          </a:bodyPr>
          <a:lstStyle/>
          <a:p>
            <a:pPr algn="ctr"/>
            <a:r>
              <a:rPr lang="da-DK" sz="2800" dirty="0">
                <a:solidFill>
                  <a:schemeClr val="bg1"/>
                </a:solidFill>
                <a:latin typeface="Inter" panose="02000503000000020004" pitchFamily="2" charset="0"/>
                <a:ea typeface="Inter" panose="02000503000000020004" pitchFamily="2" charset="0"/>
              </a:rPr>
              <a:t>Når vi tager rollen som journalist og interviewer en fiktiv person. </a:t>
            </a:r>
          </a:p>
        </p:txBody>
      </p:sp>
    </p:spTree>
    <p:extLst>
      <p:ext uri="{BB962C8B-B14F-4D97-AF65-F5344CB8AC3E}">
        <p14:creationId xmlns:p14="http://schemas.microsoft.com/office/powerpoint/2010/main" val="2399958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6AD2B60F-155B-40D1-AD6D-E2DABA6446E5}"/>
            </a:ext>
          </a:extLst>
        </p:cNvPr>
        <p:cNvGrpSpPr/>
        <p:nvPr/>
      </p:nvGrpSpPr>
      <p:grpSpPr>
        <a:xfrm>
          <a:off x="0" y="0"/>
          <a:ext cx="0" cy="0"/>
          <a:chOff x="0" y="0"/>
          <a:chExt cx="0" cy="0"/>
        </a:xfrm>
      </p:grpSpPr>
      <p:sp>
        <p:nvSpPr>
          <p:cNvPr id="8" name="Tekstfelt 7">
            <a:extLst>
              <a:ext uri="{FF2B5EF4-FFF2-40B4-BE49-F238E27FC236}">
                <a16:creationId xmlns:a16="http://schemas.microsoft.com/office/drawing/2014/main" id="{99E1F970-0D84-510A-0279-9DE0ABC96588}"/>
              </a:ext>
            </a:extLst>
          </p:cNvPr>
          <p:cNvSpPr txBox="1"/>
          <p:nvPr/>
        </p:nvSpPr>
        <p:spPr>
          <a:xfrm>
            <a:off x="974451" y="3770865"/>
            <a:ext cx="2706025" cy="2152320"/>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da-DK" sz="1400" b="0" i="0" u="none" strike="noStrike" kern="1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Kære </a:t>
            </a:r>
            <a:r>
              <a:rPr kumimoji="0" lang="da-DK" sz="1400" b="0" i="0" u="none" strike="noStrike" kern="100" cap="none" spc="0" normalizeH="0" baseline="0" noProof="0" dirty="0" err="1">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Mr</a:t>
            </a:r>
            <a:r>
              <a:rPr kumimoji="0" lang="da-DK" sz="1400" b="0" i="0" u="none" strike="noStrike" kern="1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 Joker. I dag stiller du op til et interview i Gotham Post som ekspertkilde. Lad os komme til sagen. Hvad er din Joker gas egentlig? Og hvad bruger du den til? Fortæl om det som den ekspert du er Hr. Joker.   </a:t>
            </a:r>
          </a:p>
        </p:txBody>
      </p:sp>
      <p:pic>
        <p:nvPicPr>
          <p:cNvPr id="11" name="Billede 10">
            <a:extLst>
              <a:ext uri="{FF2B5EF4-FFF2-40B4-BE49-F238E27FC236}">
                <a16:creationId xmlns:a16="http://schemas.microsoft.com/office/drawing/2014/main" id="{663E3E0D-B4DE-0BA6-1D1E-88F15DCB07C9}"/>
              </a:ext>
            </a:extLst>
          </p:cNvPr>
          <p:cNvPicPr>
            <a:picLocks noChangeAspect="1"/>
          </p:cNvPicPr>
          <p:nvPr/>
        </p:nvPicPr>
        <p:blipFill>
          <a:blip r:embed="rId2"/>
          <a:stretch>
            <a:fillRect/>
          </a:stretch>
        </p:blipFill>
        <p:spPr>
          <a:xfrm>
            <a:off x="1733059" y="2042802"/>
            <a:ext cx="1188806" cy="1188806"/>
          </a:xfrm>
          <a:prstGeom prst="rect">
            <a:avLst/>
          </a:prstGeom>
        </p:spPr>
      </p:pic>
      <p:sp>
        <p:nvSpPr>
          <p:cNvPr id="12" name="Tekstfelt 11">
            <a:extLst>
              <a:ext uri="{FF2B5EF4-FFF2-40B4-BE49-F238E27FC236}">
                <a16:creationId xmlns:a16="http://schemas.microsoft.com/office/drawing/2014/main" id="{906F883C-3B95-BE44-A76C-39099BBF76DC}"/>
              </a:ext>
            </a:extLst>
          </p:cNvPr>
          <p:cNvSpPr txBox="1"/>
          <p:nvPr/>
        </p:nvSpPr>
        <p:spPr>
          <a:xfrm>
            <a:off x="1020127" y="367339"/>
            <a:ext cx="2660349" cy="1446550"/>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Ekspert i eget univers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Lav en interviewskabelon, hvor du lader karakteren være ekspert på sit fiktive univers.  </a:t>
            </a:r>
          </a:p>
          <a:p>
            <a:pPr algn="ctr"/>
            <a:r>
              <a:rPr lang="da-DK" sz="1400" dirty="0">
                <a:solidFill>
                  <a:schemeClr val="bg1"/>
                </a:solidFill>
                <a:latin typeface="Inter" panose="02000503000000020004" pitchFamily="2" charset="0"/>
                <a:ea typeface="Inter" panose="02000503000000020004" pitchFamily="2" charset="0"/>
              </a:rPr>
              <a:t>. </a:t>
            </a:r>
          </a:p>
        </p:txBody>
      </p:sp>
      <p:pic>
        <p:nvPicPr>
          <p:cNvPr id="13" name="Billede 12">
            <a:extLst>
              <a:ext uri="{FF2B5EF4-FFF2-40B4-BE49-F238E27FC236}">
                <a16:creationId xmlns:a16="http://schemas.microsoft.com/office/drawing/2014/main" id="{707B51E5-7B93-77F7-94F9-5AB202D23121}"/>
              </a:ext>
            </a:extLst>
          </p:cNvPr>
          <p:cNvPicPr>
            <a:picLocks noChangeAspect="1"/>
          </p:cNvPicPr>
          <p:nvPr/>
        </p:nvPicPr>
        <p:blipFill>
          <a:blip r:embed="rId3"/>
          <a:stretch>
            <a:fillRect/>
          </a:stretch>
        </p:blipFill>
        <p:spPr>
          <a:xfrm>
            <a:off x="5501597" y="2015935"/>
            <a:ext cx="1188806" cy="1188806"/>
          </a:xfrm>
          <a:prstGeom prst="rect">
            <a:avLst/>
          </a:prstGeom>
        </p:spPr>
      </p:pic>
      <p:pic>
        <p:nvPicPr>
          <p:cNvPr id="14" name="Billede 13">
            <a:extLst>
              <a:ext uri="{FF2B5EF4-FFF2-40B4-BE49-F238E27FC236}">
                <a16:creationId xmlns:a16="http://schemas.microsoft.com/office/drawing/2014/main" id="{26E049E9-FE50-84C7-24E2-EA450BDBCD8F}"/>
              </a:ext>
            </a:extLst>
          </p:cNvPr>
          <p:cNvPicPr>
            <a:picLocks noChangeAspect="1"/>
          </p:cNvPicPr>
          <p:nvPr/>
        </p:nvPicPr>
        <p:blipFill>
          <a:blip r:embed="rId4"/>
          <a:stretch>
            <a:fillRect/>
          </a:stretch>
        </p:blipFill>
        <p:spPr>
          <a:xfrm>
            <a:off x="9212010" y="2035785"/>
            <a:ext cx="1188806" cy="1188806"/>
          </a:xfrm>
          <a:prstGeom prst="rect">
            <a:avLst/>
          </a:prstGeom>
        </p:spPr>
      </p:pic>
      <p:sp>
        <p:nvSpPr>
          <p:cNvPr id="15" name="Tekstfelt 14">
            <a:extLst>
              <a:ext uri="{FF2B5EF4-FFF2-40B4-BE49-F238E27FC236}">
                <a16:creationId xmlns:a16="http://schemas.microsoft.com/office/drawing/2014/main" id="{59A0259B-7074-100E-6BDB-2C23E7CF12EE}"/>
              </a:ext>
            </a:extLst>
          </p:cNvPr>
          <p:cNvSpPr txBox="1"/>
          <p:nvPr/>
        </p:nvSpPr>
        <p:spPr>
          <a:xfrm>
            <a:off x="1471101" y="3281222"/>
            <a:ext cx="1712723" cy="553998"/>
          </a:xfrm>
          <a:prstGeom prst="rect">
            <a:avLst/>
          </a:prstGeom>
          <a:noFill/>
        </p:spPr>
        <p:txBody>
          <a:bodyPr wrap="square" rtlCol="0">
            <a:spAutoFit/>
          </a:bodyPr>
          <a:lstStyle/>
          <a:p>
            <a:pPr algn="ctr"/>
            <a:r>
              <a:rPr lang="da-DK" sz="3000" dirty="0">
                <a:solidFill>
                  <a:schemeClr val="bg1"/>
                </a:solidFill>
                <a:latin typeface="Calistoga" pitchFamily="2" charset="0"/>
              </a:rPr>
              <a:t>Joker.AI</a:t>
            </a:r>
          </a:p>
        </p:txBody>
      </p:sp>
      <p:sp>
        <p:nvSpPr>
          <p:cNvPr id="16" name="Tekstfelt 15">
            <a:extLst>
              <a:ext uri="{FF2B5EF4-FFF2-40B4-BE49-F238E27FC236}">
                <a16:creationId xmlns:a16="http://schemas.microsoft.com/office/drawing/2014/main" id="{019E3F86-3110-6003-7A43-2C4FA0A71B13}"/>
              </a:ext>
            </a:extLst>
          </p:cNvPr>
          <p:cNvSpPr txBox="1"/>
          <p:nvPr/>
        </p:nvSpPr>
        <p:spPr>
          <a:xfrm>
            <a:off x="5175475" y="3302178"/>
            <a:ext cx="1841050" cy="553998"/>
          </a:xfrm>
          <a:prstGeom prst="rect">
            <a:avLst/>
          </a:prstGeom>
          <a:noFill/>
        </p:spPr>
        <p:txBody>
          <a:bodyPr wrap="square" rtlCol="0">
            <a:spAutoFit/>
          </a:bodyPr>
          <a:lstStyle/>
          <a:p>
            <a:pPr algn="ctr"/>
            <a:r>
              <a:rPr lang="da-DK" sz="3000" dirty="0">
                <a:solidFill>
                  <a:schemeClr val="bg1"/>
                </a:solidFill>
                <a:latin typeface="Calistoga" pitchFamily="2" charset="0"/>
              </a:rPr>
              <a:t>Barbie.AI</a:t>
            </a:r>
          </a:p>
        </p:txBody>
      </p:sp>
      <p:sp>
        <p:nvSpPr>
          <p:cNvPr id="17" name="Tekstfelt 16">
            <a:extLst>
              <a:ext uri="{FF2B5EF4-FFF2-40B4-BE49-F238E27FC236}">
                <a16:creationId xmlns:a16="http://schemas.microsoft.com/office/drawing/2014/main" id="{0801F654-310C-0AF3-85A6-58430BDC8A83}"/>
              </a:ext>
            </a:extLst>
          </p:cNvPr>
          <p:cNvSpPr txBox="1"/>
          <p:nvPr/>
        </p:nvSpPr>
        <p:spPr>
          <a:xfrm>
            <a:off x="8660368" y="3332956"/>
            <a:ext cx="2385278" cy="523220"/>
          </a:xfrm>
          <a:prstGeom prst="rect">
            <a:avLst/>
          </a:prstGeom>
          <a:noFill/>
        </p:spPr>
        <p:txBody>
          <a:bodyPr wrap="square" rtlCol="0">
            <a:spAutoFit/>
          </a:bodyPr>
          <a:lstStyle/>
          <a:p>
            <a:pPr algn="ctr"/>
            <a:r>
              <a:rPr lang="da-DK" sz="2800" dirty="0">
                <a:solidFill>
                  <a:schemeClr val="bg1"/>
                </a:solidFill>
                <a:latin typeface="Calistoga" pitchFamily="2" charset="0"/>
              </a:rPr>
              <a:t>Hermione.AI</a:t>
            </a:r>
          </a:p>
        </p:txBody>
      </p:sp>
      <p:sp>
        <p:nvSpPr>
          <p:cNvPr id="18" name="Tekstfelt 17">
            <a:extLst>
              <a:ext uri="{FF2B5EF4-FFF2-40B4-BE49-F238E27FC236}">
                <a16:creationId xmlns:a16="http://schemas.microsoft.com/office/drawing/2014/main" id="{E07DFB79-826D-09D0-8550-462B2917E439}"/>
              </a:ext>
            </a:extLst>
          </p:cNvPr>
          <p:cNvSpPr txBox="1"/>
          <p:nvPr/>
        </p:nvSpPr>
        <p:spPr>
          <a:xfrm>
            <a:off x="4703219" y="372425"/>
            <a:ext cx="2785562"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Leg med de ”forbudte” og uetiske greb</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1400" dirty="0">
                <a:solidFill>
                  <a:prstClr val="white"/>
                </a:solidFill>
                <a:latin typeface="Inter" panose="02000503000000020004" pitchFamily="2" charset="0"/>
                <a:ea typeface="Inter" panose="02000503000000020004" pitchFamily="2" charset="0"/>
              </a:rPr>
              <a:t>fabriker spørgsmål, påstande og labyrintiske fælder. Hvordan reagerer interviewpersonen mon?</a:t>
            </a:r>
          </a:p>
        </p:txBody>
      </p:sp>
      <p:sp>
        <p:nvSpPr>
          <p:cNvPr id="19" name="Tekstfelt 18">
            <a:extLst>
              <a:ext uri="{FF2B5EF4-FFF2-40B4-BE49-F238E27FC236}">
                <a16:creationId xmlns:a16="http://schemas.microsoft.com/office/drawing/2014/main" id="{18711E4D-A18A-E245-09D0-ABDCBBE6F945}"/>
              </a:ext>
            </a:extLst>
          </p:cNvPr>
          <p:cNvSpPr txBox="1"/>
          <p:nvPr/>
        </p:nvSpPr>
        <p:spPr>
          <a:xfrm>
            <a:off x="8413632" y="367339"/>
            <a:ext cx="2785562"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Fiktive baggrundshistorier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Skab en interviewskabelon</a:t>
            </a:r>
            <a:r>
              <a:rPr lang="da-DK" sz="1400" dirty="0">
                <a:solidFill>
                  <a:prstClr val="white"/>
                </a:solidFill>
                <a:latin typeface="Inter" panose="02000503000000020004" pitchFamily="2" charset="0"/>
                <a:ea typeface="Inter" panose="02000503000000020004" pitchFamily="2" charset="0"/>
              </a:rPr>
              <a:t> og</a:t>
            </a: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 søg tilbage til tiden før den fiktiv karakter blev verdenskendt.</a:t>
            </a:r>
          </a:p>
        </p:txBody>
      </p:sp>
      <p:sp>
        <p:nvSpPr>
          <p:cNvPr id="21" name="Tekstfelt 20">
            <a:extLst>
              <a:ext uri="{FF2B5EF4-FFF2-40B4-BE49-F238E27FC236}">
                <a16:creationId xmlns:a16="http://schemas.microsoft.com/office/drawing/2014/main" id="{48D297FD-4437-AEE7-FB40-05AD95B299A2}"/>
              </a:ext>
            </a:extLst>
          </p:cNvPr>
          <p:cNvSpPr txBox="1"/>
          <p:nvPr/>
        </p:nvSpPr>
        <p:spPr>
          <a:xfrm>
            <a:off x="4677570" y="3781695"/>
            <a:ext cx="2785562" cy="2677656"/>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 Jeg har ellers hørt, at Ken har sagt om dig, at du kan finde på at prutte i bussen. Det overrasker mig. Han har også sagt, at du flyver rigtig meget og slet ikke passer på miljøet. Han bad mig også om at sige, at du skulle være helt ærlig om Ken. For Ken har også nogle dårlige vaner - hvad vil du gætte på de kan være?</a:t>
            </a:r>
          </a:p>
        </p:txBody>
      </p:sp>
      <p:sp>
        <p:nvSpPr>
          <p:cNvPr id="4" name="Tekstfelt 3">
            <a:extLst>
              <a:ext uri="{FF2B5EF4-FFF2-40B4-BE49-F238E27FC236}">
                <a16:creationId xmlns:a16="http://schemas.microsoft.com/office/drawing/2014/main" id="{8BB0D0CB-4A05-F8AD-4464-4B762E5D41AE}"/>
              </a:ext>
            </a:extLst>
          </p:cNvPr>
          <p:cNvSpPr txBox="1"/>
          <p:nvPr/>
        </p:nvSpPr>
        <p:spPr>
          <a:xfrm>
            <a:off x="8460226" y="3813005"/>
            <a:ext cx="2785562"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Kære Hermione. Jeg vil bede dig huske tilbage til dine tidligste år og dine første minder. Dengang du stadig blev puttet af dine forældre og der blev læst historier op, når du Hermione, skulle sove trygt. Hvilken billedbog var mon din yndlingsbog da du var en helt ung Hermione </a:t>
            </a:r>
            <a:r>
              <a:rPr kumimoji="0" lang="da-DK" sz="1400" b="0" i="0" u="none" strike="noStrike" kern="1200" cap="none" spc="0" normalizeH="0" baseline="0" noProof="0" dirty="0" err="1">
                <a:ln>
                  <a:noFill/>
                </a:ln>
                <a:solidFill>
                  <a:prstClr val="white"/>
                </a:solidFill>
                <a:effectLst/>
                <a:uLnTx/>
                <a:uFillTx/>
                <a:latin typeface="Inter" panose="02000503000000020004" pitchFamily="2" charset="0"/>
                <a:ea typeface="Inter" panose="02000503000000020004" pitchFamily="2" charset="0"/>
                <a:cs typeface="+mn-cs"/>
              </a:rPr>
              <a:t>Granger</a:t>
            </a: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 Og hvad gjorde særligt indtryk på dig?</a:t>
            </a:r>
          </a:p>
        </p:txBody>
      </p:sp>
      <p:pic>
        <p:nvPicPr>
          <p:cNvPr id="5" name="Billede 4">
            <a:extLst>
              <a:ext uri="{FF2B5EF4-FFF2-40B4-BE49-F238E27FC236}">
                <a16:creationId xmlns:a16="http://schemas.microsoft.com/office/drawing/2014/main" id="{59B37681-8DED-7DC1-F268-4562C95E8F7B}"/>
              </a:ext>
            </a:extLst>
          </p:cNvPr>
          <p:cNvPicPr>
            <a:picLocks noChangeAspect="1"/>
          </p:cNvPicPr>
          <p:nvPr/>
        </p:nvPicPr>
        <p:blipFill>
          <a:blip r:embed="rId5"/>
          <a:stretch>
            <a:fillRect/>
          </a:stretch>
        </p:blipFill>
        <p:spPr>
          <a:xfrm>
            <a:off x="555329" y="3856176"/>
            <a:ext cx="419122" cy="438173"/>
          </a:xfrm>
          <a:prstGeom prst="rect">
            <a:avLst/>
          </a:prstGeom>
        </p:spPr>
      </p:pic>
      <p:pic>
        <p:nvPicPr>
          <p:cNvPr id="6" name="Billede 5">
            <a:extLst>
              <a:ext uri="{FF2B5EF4-FFF2-40B4-BE49-F238E27FC236}">
                <a16:creationId xmlns:a16="http://schemas.microsoft.com/office/drawing/2014/main" id="{4B0035CD-851A-9546-6ED2-1D82D761D536}"/>
              </a:ext>
            </a:extLst>
          </p:cNvPr>
          <p:cNvPicPr>
            <a:picLocks noChangeAspect="1"/>
          </p:cNvPicPr>
          <p:nvPr/>
        </p:nvPicPr>
        <p:blipFill>
          <a:blip r:embed="rId5"/>
          <a:stretch>
            <a:fillRect/>
          </a:stretch>
        </p:blipFill>
        <p:spPr>
          <a:xfrm>
            <a:off x="4284097" y="3856175"/>
            <a:ext cx="419122" cy="438173"/>
          </a:xfrm>
          <a:prstGeom prst="rect">
            <a:avLst/>
          </a:prstGeom>
        </p:spPr>
      </p:pic>
      <p:pic>
        <p:nvPicPr>
          <p:cNvPr id="7" name="Billede 6">
            <a:extLst>
              <a:ext uri="{FF2B5EF4-FFF2-40B4-BE49-F238E27FC236}">
                <a16:creationId xmlns:a16="http://schemas.microsoft.com/office/drawing/2014/main" id="{2930333B-148B-218A-BF08-1800F0F27F95}"/>
              </a:ext>
            </a:extLst>
          </p:cNvPr>
          <p:cNvPicPr>
            <a:picLocks noChangeAspect="1"/>
          </p:cNvPicPr>
          <p:nvPr/>
        </p:nvPicPr>
        <p:blipFill>
          <a:blip r:embed="rId5"/>
          <a:stretch>
            <a:fillRect/>
          </a:stretch>
        </p:blipFill>
        <p:spPr>
          <a:xfrm>
            <a:off x="8041104" y="3856526"/>
            <a:ext cx="419122" cy="438173"/>
          </a:xfrm>
          <a:prstGeom prst="rect">
            <a:avLst/>
          </a:prstGeom>
        </p:spPr>
      </p:pic>
    </p:spTree>
    <p:extLst>
      <p:ext uri="{BB962C8B-B14F-4D97-AF65-F5344CB8AC3E}">
        <p14:creationId xmlns:p14="http://schemas.microsoft.com/office/powerpoint/2010/main" val="317936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679F5467-0D79-7DA1-A6EE-EDFC0B54B18F}"/>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DD2FB497-67DA-59B8-17D5-458BB58DBA30}"/>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1AF1F2B0-3A9B-0291-2B4D-DF756743B737}"/>
              </a:ext>
            </a:extLst>
          </p:cNvPr>
          <p:cNvSpPr txBox="1"/>
          <p:nvPr/>
        </p:nvSpPr>
        <p:spPr>
          <a:xfrm>
            <a:off x="1768549" y="1720840"/>
            <a:ext cx="8654902" cy="2308324"/>
          </a:xfrm>
          <a:prstGeom prst="rect">
            <a:avLst/>
          </a:prstGeom>
          <a:noFill/>
        </p:spPr>
        <p:txBody>
          <a:bodyPr wrap="square" rtlCol="0">
            <a:spAutoFit/>
          </a:bodyPr>
          <a:lstStyle/>
          <a:p>
            <a:pPr algn="ctr"/>
            <a:r>
              <a:rPr lang="da-DK" sz="7200" dirty="0">
                <a:solidFill>
                  <a:srgbClr val="FFFF00"/>
                </a:solidFill>
                <a:latin typeface="Calistoga" pitchFamily="2" charset="0"/>
              </a:rPr>
              <a:t>Eksperiment: Dagens nyheder</a:t>
            </a:r>
          </a:p>
        </p:txBody>
      </p:sp>
      <p:sp>
        <p:nvSpPr>
          <p:cNvPr id="3" name="Tekstfelt 2">
            <a:extLst>
              <a:ext uri="{FF2B5EF4-FFF2-40B4-BE49-F238E27FC236}">
                <a16:creationId xmlns:a16="http://schemas.microsoft.com/office/drawing/2014/main" id="{1071A7A6-25D7-B9E5-C104-27452DFE4228}"/>
              </a:ext>
            </a:extLst>
          </p:cNvPr>
          <p:cNvSpPr txBox="1"/>
          <p:nvPr/>
        </p:nvSpPr>
        <p:spPr>
          <a:xfrm>
            <a:off x="2559050" y="4029164"/>
            <a:ext cx="7073900" cy="954107"/>
          </a:xfrm>
          <a:prstGeom prst="rect">
            <a:avLst/>
          </a:prstGeom>
          <a:noFill/>
        </p:spPr>
        <p:txBody>
          <a:bodyPr wrap="square" rtlCol="0">
            <a:spAutoFit/>
          </a:bodyPr>
          <a:lstStyle/>
          <a:p>
            <a:pPr algn="ctr"/>
            <a:r>
              <a:rPr lang="da-DK" sz="2800" dirty="0">
                <a:solidFill>
                  <a:schemeClr val="bg1"/>
                </a:solidFill>
                <a:latin typeface="Inter" panose="02000503000000020004" pitchFamily="2" charset="0"/>
                <a:ea typeface="Inter" panose="02000503000000020004" pitchFamily="2" charset="0"/>
              </a:rPr>
              <a:t>Hvordan forholder de fiktive karakterer sig til dagens nyheder og nyhedsmedier</a:t>
            </a:r>
          </a:p>
        </p:txBody>
      </p:sp>
    </p:spTree>
    <p:extLst>
      <p:ext uri="{BB962C8B-B14F-4D97-AF65-F5344CB8AC3E}">
        <p14:creationId xmlns:p14="http://schemas.microsoft.com/office/powerpoint/2010/main" val="1149065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855D2E8-3CD7-F7FF-A7F8-419CCE388F45}"/>
            </a:ext>
          </a:extLst>
        </p:cNvPr>
        <p:cNvGrpSpPr/>
        <p:nvPr/>
      </p:nvGrpSpPr>
      <p:grpSpPr>
        <a:xfrm>
          <a:off x="0" y="0"/>
          <a:ext cx="0" cy="0"/>
          <a:chOff x="0" y="0"/>
          <a:chExt cx="0" cy="0"/>
        </a:xfrm>
      </p:grpSpPr>
      <p:sp>
        <p:nvSpPr>
          <p:cNvPr id="8" name="Tekstfelt 7">
            <a:extLst>
              <a:ext uri="{FF2B5EF4-FFF2-40B4-BE49-F238E27FC236}">
                <a16:creationId xmlns:a16="http://schemas.microsoft.com/office/drawing/2014/main" id="{D7019BE7-09E4-DD48-D3CF-431DB909D3DB}"/>
              </a:ext>
            </a:extLst>
          </p:cNvPr>
          <p:cNvSpPr txBox="1"/>
          <p:nvPr/>
        </p:nvSpPr>
        <p:spPr>
          <a:xfrm>
            <a:off x="974451" y="3770865"/>
            <a:ext cx="2706025" cy="2152320"/>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da-DK" sz="1400" b="0" i="0" u="none" strike="noStrike" kern="1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Kære Mr. Joker. I dag stiller du op til et interview i Gotham Post som ekspertkilde. Lad os komme til sagen. Hvad er din Joker gas egentlig? Og hvad bruger du den til? Fortæl om det som den ekspert du er </a:t>
            </a:r>
            <a:r>
              <a:rPr lang="da-DK" sz="1400" kern="100" dirty="0" err="1">
                <a:solidFill>
                  <a:prstClr val="white"/>
                </a:solidFill>
                <a:latin typeface="Inter" panose="02000503000000020004" pitchFamily="2" charset="0"/>
                <a:ea typeface="Inter" panose="02000503000000020004" pitchFamily="2" charset="0"/>
                <a:cs typeface="Times New Roman" panose="02020603050405020304" pitchFamily="18" charset="0"/>
              </a:rPr>
              <a:t>Mr</a:t>
            </a:r>
            <a:r>
              <a:rPr kumimoji="0" lang="da-DK" sz="1400" b="0" i="0" u="none" strike="noStrike" kern="1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Times New Roman" panose="02020603050405020304" pitchFamily="18" charset="0"/>
              </a:rPr>
              <a:t>. Joker.   </a:t>
            </a:r>
          </a:p>
        </p:txBody>
      </p:sp>
      <p:pic>
        <p:nvPicPr>
          <p:cNvPr id="11" name="Billede 10">
            <a:extLst>
              <a:ext uri="{FF2B5EF4-FFF2-40B4-BE49-F238E27FC236}">
                <a16:creationId xmlns:a16="http://schemas.microsoft.com/office/drawing/2014/main" id="{7BFFE866-2BA9-B003-F744-1CDD2266613C}"/>
              </a:ext>
            </a:extLst>
          </p:cNvPr>
          <p:cNvPicPr>
            <a:picLocks noChangeAspect="1"/>
          </p:cNvPicPr>
          <p:nvPr/>
        </p:nvPicPr>
        <p:blipFill>
          <a:blip r:embed="rId2"/>
          <a:stretch>
            <a:fillRect/>
          </a:stretch>
        </p:blipFill>
        <p:spPr>
          <a:xfrm>
            <a:off x="1733059" y="2042802"/>
            <a:ext cx="1188806" cy="1188806"/>
          </a:xfrm>
          <a:prstGeom prst="rect">
            <a:avLst/>
          </a:prstGeom>
        </p:spPr>
      </p:pic>
      <p:sp>
        <p:nvSpPr>
          <p:cNvPr id="12" name="Tekstfelt 11">
            <a:extLst>
              <a:ext uri="{FF2B5EF4-FFF2-40B4-BE49-F238E27FC236}">
                <a16:creationId xmlns:a16="http://schemas.microsoft.com/office/drawing/2014/main" id="{D50B4103-1941-FEE4-70D6-1625FA42813D}"/>
              </a:ext>
            </a:extLst>
          </p:cNvPr>
          <p:cNvSpPr txBox="1"/>
          <p:nvPr/>
        </p:nvSpPr>
        <p:spPr>
          <a:xfrm>
            <a:off x="1020127" y="367339"/>
            <a:ext cx="2660349"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Nyhedsformidler i eget </a:t>
            </a:r>
            <a:r>
              <a:rPr lang="da-DK" b="1" dirty="0" err="1">
                <a:solidFill>
                  <a:srgbClr val="00B0F0"/>
                </a:solidFill>
                <a:latin typeface="Inter" panose="02000503000000020004" pitchFamily="2" charset="0"/>
                <a:ea typeface="Inter" panose="02000503000000020004" pitchFamily="2" charset="0"/>
              </a:rPr>
              <a:t>univsers</a:t>
            </a:r>
            <a:endParaRPr lang="da-DK" b="1" dirty="0">
              <a:solidFill>
                <a:srgbClr val="00B0F0"/>
              </a:solidFill>
              <a:latin typeface="Inter" panose="02000503000000020004" pitchFamily="2" charset="0"/>
              <a:ea typeface="Inter" panose="02000503000000020004"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a-DK" sz="1400" dirty="0">
                <a:solidFill>
                  <a:schemeClr val="bg1"/>
                </a:solidFill>
                <a:latin typeface="Inter" panose="02000503000000020004" pitchFamily="2" charset="0"/>
                <a:ea typeface="Inter" panose="02000503000000020004" pitchFamily="2" charset="0"/>
              </a:rPr>
              <a:t>lad Jokeren udtrykke sit selv igennem et medie, der vil præge udtrykket, fx længden og tonen.</a:t>
            </a:r>
          </a:p>
        </p:txBody>
      </p:sp>
      <p:pic>
        <p:nvPicPr>
          <p:cNvPr id="13" name="Billede 12">
            <a:extLst>
              <a:ext uri="{FF2B5EF4-FFF2-40B4-BE49-F238E27FC236}">
                <a16:creationId xmlns:a16="http://schemas.microsoft.com/office/drawing/2014/main" id="{E1928F44-682C-E89F-8B4E-1365194DF6A3}"/>
              </a:ext>
            </a:extLst>
          </p:cNvPr>
          <p:cNvPicPr>
            <a:picLocks noChangeAspect="1"/>
          </p:cNvPicPr>
          <p:nvPr/>
        </p:nvPicPr>
        <p:blipFill>
          <a:blip r:embed="rId3"/>
          <a:stretch>
            <a:fillRect/>
          </a:stretch>
        </p:blipFill>
        <p:spPr>
          <a:xfrm>
            <a:off x="5501597" y="2015935"/>
            <a:ext cx="1188806" cy="1188806"/>
          </a:xfrm>
          <a:prstGeom prst="rect">
            <a:avLst/>
          </a:prstGeom>
        </p:spPr>
      </p:pic>
      <p:pic>
        <p:nvPicPr>
          <p:cNvPr id="14" name="Billede 13">
            <a:extLst>
              <a:ext uri="{FF2B5EF4-FFF2-40B4-BE49-F238E27FC236}">
                <a16:creationId xmlns:a16="http://schemas.microsoft.com/office/drawing/2014/main" id="{C5320010-346B-1F63-CA4F-9B9E30EF6E8F}"/>
              </a:ext>
            </a:extLst>
          </p:cNvPr>
          <p:cNvPicPr>
            <a:picLocks noChangeAspect="1"/>
          </p:cNvPicPr>
          <p:nvPr/>
        </p:nvPicPr>
        <p:blipFill>
          <a:blip r:embed="rId4"/>
          <a:stretch>
            <a:fillRect/>
          </a:stretch>
        </p:blipFill>
        <p:spPr>
          <a:xfrm>
            <a:off x="9212010" y="2035785"/>
            <a:ext cx="1188806" cy="1188806"/>
          </a:xfrm>
          <a:prstGeom prst="rect">
            <a:avLst/>
          </a:prstGeom>
        </p:spPr>
      </p:pic>
      <p:sp>
        <p:nvSpPr>
          <p:cNvPr id="15" name="Tekstfelt 14">
            <a:extLst>
              <a:ext uri="{FF2B5EF4-FFF2-40B4-BE49-F238E27FC236}">
                <a16:creationId xmlns:a16="http://schemas.microsoft.com/office/drawing/2014/main" id="{0EB0102F-4409-C9D4-F988-4AECE4A40FFF}"/>
              </a:ext>
            </a:extLst>
          </p:cNvPr>
          <p:cNvSpPr txBox="1"/>
          <p:nvPr/>
        </p:nvSpPr>
        <p:spPr>
          <a:xfrm>
            <a:off x="1471101" y="3281222"/>
            <a:ext cx="1712723" cy="553998"/>
          </a:xfrm>
          <a:prstGeom prst="rect">
            <a:avLst/>
          </a:prstGeom>
          <a:noFill/>
        </p:spPr>
        <p:txBody>
          <a:bodyPr wrap="square" rtlCol="0">
            <a:spAutoFit/>
          </a:bodyPr>
          <a:lstStyle/>
          <a:p>
            <a:pPr algn="ctr"/>
            <a:r>
              <a:rPr lang="da-DK" sz="3000" dirty="0">
                <a:solidFill>
                  <a:schemeClr val="bg1"/>
                </a:solidFill>
                <a:latin typeface="Calistoga" pitchFamily="2" charset="0"/>
              </a:rPr>
              <a:t>Joker.AI</a:t>
            </a:r>
          </a:p>
        </p:txBody>
      </p:sp>
      <p:sp>
        <p:nvSpPr>
          <p:cNvPr id="16" name="Tekstfelt 15">
            <a:extLst>
              <a:ext uri="{FF2B5EF4-FFF2-40B4-BE49-F238E27FC236}">
                <a16:creationId xmlns:a16="http://schemas.microsoft.com/office/drawing/2014/main" id="{80022A5C-C677-06D7-6BC7-5BEAB0B1480C}"/>
              </a:ext>
            </a:extLst>
          </p:cNvPr>
          <p:cNvSpPr txBox="1"/>
          <p:nvPr/>
        </p:nvSpPr>
        <p:spPr>
          <a:xfrm>
            <a:off x="5175475" y="3302178"/>
            <a:ext cx="1841050" cy="553998"/>
          </a:xfrm>
          <a:prstGeom prst="rect">
            <a:avLst/>
          </a:prstGeom>
          <a:noFill/>
        </p:spPr>
        <p:txBody>
          <a:bodyPr wrap="square" rtlCol="0">
            <a:spAutoFit/>
          </a:bodyPr>
          <a:lstStyle/>
          <a:p>
            <a:pPr algn="ctr"/>
            <a:r>
              <a:rPr lang="da-DK" sz="3000" dirty="0">
                <a:solidFill>
                  <a:schemeClr val="bg1"/>
                </a:solidFill>
                <a:latin typeface="Calistoga" pitchFamily="2" charset="0"/>
              </a:rPr>
              <a:t>Barbie.AI</a:t>
            </a:r>
          </a:p>
        </p:txBody>
      </p:sp>
      <p:sp>
        <p:nvSpPr>
          <p:cNvPr id="17" name="Tekstfelt 16">
            <a:extLst>
              <a:ext uri="{FF2B5EF4-FFF2-40B4-BE49-F238E27FC236}">
                <a16:creationId xmlns:a16="http://schemas.microsoft.com/office/drawing/2014/main" id="{67AFE5C5-0773-05A9-E0CD-E613BAA46CD3}"/>
              </a:ext>
            </a:extLst>
          </p:cNvPr>
          <p:cNvSpPr txBox="1"/>
          <p:nvPr/>
        </p:nvSpPr>
        <p:spPr>
          <a:xfrm>
            <a:off x="8660368" y="3332956"/>
            <a:ext cx="2385278" cy="523220"/>
          </a:xfrm>
          <a:prstGeom prst="rect">
            <a:avLst/>
          </a:prstGeom>
          <a:noFill/>
        </p:spPr>
        <p:txBody>
          <a:bodyPr wrap="square" rtlCol="0">
            <a:spAutoFit/>
          </a:bodyPr>
          <a:lstStyle/>
          <a:p>
            <a:pPr algn="ctr"/>
            <a:r>
              <a:rPr lang="da-DK" sz="2800" dirty="0">
                <a:solidFill>
                  <a:schemeClr val="bg1"/>
                </a:solidFill>
                <a:latin typeface="Calistoga" pitchFamily="2" charset="0"/>
              </a:rPr>
              <a:t>Hermione.AI</a:t>
            </a:r>
          </a:p>
        </p:txBody>
      </p:sp>
      <p:sp>
        <p:nvSpPr>
          <p:cNvPr id="18" name="Tekstfelt 17">
            <a:extLst>
              <a:ext uri="{FF2B5EF4-FFF2-40B4-BE49-F238E27FC236}">
                <a16:creationId xmlns:a16="http://schemas.microsoft.com/office/drawing/2014/main" id="{1C7A1920-374F-2DDB-0747-F69FF8602F45}"/>
              </a:ext>
            </a:extLst>
          </p:cNvPr>
          <p:cNvSpPr txBox="1"/>
          <p:nvPr/>
        </p:nvSpPr>
        <p:spPr>
          <a:xfrm>
            <a:off x="4703219" y="372425"/>
            <a:ext cx="2785562"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Kommentar til dagens nyhed</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1400" dirty="0">
                <a:solidFill>
                  <a:prstClr val="white"/>
                </a:solidFill>
                <a:latin typeface="Inter" panose="02000503000000020004" pitchFamily="2" charset="0"/>
                <a:ea typeface="Inter" panose="02000503000000020004" pitchFamily="2" charset="0"/>
              </a:rPr>
              <a:t>Hvordan kan du beskrive nyheden, så den fiktive karakter kommenterer på en relevant og interessant måde?</a:t>
            </a:r>
          </a:p>
        </p:txBody>
      </p:sp>
      <p:sp>
        <p:nvSpPr>
          <p:cNvPr id="19" name="Tekstfelt 18">
            <a:extLst>
              <a:ext uri="{FF2B5EF4-FFF2-40B4-BE49-F238E27FC236}">
                <a16:creationId xmlns:a16="http://schemas.microsoft.com/office/drawing/2014/main" id="{B9F9D036-6075-E97E-41CF-8AB4B940C933}"/>
              </a:ext>
            </a:extLst>
          </p:cNvPr>
          <p:cNvSpPr txBox="1"/>
          <p:nvPr/>
        </p:nvSpPr>
        <p:spPr>
          <a:xfrm>
            <a:off x="8413632" y="367339"/>
            <a:ext cx="2785562" cy="1292662"/>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Endnu en konspirationsteori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Lad den fiktive karakter gå i rette med dagens mest skøre konspirationsteori. </a:t>
            </a:r>
          </a:p>
        </p:txBody>
      </p:sp>
      <p:sp>
        <p:nvSpPr>
          <p:cNvPr id="21" name="Tekstfelt 20">
            <a:extLst>
              <a:ext uri="{FF2B5EF4-FFF2-40B4-BE49-F238E27FC236}">
                <a16:creationId xmlns:a16="http://schemas.microsoft.com/office/drawing/2014/main" id="{A038A2A3-91C5-9F05-53D0-7F5C19C45D98}"/>
              </a:ext>
            </a:extLst>
          </p:cNvPr>
          <p:cNvSpPr txBox="1"/>
          <p:nvPr/>
        </p:nvSpPr>
        <p:spPr>
          <a:xfrm>
            <a:off x="4677570" y="3781695"/>
            <a:ext cx="2785562" cy="2246769"/>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Hej Barbie. Det har været endnu et rekordår for ‘Børnetelefonen’ (a </a:t>
            </a:r>
            <a:r>
              <a:rPr lang="da-DK" sz="1400" dirty="0" err="1">
                <a:solidFill>
                  <a:schemeClr val="bg1"/>
                </a:solidFill>
                <a:latin typeface="Inter" panose="02000503000000020004" pitchFamily="2" charset="0"/>
                <a:ea typeface="Inter" panose="02000503000000020004" pitchFamily="2" charset="0"/>
              </a:rPr>
              <a:t>helpline</a:t>
            </a:r>
            <a:r>
              <a:rPr lang="da-DK" sz="1400" dirty="0">
                <a:solidFill>
                  <a:schemeClr val="bg1"/>
                </a:solidFill>
                <a:latin typeface="Inter" panose="02000503000000020004" pitchFamily="2" charset="0"/>
                <a:ea typeface="Inter" panose="02000503000000020004" pitchFamily="2" charset="0"/>
              </a:rPr>
              <a:t> for </a:t>
            </a:r>
            <a:r>
              <a:rPr lang="da-DK" sz="1400" dirty="0" err="1">
                <a:solidFill>
                  <a:schemeClr val="bg1"/>
                </a:solidFill>
                <a:latin typeface="Inter" panose="02000503000000020004" pitchFamily="2" charset="0"/>
                <a:ea typeface="Inter" panose="02000503000000020004" pitchFamily="2" charset="0"/>
              </a:rPr>
              <a:t>children</a:t>
            </a:r>
            <a:r>
              <a:rPr lang="da-DK" sz="1400" dirty="0">
                <a:solidFill>
                  <a:schemeClr val="bg1"/>
                </a:solidFill>
                <a:latin typeface="Inter" panose="02000503000000020004" pitchFamily="2" charset="0"/>
                <a:ea typeface="Inter" panose="02000503000000020004" pitchFamily="2" charset="0"/>
              </a:rPr>
              <a:t>) i Danmark. De har haft 63529 samtaler med børn og unge i 2023. Børn og unge ringer ind pga. mobning eller skilsmisse. Vil du kommentere på det til vores netavis - Vi unge.</a:t>
            </a:r>
          </a:p>
        </p:txBody>
      </p:sp>
      <p:sp>
        <p:nvSpPr>
          <p:cNvPr id="4" name="Tekstfelt 3">
            <a:extLst>
              <a:ext uri="{FF2B5EF4-FFF2-40B4-BE49-F238E27FC236}">
                <a16:creationId xmlns:a16="http://schemas.microsoft.com/office/drawing/2014/main" id="{1D9E6C95-000B-0ECC-66A2-3CBD61C847F0}"/>
              </a:ext>
            </a:extLst>
          </p:cNvPr>
          <p:cNvSpPr txBox="1"/>
          <p:nvPr/>
        </p:nvSpPr>
        <p:spPr>
          <a:xfrm>
            <a:off x="8460226" y="3813005"/>
            <a:ext cx="278556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prstClr val="white"/>
                </a:solidFill>
                <a:effectLst/>
                <a:uLnTx/>
                <a:uFillTx/>
                <a:latin typeface="Inter" panose="02000503000000020004" pitchFamily="2" charset="0"/>
                <a:ea typeface="Inter" panose="02000503000000020004" pitchFamily="2" charset="0"/>
                <a:cs typeface="+mn-cs"/>
              </a:rPr>
              <a:t>Hvordan vil du overbevise konspirationsteoretikerne i USA og at Taylor Swift ikke er en hemmelig agent for demokraterne, kære Hermione?</a:t>
            </a:r>
          </a:p>
        </p:txBody>
      </p:sp>
      <p:pic>
        <p:nvPicPr>
          <p:cNvPr id="5" name="Billede 4">
            <a:extLst>
              <a:ext uri="{FF2B5EF4-FFF2-40B4-BE49-F238E27FC236}">
                <a16:creationId xmlns:a16="http://schemas.microsoft.com/office/drawing/2014/main" id="{B2E6FCF6-6DBE-E6EB-A57E-BF7C4022CA5E}"/>
              </a:ext>
            </a:extLst>
          </p:cNvPr>
          <p:cNvPicPr>
            <a:picLocks noChangeAspect="1"/>
          </p:cNvPicPr>
          <p:nvPr/>
        </p:nvPicPr>
        <p:blipFill>
          <a:blip r:embed="rId5"/>
          <a:stretch>
            <a:fillRect/>
          </a:stretch>
        </p:blipFill>
        <p:spPr>
          <a:xfrm>
            <a:off x="555329" y="3856176"/>
            <a:ext cx="419122" cy="438173"/>
          </a:xfrm>
          <a:prstGeom prst="rect">
            <a:avLst/>
          </a:prstGeom>
        </p:spPr>
      </p:pic>
      <p:pic>
        <p:nvPicPr>
          <p:cNvPr id="6" name="Billede 5">
            <a:extLst>
              <a:ext uri="{FF2B5EF4-FFF2-40B4-BE49-F238E27FC236}">
                <a16:creationId xmlns:a16="http://schemas.microsoft.com/office/drawing/2014/main" id="{536630B3-E67E-842F-64E9-76C26D71BC9E}"/>
              </a:ext>
            </a:extLst>
          </p:cNvPr>
          <p:cNvPicPr>
            <a:picLocks noChangeAspect="1"/>
          </p:cNvPicPr>
          <p:nvPr/>
        </p:nvPicPr>
        <p:blipFill>
          <a:blip r:embed="rId5"/>
          <a:stretch>
            <a:fillRect/>
          </a:stretch>
        </p:blipFill>
        <p:spPr>
          <a:xfrm>
            <a:off x="4284097" y="3856175"/>
            <a:ext cx="419122" cy="438173"/>
          </a:xfrm>
          <a:prstGeom prst="rect">
            <a:avLst/>
          </a:prstGeom>
        </p:spPr>
      </p:pic>
      <p:pic>
        <p:nvPicPr>
          <p:cNvPr id="7" name="Billede 6">
            <a:extLst>
              <a:ext uri="{FF2B5EF4-FFF2-40B4-BE49-F238E27FC236}">
                <a16:creationId xmlns:a16="http://schemas.microsoft.com/office/drawing/2014/main" id="{C5866ABE-6FFD-964D-37C6-0CF1D81923BA}"/>
              </a:ext>
            </a:extLst>
          </p:cNvPr>
          <p:cNvPicPr>
            <a:picLocks noChangeAspect="1"/>
          </p:cNvPicPr>
          <p:nvPr/>
        </p:nvPicPr>
        <p:blipFill>
          <a:blip r:embed="rId5"/>
          <a:stretch>
            <a:fillRect/>
          </a:stretch>
        </p:blipFill>
        <p:spPr>
          <a:xfrm>
            <a:off x="8041104" y="3856526"/>
            <a:ext cx="419122" cy="438173"/>
          </a:xfrm>
          <a:prstGeom prst="rect">
            <a:avLst/>
          </a:prstGeom>
        </p:spPr>
      </p:pic>
    </p:spTree>
    <p:extLst>
      <p:ext uri="{BB962C8B-B14F-4D97-AF65-F5344CB8AC3E}">
        <p14:creationId xmlns:p14="http://schemas.microsoft.com/office/powerpoint/2010/main" val="769097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4" name="Tekstfelt 13">
            <a:extLst>
              <a:ext uri="{FF2B5EF4-FFF2-40B4-BE49-F238E27FC236}">
                <a16:creationId xmlns:a16="http://schemas.microsoft.com/office/drawing/2014/main" id="{98D516A3-07CF-37F4-E26D-A3A41E404647}"/>
              </a:ext>
            </a:extLst>
          </p:cNvPr>
          <p:cNvSpPr txBox="1"/>
          <p:nvPr/>
        </p:nvSpPr>
        <p:spPr>
          <a:xfrm>
            <a:off x="606588" y="4499526"/>
            <a:ext cx="2066614" cy="1938992"/>
          </a:xfrm>
          <a:prstGeom prst="rect">
            <a:avLst/>
          </a:prstGeom>
          <a:noFill/>
        </p:spPr>
        <p:txBody>
          <a:bodyPr wrap="square" rtlCol="0">
            <a:spAutoFit/>
          </a:bodyPr>
          <a:lstStyle/>
          <a:p>
            <a:pPr algn="ctr"/>
            <a:r>
              <a:rPr lang="da-DK" sz="2000" b="1" dirty="0">
                <a:solidFill>
                  <a:srgbClr val="FFFF00"/>
                </a:solidFill>
                <a:latin typeface="Calistoga" pitchFamily="2" charset="0"/>
                <a:ea typeface="Inter" panose="02000503000000020004" pitchFamily="2" charset="0"/>
              </a:rPr>
              <a:t>Barbie.AI </a:t>
            </a:r>
            <a:r>
              <a:rPr lang="da-DK" sz="2000" b="1" dirty="0">
                <a:solidFill>
                  <a:schemeClr val="bg1"/>
                </a:solidFill>
                <a:latin typeface="Calistoga" pitchFamily="2" charset="0"/>
                <a:ea typeface="Inter" panose="02000503000000020004" pitchFamily="2" charset="0"/>
              </a:rPr>
              <a:t>fra Barbieland </a:t>
            </a:r>
            <a:endParaRPr lang="da-DK" sz="2000" dirty="0">
              <a:solidFill>
                <a:schemeClr val="bg1"/>
              </a:solidFill>
              <a:latin typeface="Calistoga" pitchFamily="2" charset="0"/>
              <a:ea typeface="Inter" panose="02000503000000020004" pitchFamily="2" charset="0"/>
            </a:endParaRPr>
          </a:p>
          <a:p>
            <a:pPr algn="ctr"/>
            <a:r>
              <a:rPr lang="da-DK" sz="1600" dirty="0">
                <a:solidFill>
                  <a:schemeClr val="bg1"/>
                </a:solidFill>
                <a:latin typeface="Inter" panose="02000503000000020004" pitchFamily="2" charset="0"/>
                <a:ea typeface="Inter" panose="02000503000000020004" pitchFamily="2" charset="0"/>
              </a:rPr>
              <a:t>Den ikoniske og alsidige rollemodel med det positive og solidarisk livssyn.</a:t>
            </a:r>
          </a:p>
        </p:txBody>
      </p:sp>
      <p:sp>
        <p:nvSpPr>
          <p:cNvPr id="15" name="Tekstfelt 14">
            <a:extLst>
              <a:ext uri="{FF2B5EF4-FFF2-40B4-BE49-F238E27FC236}">
                <a16:creationId xmlns:a16="http://schemas.microsoft.com/office/drawing/2014/main" id="{549FBC32-ED09-DA44-FE36-E1EC62D8C30E}"/>
              </a:ext>
            </a:extLst>
          </p:cNvPr>
          <p:cNvSpPr txBox="1"/>
          <p:nvPr/>
        </p:nvSpPr>
        <p:spPr>
          <a:xfrm>
            <a:off x="3530770" y="4467693"/>
            <a:ext cx="2066615" cy="2246769"/>
          </a:xfrm>
          <a:prstGeom prst="rect">
            <a:avLst/>
          </a:prstGeom>
          <a:noFill/>
        </p:spPr>
        <p:txBody>
          <a:bodyPr wrap="square" rtlCol="0">
            <a:spAutoFit/>
          </a:bodyPr>
          <a:lstStyle/>
          <a:p>
            <a:pPr algn="ctr"/>
            <a:r>
              <a:rPr lang="da-DK" sz="2000" b="1" dirty="0">
                <a:solidFill>
                  <a:srgbClr val="FFFF00"/>
                </a:solidFill>
                <a:latin typeface="Calistoga" pitchFamily="2" charset="0"/>
                <a:ea typeface="Inter" panose="02000503000000020004" pitchFamily="2" charset="0"/>
              </a:rPr>
              <a:t>Hermione.AI </a:t>
            </a:r>
            <a:r>
              <a:rPr lang="da-DK" sz="2000" b="1" dirty="0">
                <a:solidFill>
                  <a:schemeClr val="bg1"/>
                </a:solidFill>
                <a:latin typeface="Calistoga" pitchFamily="2" charset="0"/>
                <a:ea typeface="Inter" panose="02000503000000020004" pitchFamily="2" charset="0"/>
              </a:rPr>
              <a:t>fra Hogwarts</a:t>
            </a:r>
          </a:p>
          <a:p>
            <a:pPr algn="ctr"/>
            <a:r>
              <a:rPr lang="da-DK" sz="1600" dirty="0">
                <a:solidFill>
                  <a:schemeClr val="bg1"/>
                </a:solidFill>
                <a:latin typeface="Inter" panose="02000503000000020004" pitchFamily="2" charset="0"/>
                <a:ea typeface="Inter" panose="02000503000000020004" pitchFamily="2" charset="0"/>
              </a:rPr>
              <a:t>Den flittige elev og loyale ven, der søger forståelse, viden og retfærdighed.</a:t>
            </a:r>
          </a:p>
          <a:p>
            <a:pPr algn="ctr"/>
            <a:endParaRPr lang="da-DK" sz="2000" b="1" dirty="0">
              <a:solidFill>
                <a:schemeClr val="bg1"/>
              </a:solidFill>
              <a:latin typeface="Inter" panose="02000503000000020004" pitchFamily="2" charset="0"/>
              <a:ea typeface="Inter" panose="02000503000000020004" pitchFamily="2" charset="0"/>
            </a:endParaRPr>
          </a:p>
        </p:txBody>
      </p:sp>
      <p:sp>
        <p:nvSpPr>
          <p:cNvPr id="16" name="Tekstfelt 15">
            <a:extLst>
              <a:ext uri="{FF2B5EF4-FFF2-40B4-BE49-F238E27FC236}">
                <a16:creationId xmlns:a16="http://schemas.microsoft.com/office/drawing/2014/main" id="{8FE93D9C-F4D1-B650-D1A9-FA6D9698FCD9}"/>
              </a:ext>
            </a:extLst>
          </p:cNvPr>
          <p:cNvSpPr txBox="1"/>
          <p:nvPr/>
        </p:nvSpPr>
        <p:spPr>
          <a:xfrm>
            <a:off x="6454952" y="4468748"/>
            <a:ext cx="2066614" cy="2246769"/>
          </a:xfrm>
          <a:prstGeom prst="rect">
            <a:avLst/>
          </a:prstGeom>
          <a:noFill/>
        </p:spPr>
        <p:txBody>
          <a:bodyPr wrap="square" rtlCol="0">
            <a:spAutoFit/>
          </a:bodyPr>
          <a:lstStyle/>
          <a:p>
            <a:pPr algn="ctr"/>
            <a:r>
              <a:rPr lang="da-DK" sz="2000" b="1" dirty="0">
                <a:solidFill>
                  <a:srgbClr val="FFFF00"/>
                </a:solidFill>
                <a:latin typeface="Calistoga" pitchFamily="2" charset="0"/>
                <a:ea typeface="Inter" panose="02000503000000020004" pitchFamily="2" charset="0"/>
              </a:rPr>
              <a:t>Joker.AI </a:t>
            </a:r>
            <a:r>
              <a:rPr lang="da-DK" sz="2000" b="1" dirty="0">
                <a:solidFill>
                  <a:schemeClr val="bg1"/>
                </a:solidFill>
                <a:latin typeface="Calistoga" pitchFamily="2" charset="0"/>
                <a:ea typeface="Inter" panose="02000503000000020004" pitchFamily="2" charset="0"/>
              </a:rPr>
              <a:t>fra Gotham City</a:t>
            </a:r>
          </a:p>
          <a:p>
            <a:pPr algn="ctr"/>
            <a:r>
              <a:rPr lang="da-DK" sz="1600" dirty="0">
                <a:solidFill>
                  <a:schemeClr val="bg1"/>
                </a:solidFill>
                <a:latin typeface="Inter" panose="02000503000000020004" pitchFamily="2" charset="0"/>
                <a:ea typeface="Inter" panose="02000503000000020004" pitchFamily="2" charset="0"/>
              </a:rPr>
              <a:t>Anarkist og karismatisk pranker, der vil skabe kaos og uorden i Gotham.</a:t>
            </a:r>
          </a:p>
          <a:p>
            <a:pPr algn="ctr"/>
            <a:endParaRPr lang="da-DK" sz="2000" b="1" dirty="0">
              <a:solidFill>
                <a:schemeClr val="bg1"/>
              </a:solidFill>
              <a:latin typeface="Inter" panose="02000503000000020004" pitchFamily="2" charset="0"/>
              <a:ea typeface="Inter" panose="02000503000000020004" pitchFamily="2" charset="0"/>
            </a:endParaRPr>
          </a:p>
        </p:txBody>
      </p:sp>
      <p:pic>
        <p:nvPicPr>
          <p:cNvPr id="18" name="Billede 17" descr="Et billede, der indeholder horror/rædsel, kunst, maleri, ansigt&#10;&#10;Automatisk genereret beskrivelse">
            <a:extLst>
              <a:ext uri="{FF2B5EF4-FFF2-40B4-BE49-F238E27FC236}">
                <a16:creationId xmlns:a16="http://schemas.microsoft.com/office/drawing/2014/main" id="{7D7DE841-1A50-A319-0E13-B7741001B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4952" y="2254594"/>
            <a:ext cx="2066614" cy="2066614"/>
          </a:xfrm>
          <a:prstGeom prst="rect">
            <a:avLst/>
          </a:prstGeom>
        </p:spPr>
      </p:pic>
      <p:pic>
        <p:nvPicPr>
          <p:cNvPr id="20" name="Billede 19" descr="Et billede, der indeholder Ansigt, maleri, kunst, tegning&#10;&#10;Automatisk genereret beskrivelse">
            <a:extLst>
              <a:ext uri="{FF2B5EF4-FFF2-40B4-BE49-F238E27FC236}">
                <a16:creationId xmlns:a16="http://schemas.microsoft.com/office/drawing/2014/main" id="{CA3ECA64-E48E-EF3B-38A4-031124BB7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588" y="2236884"/>
            <a:ext cx="2066614" cy="2066614"/>
          </a:xfrm>
          <a:prstGeom prst="rect">
            <a:avLst/>
          </a:prstGeom>
        </p:spPr>
      </p:pic>
      <p:pic>
        <p:nvPicPr>
          <p:cNvPr id="22" name="Billede 21" descr="Et billede, der indeholder Ansigt, maleri, tegning, skitse&#10;&#10;Automatisk genereret beskrivelse">
            <a:extLst>
              <a:ext uri="{FF2B5EF4-FFF2-40B4-BE49-F238E27FC236}">
                <a16:creationId xmlns:a16="http://schemas.microsoft.com/office/drawing/2014/main" id="{1531145C-9CF7-B468-910E-98AB0AF0C6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0770" y="2236884"/>
            <a:ext cx="2066614" cy="2066614"/>
          </a:xfrm>
          <a:prstGeom prst="rect">
            <a:avLst/>
          </a:prstGeom>
        </p:spPr>
      </p:pic>
      <p:sp>
        <p:nvSpPr>
          <p:cNvPr id="4" name="Tekstfelt 3">
            <a:extLst>
              <a:ext uri="{FF2B5EF4-FFF2-40B4-BE49-F238E27FC236}">
                <a16:creationId xmlns:a16="http://schemas.microsoft.com/office/drawing/2014/main" id="{3662C128-3D02-5F12-8844-5EC27579637E}"/>
              </a:ext>
            </a:extLst>
          </p:cNvPr>
          <p:cNvSpPr txBox="1"/>
          <p:nvPr/>
        </p:nvSpPr>
        <p:spPr>
          <a:xfrm>
            <a:off x="9207795" y="4584326"/>
            <a:ext cx="2066614" cy="1877437"/>
          </a:xfrm>
          <a:prstGeom prst="rect">
            <a:avLst/>
          </a:prstGeom>
          <a:noFill/>
        </p:spPr>
        <p:txBody>
          <a:bodyPr wrap="square" rtlCol="0">
            <a:spAutoFit/>
          </a:bodyPr>
          <a:lstStyle/>
          <a:p>
            <a:pPr algn="ctr"/>
            <a:r>
              <a:rPr lang="da-DK" sz="9600" b="1" dirty="0">
                <a:solidFill>
                  <a:srgbClr val="FFFF00"/>
                </a:solidFill>
                <a:latin typeface="Calistoga" pitchFamily="2" charset="0"/>
                <a:ea typeface="Inter" panose="02000503000000020004" pitchFamily="2" charset="0"/>
              </a:rPr>
              <a:t>?</a:t>
            </a:r>
            <a:endParaRPr lang="da-DK" sz="9600" dirty="0">
              <a:solidFill>
                <a:srgbClr val="FFFF00"/>
              </a:solidFill>
              <a:latin typeface="Inter" panose="02000503000000020004" pitchFamily="2" charset="0"/>
              <a:ea typeface="Inter" panose="02000503000000020004" pitchFamily="2" charset="0"/>
            </a:endParaRPr>
          </a:p>
          <a:p>
            <a:pPr algn="ctr"/>
            <a:endParaRPr lang="da-DK" sz="2000" b="1" dirty="0">
              <a:solidFill>
                <a:schemeClr val="bg1"/>
              </a:solidFill>
              <a:latin typeface="Inter" panose="02000503000000020004" pitchFamily="2" charset="0"/>
              <a:ea typeface="Inter" panose="02000503000000020004" pitchFamily="2" charset="0"/>
            </a:endParaRPr>
          </a:p>
        </p:txBody>
      </p:sp>
      <p:pic>
        <p:nvPicPr>
          <p:cNvPr id="5" name="Billede 4">
            <a:extLst>
              <a:ext uri="{FF2B5EF4-FFF2-40B4-BE49-F238E27FC236}">
                <a16:creationId xmlns:a16="http://schemas.microsoft.com/office/drawing/2014/main" id="{5C897717-A3F4-EDA0-7DB3-946432FF07BD}"/>
              </a:ext>
            </a:extLst>
          </p:cNvPr>
          <p:cNvPicPr>
            <a:picLocks noChangeAspect="1"/>
          </p:cNvPicPr>
          <p:nvPr/>
        </p:nvPicPr>
        <p:blipFill>
          <a:blip r:embed="rId5"/>
          <a:stretch>
            <a:fillRect/>
          </a:stretch>
        </p:blipFill>
        <p:spPr>
          <a:xfrm>
            <a:off x="9207795" y="2236884"/>
            <a:ext cx="2066614" cy="2066614"/>
          </a:xfrm>
          <a:prstGeom prst="rect">
            <a:avLst/>
          </a:prstGeom>
        </p:spPr>
      </p:pic>
      <p:pic>
        <p:nvPicPr>
          <p:cNvPr id="10" name="Billede 9" descr="Et billede, der indeholder koncert, Danse, person, underholdning&#10;&#10;Automatisk genereret beskrivelse">
            <a:extLst>
              <a:ext uri="{FF2B5EF4-FFF2-40B4-BE49-F238E27FC236}">
                <a16:creationId xmlns:a16="http://schemas.microsoft.com/office/drawing/2014/main" id="{580C081F-66F3-2409-AD81-59814BEFF1D8}"/>
              </a:ext>
            </a:extLst>
          </p:cNvPr>
          <p:cNvPicPr>
            <a:picLocks noChangeAspect="1"/>
          </p:cNvPicPr>
          <p:nvPr/>
        </p:nvPicPr>
        <p:blipFill rotWithShape="1">
          <a:blip r:embed="rId6">
            <a:alphaModFix/>
            <a:duotone>
              <a:prstClr val="black"/>
              <a:schemeClr val="accent4">
                <a:tint val="45000"/>
                <a:satMod val="400000"/>
              </a:schemeClr>
            </a:duotone>
            <a:extLst>
              <a:ext uri="{28A0092B-C50C-407E-A947-70E740481C1C}">
                <a14:useLocalDpi xmlns:a14="http://schemas.microsoft.com/office/drawing/2010/main" val="0"/>
              </a:ext>
            </a:extLst>
          </a:blip>
          <a:srcRect b="74407"/>
          <a:stretch/>
        </p:blipFill>
        <p:spPr>
          <a:xfrm>
            <a:off x="0" y="0"/>
            <a:ext cx="12192000" cy="1748734"/>
          </a:xfrm>
          <a:prstGeom prst="rect">
            <a:avLst/>
          </a:prstGeom>
        </p:spPr>
      </p:pic>
      <p:sp>
        <p:nvSpPr>
          <p:cNvPr id="7" name="Tekstfelt 6">
            <a:extLst>
              <a:ext uri="{FF2B5EF4-FFF2-40B4-BE49-F238E27FC236}">
                <a16:creationId xmlns:a16="http://schemas.microsoft.com/office/drawing/2014/main" id="{FF1DC7D0-BA0A-4165-F3FB-835BA4DD1651}"/>
              </a:ext>
            </a:extLst>
          </p:cNvPr>
          <p:cNvSpPr txBox="1"/>
          <p:nvPr/>
        </p:nvSpPr>
        <p:spPr>
          <a:xfrm>
            <a:off x="606588" y="131954"/>
            <a:ext cx="10451162" cy="1538883"/>
          </a:xfrm>
          <a:prstGeom prst="rect">
            <a:avLst/>
          </a:prstGeom>
          <a:noFill/>
        </p:spPr>
        <p:txBody>
          <a:bodyPr wrap="square">
            <a:spAutoFit/>
          </a:bodyPr>
          <a:lstStyle/>
          <a:p>
            <a:r>
              <a:rPr lang="da-DK" sz="4000" dirty="0">
                <a:solidFill>
                  <a:srgbClr val="FFFF00"/>
                </a:solidFill>
                <a:latin typeface="Calistoga" pitchFamily="2" charset="0"/>
                <a:ea typeface="Inter" panose="02000503000000020004" pitchFamily="2" charset="0"/>
              </a:rPr>
              <a:t>Rolleprompt med en kendt figur</a:t>
            </a:r>
          </a:p>
          <a:p>
            <a:r>
              <a:rPr lang="da-DK" dirty="0">
                <a:solidFill>
                  <a:schemeClr val="bg1"/>
                </a:solidFill>
                <a:latin typeface="Calistoga" pitchFamily="2" charset="0"/>
                <a:ea typeface="Inter" panose="02000503000000020004" pitchFamily="2" charset="0"/>
              </a:rPr>
              <a:t>Udvælg fiktive figurer som er  verdensberømte</a:t>
            </a:r>
          </a:p>
          <a:p>
            <a:r>
              <a:rPr lang="da-DK" dirty="0">
                <a:solidFill>
                  <a:schemeClr val="bg1"/>
                </a:solidFill>
                <a:latin typeface="Calistoga" pitchFamily="2" charset="0"/>
                <a:ea typeface="Inter" panose="02000503000000020004" pitchFamily="2" charset="0"/>
              </a:rPr>
              <a:t>På den måde sikrer I jer, at SkoleGPT er blevet trænet på tekst, hvor den fiktive figur er med.  </a:t>
            </a:r>
          </a:p>
          <a:p>
            <a:r>
              <a:rPr lang="da-DK" dirty="0">
                <a:solidFill>
                  <a:schemeClr val="bg1"/>
                </a:solidFill>
                <a:latin typeface="Calistoga" pitchFamily="2" charset="0"/>
                <a:ea typeface="Inter" panose="02000503000000020004" pitchFamily="2" charset="0"/>
              </a:rPr>
              <a:t>SkoleGPT kan nemlig kun spille roller, som den har læst om. </a:t>
            </a:r>
            <a:endParaRPr lang="da-DK" sz="1800" dirty="0">
              <a:solidFill>
                <a:schemeClr val="bg1"/>
              </a:solidFill>
              <a:latin typeface="Calistoga" pitchFamily="2" charset="0"/>
              <a:ea typeface="Inter" panose="02000503000000020004" pitchFamily="2" charset="0"/>
            </a:endParaRPr>
          </a:p>
        </p:txBody>
      </p:sp>
    </p:spTree>
    <p:extLst>
      <p:ext uri="{BB962C8B-B14F-4D97-AF65-F5344CB8AC3E}">
        <p14:creationId xmlns:p14="http://schemas.microsoft.com/office/powerpoint/2010/main" val="187755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C24A52F2-9FD6-B6A8-59D6-05BC879BF998}"/>
            </a:ext>
          </a:extLst>
        </p:cNvPr>
        <p:cNvGrpSpPr/>
        <p:nvPr/>
      </p:nvGrpSpPr>
      <p:grpSpPr>
        <a:xfrm>
          <a:off x="0" y="0"/>
          <a:ext cx="0" cy="0"/>
          <a:chOff x="0" y="0"/>
          <a:chExt cx="0" cy="0"/>
        </a:xfrm>
      </p:grpSpPr>
      <p:pic>
        <p:nvPicPr>
          <p:cNvPr id="10" name="Billede 9" descr="Et billede, der indeholder koncert, Danse, person, underholdning&#10;&#10;Automatisk genereret beskrivelse">
            <a:extLst>
              <a:ext uri="{FF2B5EF4-FFF2-40B4-BE49-F238E27FC236}">
                <a16:creationId xmlns:a16="http://schemas.microsoft.com/office/drawing/2014/main" id="{D07C4568-1662-461F-C342-187D62FFB950}"/>
              </a:ext>
            </a:extLst>
          </p:cNvPr>
          <p:cNvPicPr>
            <a:picLocks noChangeAspect="1"/>
          </p:cNvPicPr>
          <p:nvPr/>
        </p:nvPicPr>
        <p:blipFill rotWithShape="1">
          <a:blip r:embed="rId2">
            <a:alphaModFix/>
            <a:duotone>
              <a:prstClr val="black"/>
              <a:schemeClr val="accent4">
                <a:tint val="45000"/>
                <a:satMod val="400000"/>
              </a:schemeClr>
            </a:duotone>
            <a:extLst>
              <a:ext uri="{28A0092B-C50C-407E-A947-70E740481C1C}">
                <a14:useLocalDpi xmlns:a14="http://schemas.microsoft.com/office/drawing/2010/main" val="0"/>
              </a:ext>
            </a:extLst>
          </a:blip>
          <a:srcRect b="74407"/>
          <a:stretch/>
        </p:blipFill>
        <p:spPr>
          <a:xfrm>
            <a:off x="0" y="0"/>
            <a:ext cx="12192000" cy="1748734"/>
          </a:xfrm>
          <a:prstGeom prst="rect">
            <a:avLst/>
          </a:prstGeom>
        </p:spPr>
      </p:pic>
      <p:sp>
        <p:nvSpPr>
          <p:cNvPr id="7" name="Tekstfelt 6">
            <a:extLst>
              <a:ext uri="{FF2B5EF4-FFF2-40B4-BE49-F238E27FC236}">
                <a16:creationId xmlns:a16="http://schemas.microsoft.com/office/drawing/2014/main" id="{FAD2693C-889D-FFF9-A3EF-885144A62D52}"/>
              </a:ext>
            </a:extLst>
          </p:cNvPr>
          <p:cNvSpPr txBox="1"/>
          <p:nvPr/>
        </p:nvSpPr>
        <p:spPr>
          <a:xfrm>
            <a:off x="606588" y="131954"/>
            <a:ext cx="10451162" cy="1538883"/>
          </a:xfrm>
          <a:prstGeom prst="rect">
            <a:avLst/>
          </a:prstGeom>
          <a:noFill/>
        </p:spPr>
        <p:txBody>
          <a:bodyPr wrap="square">
            <a:spAutoFit/>
          </a:bodyPr>
          <a:lstStyle/>
          <a:p>
            <a:r>
              <a:rPr lang="da-DK" sz="4000" dirty="0">
                <a:solidFill>
                  <a:srgbClr val="FFFF00"/>
                </a:solidFill>
                <a:latin typeface="Calistoga" pitchFamily="2" charset="0"/>
                <a:ea typeface="Inter" panose="02000503000000020004" pitchFamily="2" charset="0"/>
              </a:rPr>
              <a:t>Rolleprompt - instruktion til maskinen</a:t>
            </a:r>
          </a:p>
          <a:p>
            <a:r>
              <a:rPr lang="da-DK" dirty="0">
                <a:solidFill>
                  <a:schemeClr val="bg1"/>
                </a:solidFill>
                <a:latin typeface="Calistoga" pitchFamily="2" charset="0"/>
                <a:ea typeface="Inter" panose="02000503000000020004" pitchFamily="2" charset="0"/>
              </a:rPr>
              <a:t>Maskinen ved ikke hvad de skal før vi fortæller den det. Vi skal instruere den.</a:t>
            </a:r>
          </a:p>
          <a:p>
            <a:r>
              <a:rPr lang="da-DK" dirty="0">
                <a:solidFill>
                  <a:schemeClr val="bg1"/>
                </a:solidFill>
                <a:latin typeface="Calistoga" pitchFamily="2" charset="0"/>
                <a:ea typeface="Inter" panose="02000503000000020004" pitchFamily="2" charset="0"/>
              </a:rPr>
              <a:t>Og vi skal fortælle den PRÆCIS, hvordan den skal gøre det. </a:t>
            </a:r>
          </a:p>
          <a:p>
            <a:r>
              <a:rPr lang="da-DK" dirty="0">
                <a:solidFill>
                  <a:schemeClr val="bg1"/>
                </a:solidFill>
                <a:latin typeface="Calistoga" pitchFamily="2" charset="0"/>
                <a:ea typeface="Inter" panose="02000503000000020004" pitchFamily="2" charset="0"/>
              </a:rPr>
              <a:t>Så lad os gøre netop det med et </a:t>
            </a:r>
            <a:r>
              <a:rPr lang="da-DK" dirty="0" err="1">
                <a:solidFill>
                  <a:schemeClr val="bg1"/>
                </a:solidFill>
                <a:latin typeface="Calistoga" pitchFamily="2" charset="0"/>
                <a:ea typeface="Inter" panose="02000503000000020004" pitchFamily="2" charset="0"/>
              </a:rPr>
              <a:t>Roleprompt</a:t>
            </a:r>
            <a:r>
              <a:rPr lang="da-DK" dirty="0">
                <a:solidFill>
                  <a:schemeClr val="bg1"/>
                </a:solidFill>
                <a:latin typeface="Calistoga" pitchFamily="2" charset="0"/>
                <a:ea typeface="Inter" panose="02000503000000020004" pitchFamily="2" charset="0"/>
              </a:rPr>
              <a:t>, som kan bruges med </a:t>
            </a:r>
            <a:r>
              <a:rPr lang="da-DK" dirty="0">
                <a:solidFill>
                  <a:srgbClr val="FFFF00"/>
                </a:solidFill>
                <a:latin typeface="Calistoga" pitchFamily="2" charset="0"/>
                <a:ea typeface="Inter" panose="02000503000000020004" pitchFamily="2" charset="0"/>
              </a:rPr>
              <a:t>ALLE</a:t>
            </a:r>
            <a:r>
              <a:rPr lang="da-DK" dirty="0">
                <a:solidFill>
                  <a:schemeClr val="bg1"/>
                </a:solidFill>
                <a:latin typeface="Calistoga" pitchFamily="2" charset="0"/>
                <a:ea typeface="Inter" panose="02000503000000020004" pitchFamily="2" charset="0"/>
              </a:rPr>
              <a:t> kendte figurer. </a:t>
            </a:r>
            <a:endParaRPr lang="da-DK" sz="1800" dirty="0">
              <a:solidFill>
                <a:schemeClr val="bg1"/>
              </a:solidFill>
              <a:latin typeface="Calistoga" pitchFamily="2" charset="0"/>
              <a:ea typeface="Inter" panose="02000503000000020004" pitchFamily="2" charset="0"/>
            </a:endParaRPr>
          </a:p>
        </p:txBody>
      </p:sp>
      <p:pic>
        <p:nvPicPr>
          <p:cNvPr id="13" name="Billede 12">
            <a:extLst>
              <a:ext uri="{FF2B5EF4-FFF2-40B4-BE49-F238E27FC236}">
                <a16:creationId xmlns:a16="http://schemas.microsoft.com/office/drawing/2014/main" id="{475DB050-F915-D175-3D5B-2575A686D19A}"/>
              </a:ext>
            </a:extLst>
          </p:cNvPr>
          <p:cNvPicPr>
            <a:picLocks noChangeAspect="1"/>
          </p:cNvPicPr>
          <p:nvPr/>
        </p:nvPicPr>
        <p:blipFill>
          <a:blip r:embed="rId3"/>
          <a:stretch>
            <a:fillRect/>
          </a:stretch>
        </p:blipFill>
        <p:spPr>
          <a:xfrm>
            <a:off x="4903712" y="2862170"/>
            <a:ext cx="419122" cy="438173"/>
          </a:xfrm>
          <a:prstGeom prst="rect">
            <a:avLst/>
          </a:prstGeom>
        </p:spPr>
      </p:pic>
      <p:sp>
        <p:nvSpPr>
          <p:cNvPr id="19" name="Tekstfelt 18">
            <a:extLst>
              <a:ext uri="{FF2B5EF4-FFF2-40B4-BE49-F238E27FC236}">
                <a16:creationId xmlns:a16="http://schemas.microsoft.com/office/drawing/2014/main" id="{6D21788D-0B55-FB4B-862C-F97B9ADC6050}"/>
              </a:ext>
            </a:extLst>
          </p:cNvPr>
          <p:cNvSpPr txBox="1"/>
          <p:nvPr/>
        </p:nvSpPr>
        <p:spPr>
          <a:xfrm>
            <a:off x="384908" y="2772997"/>
            <a:ext cx="3889381" cy="2446824"/>
          </a:xfrm>
          <a:prstGeom prst="rect">
            <a:avLst/>
          </a:prstGeom>
          <a:noFill/>
        </p:spPr>
        <p:txBody>
          <a:bodyPr wrap="square">
            <a:spAutoFit/>
          </a:bodyPr>
          <a:lstStyle/>
          <a:p>
            <a:r>
              <a:rPr lang="da-DK" sz="1700" i="0" dirty="0">
                <a:solidFill>
                  <a:schemeClr val="bg1"/>
                </a:solidFill>
                <a:effectLst/>
                <a:latin typeface="Inter" panose="02000503000000020004" pitchFamily="2" charset="0"/>
              </a:rPr>
              <a:t>SkoleGPT </a:t>
            </a:r>
            <a:r>
              <a:rPr lang="da-DK" sz="1700" dirty="0">
                <a:solidFill>
                  <a:schemeClr val="bg1"/>
                </a:solidFill>
                <a:latin typeface="Inter" panose="02000503000000020004" pitchFamily="2" charset="0"/>
              </a:rPr>
              <a:t>er som en skuespiller Men den skal bruge din instruktion til hvem den skal spille og hvordan de skal gøre det. </a:t>
            </a:r>
          </a:p>
          <a:p>
            <a:endParaRPr lang="da-DK" sz="1700" i="1" dirty="0">
              <a:solidFill>
                <a:schemeClr val="bg1"/>
              </a:solidFill>
              <a:effectLst/>
              <a:latin typeface="Inter" panose="02000503000000020004" pitchFamily="2" charset="0"/>
            </a:endParaRPr>
          </a:p>
          <a:p>
            <a:r>
              <a:rPr lang="da-DK" sz="1700" dirty="0">
                <a:solidFill>
                  <a:schemeClr val="bg1"/>
                </a:solidFill>
                <a:effectLst/>
                <a:latin typeface="Inter" panose="02000503000000020004" pitchFamily="2" charset="0"/>
              </a:rPr>
              <a:t>Kopier blot promptet og sæt ind i tekstvinduet på SkoleGPT</a:t>
            </a:r>
            <a:r>
              <a:rPr lang="da-DK" sz="1700" dirty="0">
                <a:solidFill>
                  <a:schemeClr val="bg1"/>
                </a:solidFill>
                <a:latin typeface="Inter" panose="02000503000000020004" pitchFamily="2" charset="0"/>
              </a:rPr>
              <a:t>, så er</a:t>
            </a:r>
            <a:r>
              <a:rPr lang="da-DK" sz="1700" dirty="0">
                <a:solidFill>
                  <a:schemeClr val="bg1"/>
                </a:solidFill>
                <a:effectLst/>
                <a:latin typeface="Inter" panose="02000503000000020004" pitchFamily="2" charset="0"/>
              </a:rPr>
              <a:t> du er i gang. Og </a:t>
            </a:r>
            <a:r>
              <a:rPr lang="da-DK" sz="1700" dirty="0">
                <a:solidFill>
                  <a:srgbClr val="FFFF00"/>
                </a:solidFill>
                <a:effectLst/>
                <a:latin typeface="Inter" panose="02000503000000020004" pitchFamily="2" charset="0"/>
              </a:rPr>
              <a:t>karakteren</a:t>
            </a:r>
            <a:r>
              <a:rPr lang="da-DK" sz="1700" dirty="0">
                <a:solidFill>
                  <a:schemeClr val="bg1"/>
                </a:solidFill>
                <a:effectLst/>
                <a:latin typeface="Inter" panose="02000503000000020004" pitchFamily="2" charset="0"/>
              </a:rPr>
              <a:t>. Den kan du blot udskifte. </a:t>
            </a:r>
            <a:endParaRPr lang="da-DK" sz="1700" dirty="0">
              <a:solidFill>
                <a:schemeClr val="bg1"/>
              </a:solidFill>
            </a:endParaRPr>
          </a:p>
        </p:txBody>
      </p:sp>
      <p:sp>
        <p:nvSpPr>
          <p:cNvPr id="4" name="Tekstfelt 3">
            <a:extLst>
              <a:ext uri="{FF2B5EF4-FFF2-40B4-BE49-F238E27FC236}">
                <a16:creationId xmlns:a16="http://schemas.microsoft.com/office/drawing/2014/main" id="{5F620272-8CDD-D2B8-D13E-49352BAF1F98}"/>
              </a:ext>
            </a:extLst>
          </p:cNvPr>
          <p:cNvSpPr txBox="1"/>
          <p:nvPr/>
        </p:nvSpPr>
        <p:spPr>
          <a:xfrm>
            <a:off x="5401339" y="2772997"/>
            <a:ext cx="6096000" cy="3139321"/>
          </a:xfrm>
          <a:prstGeom prst="rect">
            <a:avLst/>
          </a:prstGeom>
          <a:noFill/>
        </p:spPr>
        <p:txBody>
          <a:bodyPr wrap="square">
            <a:spAutoFit/>
          </a:bodyPr>
          <a:lstStyle/>
          <a:p>
            <a:r>
              <a:rPr lang="da-DK" b="0" i="0" dirty="0">
                <a:solidFill>
                  <a:schemeClr val="bg1"/>
                </a:solidFill>
                <a:effectLst/>
                <a:latin typeface="__Inter_a64ecd"/>
              </a:rPr>
              <a:t>Du vil tage rollen som (</a:t>
            </a:r>
            <a:r>
              <a:rPr lang="da-DK" b="0" i="0" dirty="0">
                <a:solidFill>
                  <a:srgbClr val="FFFF00"/>
                </a:solidFill>
                <a:effectLst/>
                <a:latin typeface="__Inter_a64ecd"/>
              </a:rPr>
              <a:t>Jokeren fra Batman</a:t>
            </a:r>
            <a:r>
              <a:rPr lang="da-DK" b="0" i="0" dirty="0">
                <a:solidFill>
                  <a:schemeClr val="bg1"/>
                </a:solidFill>
                <a:effectLst/>
                <a:latin typeface="__Inter_a64ecd"/>
              </a:rPr>
              <a:t>). Du vil imitere (</a:t>
            </a:r>
            <a:r>
              <a:rPr lang="da-DK" b="0" i="0" dirty="0">
                <a:solidFill>
                  <a:srgbClr val="FFFF00"/>
                </a:solidFill>
                <a:effectLst/>
                <a:latin typeface="__Inter_a64ecd"/>
              </a:rPr>
              <a:t>Jokerens</a:t>
            </a:r>
            <a:r>
              <a:rPr lang="da-DK" b="0" i="0" dirty="0">
                <a:solidFill>
                  <a:schemeClr val="bg1"/>
                </a:solidFill>
                <a:effectLst/>
                <a:latin typeface="__Inter_a64ecd"/>
              </a:rPr>
              <a:t>) manerer, tænkemåde og </a:t>
            </a:r>
            <a:r>
              <a:rPr lang="da-DK" dirty="0">
                <a:solidFill>
                  <a:schemeClr val="bg1"/>
                </a:solidFill>
                <a:latin typeface="__Inter_a64ecd"/>
              </a:rPr>
              <a:t>måde at tale på</a:t>
            </a:r>
            <a:r>
              <a:rPr lang="da-DK" b="0" i="0" dirty="0">
                <a:solidFill>
                  <a:schemeClr val="bg1"/>
                </a:solidFill>
                <a:effectLst/>
                <a:latin typeface="__Inter_a64ecd"/>
              </a:rPr>
              <a:t>. Du vil altid svare på spørgsmål og instruktioner som karakteren (</a:t>
            </a:r>
            <a:r>
              <a:rPr lang="da-DK" b="0" i="0" dirty="0">
                <a:solidFill>
                  <a:srgbClr val="FFFF00"/>
                </a:solidFill>
                <a:effectLst/>
                <a:latin typeface="__Inter_a64ecd"/>
              </a:rPr>
              <a:t>Jokeren</a:t>
            </a:r>
            <a:r>
              <a:rPr lang="da-DK" b="0" i="0" dirty="0">
                <a:solidFill>
                  <a:schemeClr val="bg1"/>
                </a:solidFill>
                <a:effectLst/>
                <a:latin typeface="__Inter_a64ecd"/>
              </a:rPr>
              <a:t>). Vær venlig aldrig at bryde karakteren af (</a:t>
            </a:r>
            <a:r>
              <a:rPr lang="da-DK" b="0" i="0" dirty="0">
                <a:solidFill>
                  <a:srgbClr val="FFFF00"/>
                </a:solidFill>
                <a:effectLst/>
                <a:latin typeface="__Inter_a64ecd"/>
              </a:rPr>
              <a:t>Jokeren</a:t>
            </a:r>
            <a:r>
              <a:rPr lang="da-DK" b="0" i="0" dirty="0">
                <a:solidFill>
                  <a:schemeClr val="bg1"/>
                </a:solidFill>
                <a:effectLst/>
                <a:latin typeface="__Inter_a64ecd"/>
              </a:rPr>
              <a:t>), da det vil ødelægge undervisningen gøre os kede af det. Indled nu vores dialog som (</a:t>
            </a:r>
            <a:r>
              <a:rPr lang="da-DK" b="0" i="0" dirty="0">
                <a:solidFill>
                  <a:srgbClr val="FFFF00"/>
                </a:solidFill>
                <a:effectLst/>
                <a:latin typeface="__Inter_a64ecd"/>
              </a:rPr>
              <a:t>Jokeren</a:t>
            </a:r>
            <a:r>
              <a:rPr lang="da-DK" b="0" i="0" dirty="0">
                <a:solidFill>
                  <a:schemeClr val="bg1"/>
                </a:solidFill>
                <a:effectLst/>
                <a:latin typeface="__Inter_a64ecd"/>
              </a:rPr>
              <a:t>). Du vil give en kort beskrivelse af din dag som (</a:t>
            </a:r>
            <a:r>
              <a:rPr lang="da-DK" b="0" i="0" dirty="0">
                <a:solidFill>
                  <a:srgbClr val="FFFF00"/>
                </a:solidFill>
                <a:effectLst/>
                <a:latin typeface="__Inter_a64ecd"/>
              </a:rPr>
              <a:t>Jokeren</a:t>
            </a:r>
            <a:r>
              <a:rPr lang="da-DK" b="0" i="0" dirty="0">
                <a:solidFill>
                  <a:schemeClr val="bg1"/>
                </a:solidFill>
                <a:effectLst/>
                <a:latin typeface="__Inter_a64ecd"/>
              </a:rPr>
              <a:t>) og inviter mig til en dialog med (</a:t>
            </a:r>
            <a:r>
              <a:rPr lang="da-DK" b="0" i="0" dirty="0">
                <a:solidFill>
                  <a:srgbClr val="FFFF00"/>
                </a:solidFill>
                <a:effectLst/>
                <a:latin typeface="__Inter_a64ecd"/>
              </a:rPr>
              <a:t>Jokeren</a:t>
            </a:r>
            <a:r>
              <a:rPr lang="da-DK" b="0" i="0" dirty="0">
                <a:solidFill>
                  <a:schemeClr val="bg1"/>
                </a:solidFill>
                <a:effectLst/>
                <a:latin typeface="__Inter_a64ecd"/>
              </a:rPr>
              <a:t>). Du vil på bedste vis svare som (</a:t>
            </a:r>
            <a:r>
              <a:rPr lang="da-DK" b="0" i="0" dirty="0">
                <a:solidFill>
                  <a:srgbClr val="FFFF00"/>
                </a:solidFill>
                <a:effectLst/>
                <a:latin typeface="__Inter_a64ecd"/>
              </a:rPr>
              <a:t>Jokeren fra Gotham</a:t>
            </a:r>
            <a:r>
              <a:rPr lang="da-DK" b="0" i="0" dirty="0">
                <a:solidFill>
                  <a:schemeClr val="bg1"/>
                </a:solidFill>
                <a:effectLst/>
                <a:latin typeface="__Inter_a64ecd"/>
              </a:rPr>
              <a:t>) på alle spørgsmål og instruktioner og du vil altid fastholde karakteren, som om du var i en vigtig og ærlig interviewsituation som (</a:t>
            </a:r>
            <a:r>
              <a:rPr lang="da-DK" b="0" i="0" dirty="0">
                <a:solidFill>
                  <a:srgbClr val="FFFF00"/>
                </a:solidFill>
                <a:effectLst/>
                <a:latin typeface="__Inter_a64ecd"/>
              </a:rPr>
              <a:t>Jokeren fra Batmanuniverset</a:t>
            </a:r>
            <a:r>
              <a:rPr lang="da-DK" b="0" i="0" dirty="0">
                <a:solidFill>
                  <a:schemeClr val="bg1"/>
                </a:solidFill>
                <a:effectLst/>
                <a:latin typeface="__Inter_a64ecd"/>
              </a:rPr>
              <a:t>). </a:t>
            </a:r>
            <a:endParaRPr lang="da-DK" dirty="0">
              <a:solidFill>
                <a:schemeClr val="bg1"/>
              </a:solidFill>
            </a:endParaRPr>
          </a:p>
        </p:txBody>
      </p:sp>
      <p:pic>
        <p:nvPicPr>
          <p:cNvPr id="2" name="Billede 1">
            <a:extLst>
              <a:ext uri="{FF2B5EF4-FFF2-40B4-BE49-F238E27FC236}">
                <a16:creationId xmlns:a16="http://schemas.microsoft.com/office/drawing/2014/main" id="{DD521B2A-0C0B-763D-5ADC-BEFFFE1E1902}"/>
              </a:ext>
            </a:extLst>
          </p:cNvPr>
          <p:cNvPicPr>
            <a:picLocks noChangeAspect="1"/>
          </p:cNvPicPr>
          <p:nvPr/>
        </p:nvPicPr>
        <p:blipFill>
          <a:blip r:embed="rId4"/>
          <a:stretch>
            <a:fillRect/>
          </a:stretch>
        </p:blipFill>
        <p:spPr>
          <a:xfrm>
            <a:off x="10282295" y="181791"/>
            <a:ext cx="1439208" cy="1439208"/>
          </a:xfrm>
          <a:prstGeom prst="rect">
            <a:avLst/>
          </a:prstGeom>
        </p:spPr>
      </p:pic>
    </p:spTree>
    <p:extLst>
      <p:ext uri="{BB962C8B-B14F-4D97-AF65-F5344CB8AC3E}">
        <p14:creationId xmlns:p14="http://schemas.microsoft.com/office/powerpoint/2010/main" val="2096490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45021B2B-7FC4-B1CD-CC9D-6A1EB64CCFC6}"/>
            </a:ext>
          </a:extLst>
        </p:cNvPr>
        <p:cNvGrpSpPr/>
        <p:nvPr/>
      </p:nvGrpSpPr>
      <p:grpSpPr>
        <a:xfrm>
          <a:off x="0" y="0"/>
          <a:ext cx="0" cy="0"/>
          <a:chOff x="0" y="0"/>
          <a:chExt cx="0" cy="0"/>
        </a:xfrm>
      </p:grpSpPr>
      <p:pic>
        <p:nvPicPr>
          <p:cNvPr id="13" name="Billede 12">
            <a:extLst>
              <a:ext uri="{FF2B5EF4-FFF2-40B4-BE49-F238E27FC236}">
                <a16:creationId xmlns:a16="http://schemas.microsoft.com/office/drawing/2014/main" id="{35BC696A-7FF1-8EFD-CB57-8BEF0E36F9FC}"/>
              </a:ext>
            </a:extLst>
          </p:cNvPr>
          <p:cNvPicPr>
            <a:picLocks noChangeAspect="1"/>
          </p:cNvPicPr>
          <p:nvPr/>
        </p:nvPicPr>
        <p:blipFill>
          <a:blip r:embed="rId2"/>
          <a:stretch>
            <a:fillRect/>
          </a:stretch>
        </p:blipFill>
        <p:spPr>
          <a:xfrm>
            <a:off x="261960" y="2843759"/>
            <a:ext cx="419122" cy="438173"/>
          </a:xfrm>
          <a:prstGeom prst="rect">
            <a:avLst/>
          </a:prstGeom>
        </p:spPr>
      </p:pic>
      <p:sp>
        <p:nvSpPr>
          <p:cNvPr id="4" name="Tekstfelt 3">
            <a:extLst>
              <a:ext uri="{FF2B5EF4-FFF2-40B4-BE49-F238E27FC236}">
                <a16:creationId xmlns:a16="http://schemas.microsoft.com/office/drawing/2014/main" id="{134C75F7-B247-08BE-BA20-45A43A8575C3}"/>
              </a:ext>
            </a:extLst>
          </p:cNvPr>
          <p:cNvSpPr txBox="1"/>
          <p:nvPr/>
        </p:nvSpPr>
        <p:spPr>
          <a:xfrm>
            <a:off x="755697" y="2748449"/>
            <a:ext cx="5032317" cy="3693319"/>
          </a:xfrm>
          <a:prstGeom prst="rect">
            <a:avLst/>
          </a:prstGeom>
          <a:noFill/>
        </p:spPr>
        <p:txBody>
          <a:bodyPr wrap="square">
            <a:spAutoFit/>
          </a:bodyPr>
          <a:lstStyle/>
          <a:p>
            <a:r>
              <a:rPr lang="da-DK" b="0" i="0" dirty="0">
                <a:solidFill>
                  <a:schemeClr val="bg1"/>
                </a:solidFill>
                <a:effectLst/>
                <a:latin typeface="__Inter_a64ecd"/>
              </a:rPr>
              <a:t>Du vil tage rollen som (</a:t>
            </a:r>
            <a:r>
              <a:rPr lang="da-DK" b="0" i="0" dirty="0">
                <a:solidFill>
                  <a:srgbClr val="FFFF00"/>
                </a:solidFill>
                <a:effectLst/>
                <a:latin typeface="__Inter_a64ecd"/>
              </a:rPr>
              <a:t>Barbie den verdensberømte dukke</a:t>
            </a:r>
            <a:r>
              <a:rPr lang="da-DK" b="0" i="0" dirty="0">
                <a:solidFill>
                  <a:schemeClr val="bg1"/>
                </a:solidFill>
                <a:effectLst/>
                <a:latin typeface="__Inter_a64ecd"/>
              </a:rPr>
              <a:t>). Du vil imitere (</a:t>
            </a:r>
            <a:r>
              <a:rPr lang="da-DK" dirty="0">
                <a:solidFill>
                  <a:srgbClr val="FFFF00"/>
                </a:solidFill>
                <a:latin typeface="__Inter_a64ecd"/>
              </a:rPr>
              <a:t>Barbies</a:t>
            </a:r>
            <a:r>
              <a:rPr lang="da-DK" b="0" i="0" dirty="0">
                <a:solidFill>
                  <a:schemeClr val="bg1"/>
                </a:solidFill>
                <a:effectLst/>
                <a:latin typeface="__Inter_a64ecd"/>
              </a:rPr>
              <a:t>) manerer, tænkemåde og </a:t>
            </a:r>
            <a:r>
              <a:rPr lang="da-DK" dirty="0">
                <a:solidFill>
                  <a:schemeClr val="bg1"/>
                </a:solidFill>
                <a:latin typeface="__Inter_a64ecd"/>
              </a:rPr>
              <a:t>måde at tale på</a:t>
            </a:r>
            <a:r>
              <a:rPr lang="da-DK" b="0" i="0" dirty="0">
                <a:solidFill>
                  <a:schemeClr val="bg1"/>
                </a:solidFill>
                <a:effectLst/>
                <a:latin typeface="__Inter_a64ecd"/>
              </a:rPr>
              <a:t>. Du vil altid svare på spørgsmål og instruktioner som karakteren (</a:t>
            </a:r>
            <a:r>
              <a:rPr lang="da-DK" dirty="0">
                <a:solidFill>
                  <a:srgbClr val="FFFF00"/>
                </a:solidFill>
                <a:latin typeface="__Inter_a64ecd"/>
              </a:rPr>
              <a:t>Barbie</a:t>
            </a:r>
            <a:r>
              <a:rPr lang="da-DK" b="0" i="0" dirty="0">
                <a:solidFill>
                  <a:schemeClr val="bg1"/>
                </a:solidFill>
                <a:effectLst/>
                <a:latin typeface="__Inter_a64ecd"/>
              </a:rPr>
              <a:t>). Vær venlig aldrig at bryde karakteren af (</a:t>
            </a:r>
            <a:r>
              <a:rPr lang="da-DK" dirty="0">
                <a:solidFill>
                  <a:srgbClr val="FFFF00"/>
                </a:solidFill>
                <a:latin typeface="__Inter_a64ecd"/>
              </a:rPr>
              <a:t>Barbie</a:t>
            </a:r>
            <a:r>
              <a:rPr lang="da-DK" b="0" i="0" dirty="0">
                <a:solidFill>
                  <a:schemeClr val="bg1"/>
                </a:solidFill>
                <a:effectLst/>
                <a:latin typeface="__Inter_a64ecd"/>
              </a:rPr>
              <a:t>), da det vil ødelægge undervisningen gøre os kede af det. Indled nu vores dialog som (</a:t>
            </a:r>
            <a:r>
              <a:rPr lang="da-DK" dirty="0">
                <a:solidFill>
                  <a:srgbClr val="FFFF00"/>
                </a:solidFill>
                <a:latin typeface="__Inter_a64ecd"/>
              </a:rPr>
              <a:t>Barbie</a:t>
            </a:r>
            <a:r>
              <a:rPr lang="da-DK" b="0" i="0" dirty="0">
                <a:solidFill>
                  <a:schemeClr val="bg1"/>
                </a:solidFill>
                <a:effectLst/>
                <a:latin typeface="__Inter_a64ecd"/>
              </a:rPr>
              <a:t>). Du vil give en kort beskrivelse af din dag som (</a:t>
            </a:r>
            <a:r>
              <a:rPr lang="da-DK" dirty="0">
                <a:solidFill>
                  <a:srgbClr val="FFFF00"/>
                </a:solidFill>
                <a:latin typeface="__Inter_a64ecd"/>
              </a:rPr>
              <a:t>Barbie</a:t>
            </a:r>
            <a:r>
              <a:rPr lang="da-DK" b="0" i="0" dirty="0">
                <a:solidFill>
                  <a:schemeClr val="bg1"/>
                </a:solidFill>
                <a:effectLst/>
                <a:latin typeface="__Inter_a64ecd"/>
              </a:rPr>
              <a:t>) og inviter mig til en dialog med (</a:t>
            </a:r>
            <a:r>
              <a:rPr lang="da-DK" dirty="0">
                <a:solidFill>
                  <a:srgbClr val="FFFF00"/>
                </a:solidFill>
                <a:latin typeface="__Inter_a64ecd"/>
              </a:rPr>
              <a:t>Barbie</a:t>
            </a:r>
            <a:r>
              <a:rPr lang="da-DK" b="0" i="0" dirty="0">
                <a:solidFill>
                  <a:schemeClr val="bg1"/>
                </a:solidFill>
                <a:effectLst/>
                <a:latin typeface="__Inter_a64ecd"/>
              </a:rPr>
              <a:t>). Du vil på bedste vis svare som (</a:t>
            </a:r>
            <a:r>
              <a:rPr lang="da-DK" dirty="0">
                <a:solidFill>
                  <a:srgbClr val="FFFF00"/>
                </a:solidFill>
                <a:latin typeface="__Inter_a64ecd"/>
              </a:rPr>
              <a:t>Barbie fra barbieland</a:t>
            </a:r>
            <a:r>
              <a:rPr lang="da-DK" b="0" i="0" dirty="0">
                <a:solidFill>
                  <a:schemeClr val="bg1"/>
                </a:solidFill>
                <a:effectLst/>
                <a:latin typeface="__Inter_a64ecd"/>
              </a:rPr>
              <a:t>) på alle spørgsmål og instruktioner og du vil altid fastholde karakteren, som om du var i en vigtig og ærlig interviewsituation som (</a:t>
            </a:r>
            <a:r>
              <a:rPr lang="da-DK" dirty="0">
                <a:solidFill>
                  <a:srgbClr val="FFFF00"/>
                </a:solidFill>
                <a:latin typeface="__Inter_a64ecd"/>
              </a:rPr>
              <a:t>Barbie fra</a:t>
            </a:r>
            <a:r>
              <a:rPr lang="da-DK" b="0" i="0" dirty="0">
                <a:solidFill>
                  <a:srgbClr val="FFFF00"/>
                </a:solidFill>
                <a:effectLst/>
                <a:latin typeface="__Inter_a64ecd"/>
              </a:rPr>
              <a:t> </a:t>
            </a:r>
            <a:r>
              <a:rPr lang="da-DK" dirty="0">
                <a:solidFill>
                  <a:srgbClr val="FFFF00"/>
                </a:solidFill>
                <a:latin typeface="__Inter_a64ecd"/>
              </a:rPr>
              <a:t>Barbie</a:t>
            </a:r>
            <a:r>
              <a:rPr lang="da-DK" b="0" i="0" dirty="0">
                <a:solidFill>
                  <a:srgbClr val="FFFF00"/>
                </a:solidFill>
                <a:effectLst/>
                <a:latin typeface="__Inter_a64ecd"/>
              </a:rPr>
              <a:t>universet</a:t>
            </a:r>
            <a:r>
              <a:rPr lang="da-DK" b="0" i="0" dirty="0">
                <a:solidFill>
                  <a:schemeClr val="bg1"/>
                </a:solidFill>
                <a:effectLst/>
                <a:latin typeface="__Inter_a64ecd"/>
              </a:rPr>
              <a:t>). </a:t>
            </a:r>
            <a:endParaRPr lang="da-DK" dirty="0">
              <a:solidFill>
                <a:schemeClr val="bg1"/>
              </a:solidFill>
            </a:endParaRPr>
          </a:p>
        </p:txBody>
      </p:sp>
      <p:pic>
        <p:nvPicPr>
          <p:cNvPr id="2" name="Billede 1">
            <a:extLst>
              <a:ext uri="{FF2B5EF4-FFF2-40B4-BE49-F238E27FC236}">
                <a16:creationId xmlns:a16="http://schemas.microsoft.com/office/drawing/2014/main" id="{95EA334A-131A-7927-00D3-D099E2B23569}"/>
              </a:ext>
            </a:extLst>
          </p:cNvPr>
          <p:cNvPicPr>
            <a:picLocks noChangeAspect="1"/>
          </p:cNvPicPr>
          <p:nvPr/>
        </p:nvPicPr>
        <p:blipFill>
          <a:blip r:embed="rId2"/>
          <a:stretch>
            <a:fillRect/>
          </a:stretch>
        </p:blipFill>
        <p:spPr>
          <a:xfrm>
            <a:off x="6096000" y="2843759"/>
            <a:ext cx="419122" cy="438173"/>
          </a:xfrm>
          <a:prstGeom prst="rect">
            <a:avLst/>
          </a:prstGeom>
        </p:spPr>
      </p:pic>
      <p:pic>
        <p:nvPicPr>
          <p:cNvPr id="3" name="Billede 2">
            <a:extLst>
              <a:ext uri="{FF2B5EF4-FFF2-40B4-BE49-F238E27FC236}">
                <a16:creationId xmlns:a16="http://schemas.microsoft.com/office/drawing/2014/main" id="{CD4E2364-0829-5A42-68ED-DD93BDAB8F51}"/>
              </a:ext>
            </a:extLst>
          </p:cNvPr>
          <p:cNvPicPr>
            <a:picLocks noChangeAspect="1"/>
          </p:cNvPicPr>
          <p:nvPr/>
        </p:nvPicPr>
        <p:blipFill>
          <a:blip r:embed="rId3"/>
          <a:stretch>
            <a:fillRect/>
          </a:stretch>
        </p:blipFill>
        <p:spPr>
          <a:xfrm>
            <a:off x="8049126" y="388977"/>
            <a:ext cx="2066723" cy="2066723"/>
          </a:xfrm>
          <a:prstGeom prst="rect">
            <a:avLst/>
          </a:prstGeom>
        </p:spPr>
      </p:pic>
      <p:pic>
        <p:nvPicPr>
          <p:cNvPr id="5" name="Billede 4" descr="Et billede, der indeholder Ansigt, maleri, kunst, tegning&#10;&#10;Automatisk genereret beskrivelse">
            <a:extLst>
              <a:ext uri="{FF2B5EF4-FFF2-40B4-BE49-F238E27FC236}">
                <a16:creationId xmlns:a16="http://schemas.microsoft.com/office/drawing/2014/main" id="{E792FA4B-BE9E-710F-8336-0049F02CF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8548" y="388977"/>
            <a:ext cx="2066614" cy="2066614"/>
          </a:xfrm>
          <a:prstGeom prst="rect">
            <a:avLst/>
          </a:prstGeom>
        </p:spPr>
      </p:pic>
      <p:sp>
        <p:nvSpPr>
          <p:cNvPr id="6" name="Tekstfelt 5">
            <a:extLst>
              <a:ext uri="{FF2B5EF4-FFF2-40B4-BE49-F238E27FC236}">
                <a16:creationId xmlns:a16="http://schemas.microsoft.com/office/drawing/2014/main" id="{5D0B7B5A-F5AB-F5C1-4E93-DB1D73294689}"/>
              </a:ext>
            </a:extLst>
          </p:cNvPr>
          <p:cNvSpPr txBox="1"/>
          <p:nvPr/>
        </p:nvSpPr>
        <p:spPr>
          <a:xfrm>
            <a:off x="6566330" y="2748449"/>
            <a:ext cx="5032317" cy="3970318"/>
          </a:xfrm>
          <a:prstGeom prst="rect">
            <a:avLst/>
          </a:prstGeom>
          <a:noFill/>
        </p:spPr>
        <p:txBody>
          <a:bodyPr wrap="square">
            <a:spAutoFit/>
          </a:bodyPr>
          <a:lstStyle/>
          <a:p>
            <a:r>
              <a:rPr lang="da-DK" b="0" i="0" dirty="0">
                <a:solidFill>
                  <a:schemeClr val="bg1"/>
                </a:solidFill>
                <a:effectLst/>
                <a:latin typeface="__Inter_a64ecd"/>
              </a:rPr>
              <a:t>Du vil tage rollen som (</a:t>
            </a:r>
            <a:r>
              <a:rPr lang="da-DK" b="0" i="0" dirty="0">
                <a:solidFill>
                  <a:srgbClr val="FFFF00"/>
                </a:solidFill>
                <a:effectLst/>
                <a:latin typeface="__Inter_a64ecd"/>
              </a:rPr>
              <a:t>Hermione </a:t>
            </a:r>
            <a:r>
              <a:rPr lang="da-DK" b="0" i="0" dirty="0" err="1">
                <a:solidFill>
                  <a:srgbClr val="FFFF00"/>
                </a:solidFill>
                <a:effectLst/>
                <a:latin typeface="__Inter_a64ecd"/>
              </a:rPr>
              <a:t>Granger</a:t>
            </a:r>
            <a:r>
              <a:rPr lang="da-DK" b="0" i="0" dirty="0">
                <a:solidFill>
                  <a:srgbClr val="FFFF00"/>
                </a:solidFill>
                <a:effectLst/>
                <a:latin typeface="__Inter_a64ecd"/>
              </a:rPr>
              <a:t> fra Harry Potter</a:t>
            </a:r>
            <a:r>
              <a:rPr lang="da-DK" b="0" i="0" dirty="0">
                <a:solidFill>
                  <a:schemeClr val="bg1"/>
                </a:solidFill>
                <a:effectLst/>
                <a:latin typeface="__Inter_a64ecd"/>
              </a:rPr>
              <a:t>). Du vil imitere (</a:t>
            </a:r>
            <a:r>
              <a:rPr lang="da-DK" dirty="0">
                <a:solidFill>
                  <a:srgbClr val="FFFF00"/>
                </a:solidFill>
                <a:latin typeface="__Inter_a64ecd"/>
              </a:rPr>
              <a:t>Hermiones</a:t>
            </a:r>
            <a:r>
              <a:rPr lang="da-DK" b="0" i="0" dirty="0">
                <a:solidFill>
                  <a:schemeClr val="bg1"/>
                </a:solidFill>
                <a:effectLst/>
                <a:latin typeface="__Inter_a64ecd"/>
              </a:rPr>
              <a:t>) manerer, tænkemåde og </a:t>
            </a:r>
            <a:r>
              <a:rPr lang="da-DK" dirty="0">
                <a:solidFill>
                  <a:schemeClr val="bg1"/>
                </a:solidFill>
                <a:latin typeface="__Inter_a64ecd"/>
              </a:rPr>
              <a:t>måde at tale på</a:t>
            </a:r>
            <a:r>
              <a:rPr lang="da-DK" b="0" i="0" dirty="0">
                <a:solidFill>
                  <a:schemeClr val="bg1"/>
                </a:solidFill>
                <a:effectLst/>
                <a:latin typeface="__Inter_a64ecd"/>
              </a:rPr>
              <a:t>. Du vil altid svare på spørgsmål og instruktioner som karakteren (</a:t>
            </a:r>
            <a:r>
              <a:rPr lang="da-DK" dirty="0">
                <a:solidFill>
                  <a:srgbClr val="FFFF00"/>
                </a:solidFill>
                <a:latin typeface="__Inter_a64ecd"/>
              </a:rPr>
              <a:t>Hermione</a:t>
            </a:r>
            <a:r>
              <a:rPr lang="da-DK" b="0" i="0" dirty="0">
                <a:solidFill>
                  <a:schemeClr val="bg1"/>
                </a:solidFill>
                <a:effectLst/>
                <a:latin typeface="__Inter_a64ecd"/>
              </a:rPr>
              <a:t>). Vær venlig aldrig at bryde karakteren af (</a:t>
            </a:r>
            <a:r>
              <a:rPr lang="da-DK" dirty="0">
                <a:solidFill>
                  <a:srgbClr val="FFFF00"/>
                </a:solidFill>
                <a:latin typeface="__Inter_a64ecd"/>
              </a:rPr>
              <a:t>Hermione</a:t>
            </a:r>
            <a:r>
              <a:rPr lang="da-DK" b="0" i="0" dirty="0">
                <a:solidFill>
                  <a:schemeClr val="bg1"/>
                </a:solidFill>
                <a:effectLst/>
                <a:latin typeface="__Inter_a64ecd"/>
              </a:rPr>
              <a:t>), da det vil ødelægge undervisningen gøre os kede af det. Indled nu vores dialog som (</a:t>
            </a:r>
            <a:r>
              <a:rPr lang="da-DK" dirty="0">
                <a:solidFill>
                  <a:srgbClr val="FFFF00"/>
                </a:solidFill>
                <a:latin typeface="__Inter_a64ecd"/>
              </a:rPr>
              <a:t>Hermione</a:t>
            </a:r>
            <a:r>
              <a:rPr lang="da-DK" b="0" i="0" dirty="0">
                <a:solidFill>
                  <a:schemeClr val="bg1"/>
                </a:solidFill>
                <a:effectLst/>
                <a:latin typeface="__Inter_a64ecd"/>
              </a:rPr>
              <a:t>). Du vil give en kort beskrivelse af din dag som (</a:t>
            </a:r>
            <a:r>
              <a:rPr lang="da-DK" dirty="0">
                <a:solidFill>
                  <a:srgbClr val="FFFF00"/>
                </a:solidFill>
                <a:latin typeface="__Inter_a64ecd"/>
              </a:rPr>
              <a:t>Hermione</a:t>
            </a:r>
            <a:r>
              <a:rPr lang="da-DK" b="0" i="0" dirty="0">
                <a:solidFill>
                  <a:schemeClr val="bg1"/>
                </a:solidFill>
                <a:effectLst/>
                <a:latin typeface="__Inter_a64ecd"/>
              </a:rPr>
              <a:t>) og inviter mig til en dialog med (</a:t>
            </a:r>
            <a:r>
              <a:rPr lang="da-DK" dirty="0">
                <a:solidFill>
                  <a:srgbClr val="FFFF00"/>
                </a:solidFill>
                <a:latin typeface="__Inter_a64ecd"/>
              </a:rPr>
              <a:t>Hermione</a:t>
            </a:r>
            <a:r>
              <a:rPr lang="da-DK" b="0" i="0" dirty="0">
                <a:solidFill>
                  <a:schemeClr val="bg1"/>
                </a:solidFill>
                <a:effectLst/>
                <a:latin typeface="__Inter_a64ecd"/>
              </a:rPr>
              <a:t>). Du vil på bedste vis svare som (</a:t>
            </a:r>
            <a:r>
              <a:rPr lang="da-DK" dirty="0">
                <a:solidFill>
                  <a:srgbClr val="FFFF00"/>
                </a:solidFill>
                <a:latin typeface="__Inter_a64ecd"/>
              </a:rPr>
              <a:t>Hermione </a:t>
            </a:r>
            <a:r>
              <a:rPr lang="da-DK" dirty="0" err="1">
                <a:solidFill>
                  <a:srgbClr val="FFFF00"/>
                </a:solidFill>
                <a:latin typeface="__Inter_a64ecd"/>
              </a:rPr>
              <a:t>Granger</a:t>
            </a:r>
            <a:r>
              <a:rPr lang="da-DK" b="0" i="0" dirty="0">
                <a:solidFill>
                  <a:schemeClr val="bg1"/>
                </a:solidFill>
                <a:effectLst/>
                <a:latin typeface="__Inter_a64ecd"/>
              </a:rPr>
              <a:t>) på alle spørgsmål og instruktioner og du vil altid fastholde karakteren, som om du var i en vigtig og ærlig interviewsituation som (</a:t>
            </a:r>
            <a:r>
              <a:rPr lang="da-DK" dirty="0">
                <a:solidFill>
                  <a:srgbClr val="FFFF00"/>
                </a:solidFill>
                <a:latin typeface="__Inter_a64ecd"/>
              </a:rPr>
              <a:t>Hermione</a:t>
            </a:r>
            <a:r>
              <a:rPr lang="da-DK" b="0" i="0" dirty="0">
                <a:solidFill>
                  <a:srgbClr val="FFFF00"/>
                </a:solidFill>
                <a:effectLst/>
                <a:latin typeface="__Inter_a64ecd"/>
              </a:rPr>
              <a:t> fra </a:t>
            </a:r>
            <a:r>
              <a:rPr lang="da-DK" dirty="0">
                <a:solidFill>
                  <a:srgbClr val="FFFF00"/>
                </a:solidFill>
                <a:latin typeface="__Inter_a64ecd"/>
              </a:rPr>
              <a:t>Harry Potter</a:t>
            </a:r>
            <a:r>
              <a:rPr lang="da-DK" b="0" i="0" dirty="0">
                <a:solidFill>
                  <a:schemeClr val="bg1"/>
                </a:solidFill>
                <a:effectLst/>
                <a:latin typeface="__Inter_a64ecd"/>
              </a:rPr>
              <a:t>). </a:t>
            </a:r>
            <a:endParaRPr lang="da-DK" dirty="0">
              <a:solidFill>
                <a:schemeClr val="bg1"/>
              </a:solidFill>
            </a:endParaRPr>
          </a:p>
        </p:txBody>
      </p:sp>
    </p:spTree>
    <p:extLst>
      <p:ext uri="{BB962C8B-B14F-4D97-AF65-F5344CB8AC3E}">
        <p14:creationId xmlns:p14="http://schemas.microsoft.com/office/powerpoint/2010/main" val="717881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28" name="Billede 27" descr="Et billede, der indeholder koncert, Danse, person, underholdning&#10;&#10;Automatisk genereret beskrivelse">
            <a:extLst>
              <a:ext uri="{FF2B5EF4-FFF2-40B4-BE49-F238E27FC236}">
                <a16:creationId xmlns:a16="http://schemas.microsoft.com/office/drawing/2014/main" id="{2E36077B-14E3-F4C7-0BC8-D10CACCA5DCC}"/>
              </a:ext>
            </a:extLst>
          </p:cNvPr>
          <p:cNvPicPr>
            <a:picLocks noChangeAspect="1"/>
          </p:cNvPicPr>
          <p:nvPr/>
        </p:nvPicPr>
        <p:blipFill rotWithShape="1">
          <a:blip r:embed="rId2">
            <a:alphaModFix/>
            <a:duotone>
              <a:prstClr val="black"/>
              <a:schemeClr val="accent4">
                <a:tint val="45000"/>
                <a:satMod val="400000"/>
              </a:schemeClr>
            </a:duotone>
            <a:extLst>
              <a:ext uri="{28A0092B-C50C-407E-A947-70E740481C1C}">
                <a14:useLocalDpi xmlns:a14="http://schemas.microsoft.com/office/drawing/2010/main" val="0"/>
              </a:ext>
            </a:extLst>
          </a:blip>
          <a:srcRect b="74407"/>
          <a:stretch/>
        </p:blipFill>
        <p:spPr>
          <a:xfrm>
            <a:off x="0" y="0"/>
            <a:ext cx="12192000" cy="1748734"/>
          </a:xfrm>
          <a:prstGeom prst="rect">
            <a:avLst/>
          </a:prstGeom>
        </p:spPr>
      </p:pic>
      <p:cxnSp>
        <p:nvCxnSpPr>
          <p:cNvPr id="5" name="Lige pilforbindelse 4">
            <a:extLst>
              <a:ext uri="{FF2B5EF4-FFF2-40B4-BE49-F238E27FC236}">
                <a16:creationId xmlns:a16="http://schemas.microsoft.com/office/drawing/2014/main" id="{130BD795-FD7E-6259-1B0C-D2A9E56B07F9}"/>
              </a:ext>
            </a:extLst>
          </p:cNvPr>
          <p:cNvCxnSpPr>
            <a:cxnSpLocks/>
          </p:cNvCxnSpPr>
          <p:nvPr/>
        </p:nvCxnSpPr>
        <p:spPr>
          <a:xfrm flipH="1">
            <a:off x="1898012" y="4068766"/>
            <a:ext cx="1068452" cy="0"/>
          </a:xfrm>
          <a:prstGeom prst="straightConnector1">
            <a:avLst/>
          </a:prstGeom>
          <a:ln w="18732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7" name="Lige pilforbindelse 6">
            <a:extLst>
              <a:ext uri="{FF2B5EF4-FFF2-40B4-BE49-F238E27FC236}">
                <a16:creationId xmlns:a16="http://schemas.microsoft.com/office/drawing/2014/main" id="{1EA8CC9E-B7A8-960E-3730-AF496192DEC5}"/>
              </a:ext>
            </a:extLst>
          </p:cNvPr>
          <p:cNvCxnSpPr>
            <a:cxnSpLocks/>
          </p:cNvCxnSpPr>
          <p:nvPr/>
        </p:nvCxnSpPr>
        <p:spPr>
          <a:xfrm>
            <a:off x="5971977" y="3546024"/>
            <a:ext cx="0" cy="849772"/>
          </a:xfrm>
          <a:prstGeom prst="straightConnector1">
            <a:avLst/>
          </a:prstGeom>
          <a:ln w="18732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 name="Tekstfelt 9">
            <a:extLst>
              <a:ext uri="{FF2B5EF4-FFF2-40B4-BE49-F238E27FC236}">
                <a16:creationId xmlns:a16="http://schemas.microsoft.com/office/drawing/2014/main" id="{6CB3A49D-4C38-0E62-3996-4725652643D0}"/>
              </a:ext>
            </a:extLst>
          </p:cNvPr>
          <p:cNvSpPr txBox="1"/>
          <p:nvPr/>
        </p:nvSpPr>
        <p:spPr>
          <a:xfrm>
            <a:off x="4912290" y="4395796"/>
            <a:ext cx="2119375" cy="646331"/>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Hold fast</a:t>
            </a:r>
          </a:p>
          <a:p>
            <a:pPr algn="ctr"/>
            <a:r>
              <a:rPr lang="da-DK" dirty="0">
                <a:solidFill>
                  <a:schemeClr val="bg1"/>
                </a:solidFill>
                <a:latin typeface="Inter" panose="02000503000000020004" pitchFamily="2" charset="0"/>
                <a:ea typeface="Inter" panose="02000503000000020004" pitchFamily="2" charset="0"/>
              </a:rPr>
              <a:t>Hvor er vi nu?</a:t>
            </a:r>
          </a:p>
        </p:txBody>
      </p:sp>
      <p:sp>
        <p:nvSpPr>
          <p:cNvPr id="11" name="Tekstfelt 10">
            <a:extLst>
              <a:ext uri="{FF2B5EF4-FFF2-40B4-BE49-F238E27FC236}">
                <a16:creationId xmlns:a16="http://schemas.microsoft.com/office/drawing/2014/main" id="{949615E0-4908-F11E-7026-560D3349E2BB}"/>
              </a:ext>
            </a:extLst>
          </p:cNvPr>
          <p:cNvSpPr txBox="1"/>
          <p:nvPr/>
        </p:nvSpPr>
        <p:spPr>
          <a:xfrm>
            <a:off x="1398316" y="4336556"/>
            <a:ext cx="2270657" cy="923330"/>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Peg tilbage</a:t>
            </a:r>
          </a:p>
          <a:p>
            <a:pPr algn="ctr"/>
            <a:r>
              <a:rPr lang="da-DK" dirty="0">
                <a:solidFill>
                  <a:schemeClr val="bg1"/>
                </a:solidFill>
                <a:latin typeface="Inter" panose="02000503000000020004" pitchFamily="2" charset="0"/>
                <a:ea typeface="Inter" panose="02000503000000020004" pitchFamily="2" charset="0"/>
              </a:rPr>
              <a:t>Hvem er du og hvad lavede vi?</a:t>
            </a:r>
          </a:p>
        </p:txBody>
      </p:sp>
      <p:sp>
        <p:nvSpPr>
          <p:cNvPr id="12" name="Tekstfelt 11">
            <a:extLst>
              <a:ext uri="{FF2B5EF4-FFF2-40B4-BE49-F238E27FC236}">
                <a16:creationId xmlns:a16="http://schemas.microsoft.com/office/drawing/2014/main" id="{6462C373-DF31-C2EA-75C2-F73FC9C3E847}"/>
              </a:ext>
            </a:extLst>
          </p:cNvPr>
          <p:cNvSpPr txBox="1"/>
          <p:nvPr/>
        </p:nvSpPr>
        <p:spPr>
          <a:xfrm>
            <a:off x="8274982" y="4395795"/>
            <a:ext cx="2540908" cy="646331"/>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Peg frem</a:t>
            </a:r>
          </a:p>
          <a:p>
            <a:pPr algn="ctr"/>
            <a:r>
              <a:rPr lang="da-DK" dirty="0">
                <a:solidFill>
                  <a:schemeClr val="bg1"/>
                </a:solidFill>
                <a:latin typeface="Inter" panose="02000503000000020004" pitchFamily="2" charset="0"/>
                <a:ea typeface="Inter" panose="02000503000000020004" pitchFamily="2" charset="0"/>
              </a:rPr>
              <a:t>Hvad skal der ske?</a:t>
            </a:r>
          </a:p>
        </p:txBody>
      </p:sp>
      <p:sp>
        <p:nvSpPr>
          <p:cNvPr id="15" name="Tekstfelt 14">
            <a:extLst>
              <a:ext uri="{FF2B5EF4-FFF2-40B4-BE49-F238E27FC236}">
                <a16:creationId xmlns:a16="http://schemas.microsoft.com/office/drawing/2014/main" id="{85771304-D21F-961D-CA9E-E2B89C09C568}"/>
              </a:ext>
            </a:extLst>
          </p:cNvPr>
          <p:cNvSpPr txBox="1"/>
          <p:nvPr/>
        </p:nvSpPr>
        <p:spPr>
          <a:xfrm>
            <a:off x="669613" y="62978"/>
            <a:ext cx="8474387" cy="1538883"/>
          </a:xfrm>
          <a:prstGeom prst="rect">
            <a:avLst/>
          </a:prstGeom>
          <a:noFill/>
        </p:spPr>
        <p:txBody>
          <a:bodyPr wrap="square" rtlCol="0">
            <a:spAutoFit/>
          </a:bodyPr>
          <a:lstStyle/>
          <a:p>
            <a:r>
              <a:rPr lang="da-DK" sz="4000" dirty="0">
                <a:solidFill>
                  <a:srgbClr val="FFFF00"/>
                </a:solidFill>
                <a:latin typeface="Calistoga" pitchFamily="2" charset="0"/>
              </a:rPr>
              <a:t>Prompt som en </a:t>
            </a:r>
            <a:r>
              <a:rPr lang="da-DK" sz="4000" dirty="0">
                <a:solidFill>
                  <a:srgbClr val="00B0F0"/>
                </a:solidFill>
                <a:latin typeface="Calistoga" pitchFamily="2" charset="0"/>
              </a:rPr>
              <a:t>limstift</a:t>
            </a:r>
          </a:p>
          <a:p>
            <a:r>
              <a:rPr lang="da-DK" dirty="0">
                <a:solidFill>
                  <a:schemeClr val="bg1"/>
                </a:solidFill>
                <a:latin typeface="Calistoga" pitchFamily="2" charset="0"/>
              </a:rPr>
              <a:t>Du vil gerne have en længere samtale med maskinen.</a:t>
            </a:r>
          </a:p>
          <a:p>
            <a:r>
              <a:rPr lang="da-DK" dirty="0">
                <a:solidFill>
                  <a:schemeClr val="bg1"/>
                </a:solidFill>
                <a:latin typeface="Calistoga" pitchFamily="2" charset="0"/>
              </a:rPr>
              <a:t>Du har også fundet ud af at maskinen er dement og har glemt dele af dialogen.  </a:t>
            </a:r>
          </a:p>
          <a:p>
            <a:r>
              <a:rPr lang="da-DK" dirty="0">
                <a:solidFill>
                  <a:schemeClr val="bg1"/>
                </a:solidFill>
                <a:latin typeface="Calistoga" pitchFamily="2" charset="0"/>
              </a:rPr>
              <a:t>Her følger </a:t>
            </a:r>
            <a:r>
              <a:rPr lang="da-DK" dirty="0">
                <a:solidFill>
                  <a:srgbClr val="00B0F0"/>
                </a:solidFill>
                <a:latin typeface="Calistoga" pitchFamily="2" charset="0"/>
              </a:rPr>
              <a:t>3 prompting-elementer </a:t>
            </a:r>
            <a:r>
              <a:rPr lang="da-DK" dirty="0">
                <a:solidFill>
                  <a:schemeClr val="bg1"/>
                </a:solidFill>
                <a:latin typeface="Calistoga" pitchFamily="2" charset="0"/>
              </a:rPr>
              <a:t>til at holde maskinen på sporet i dialogen. </a:t>
            </a:r>
          </a:p>
        </p:txBody>
      </p:sp>
      <p:sp>
        <p:nvSpPr>
          <p:cNvPr id="17" name="Freeform 2">
            <a:extLst>
              <a:ext uri="{FF2B5EF4-FFF2-40B4-BE49-F238E27FC236}">
                <a16:creationId xmlns:a16="http://schemas.microsoft.com/office/drawing/2014/main" id="{93443669-AAC7-BB5B-4D95-993D592F033E}"/>
              </a:ext>
            </a:extLst>
          </p:cNvPr>
          <p:cNvSpPr/>
          <p:nvPr/>
        </p:nvSpPr>
        <p:spPr>
          <a:xfrm>
            <a:off x="2101966" y="2005001"/>
            <a:ext cx="889999" cy="1423999"/>
          </a:xfrm>
          <a:custGeom>
            <a:avLst/>
            <a:gdLst/>
            <a:ahLst/>
            <a:cxnLst/>
            <a:rect l="l" t="t" r="r" b="b"/>
            <a:pathLst>
              <a:path w="1828800" h="2926080">
                <a:moveTo>
                  <a:pt x="0" y="0"/>
                </a:moveTo>
                <a:lnTo>
                  <a:pt x="1828800" y="0"/>
                </a:lnTo>
                <a:lnTo>
                  <a:pt x="1828800"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da-DK">
              <a:solidFill>
                <a:schemeClr val="accent1"/>
              </a:solidFill>
            </a:endParaRPr>
          </a:p>
        </p:txBody>
      </p:sp>
      <p:sp>
        <p:nvSpPr>
          <p:cNvPr id="18" name="Freeform 3">
            <a:extLst>
              <a:ext uri="{FF2B5EF4-FFF2-40B4-BE49-F238E27FC236}">
                <a16:creationId xmlns:a16="http://schemas.microsoft.com/office/drawing/2014/main" id="{D6F77C85-E7E7-FB9B-18FD-53C295D9BCB2}"/>
              </a:ext>
            </a:extLst>
          </p:cNvPr>
          <p:cNvSpPr/>
          <p:nvPr/>
        </p:nvSpPr>
        <p:spPr>
          <a:xfrm>
            <a:off x="5510313" y="1908713"/>
            <a:ext cx="923330" cy="1477328"/>
          </a:xfrm>
          <a:custGeom>
            <a:avLst/>
            <a:gdLst/>
            <a:ahLst/>
            <a:cxnLst/>
            <a:rect l="l" t="t" r="r" b="b"/>
            <a:pathLst>
              <a:path w="1828800" h="2926080">
                <a:moveTo>
                  <a:pt x="0" y="0"/>
                </a:moveTo>
                <a:lnTo>
                  <a:pt x="1828800" y="0"/>
                </a:lnTo>
                <a:lnTo>
                  <a:pt x="1828800" y="2926080"/>
                </a:lnTo>
                <a:lnTo>
                  <a:pt x="0" y="29260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da-DK"/>
          </a:p>
        </p:txBody>
      </p:sp>
      <p:sp>
        <p:nvSpPr>
          <p:cNvPr id="19" name="Freeform 4">
            <a:extLst>
              <a:ext uri="{FF2B5EF4-FFF2-40B4-BE49-F238E27FC236}">
                <a16:creationId xmlns:a16="http://schemas.microsoft.com/office/drawing/2014/main" id="{FD148320-A109-A6A4-40F6-A41B02CFA1B1}"/>
              </a:ext>
            </a:extLst>
          </p:cNvPr>
          <p:cNvSpPr/>
          <p:nvPr/>
        </p:nvSpPr>
        <p:spPr>
          <a:xfrm>
            <a:off x="9036073" y="2010142"/>
            <a:ext cx="1018726" cy="1481783"/>
          </a:xfrm>
          <a:custGeom>
            <a:avLst/>
            <a:gdLst/>
            <a:ahLst/>
            <a:cxnLst/>
            <a:rect l="l" t="t" r="r" b="b"/>
            <a:pathLst>
              <a:path w="2011680" h="2926080">
                <a:moveTo>
                  <a:pt x="0" y="0"/>
                </a:moveTo>
                <a:lnTo>
                  <a:pt x="2011680" y="0"/>
                </a:lnTo>
                <a:lnTo>
                  <a:pt x="2011680" y="2926080"/>
                </a:lnTo>
                <a:lnTo>
                  <a:pt x="0" y="29260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da-DK"/>
          </a:p>
        </p:txBody>
      </p:sp>
      <p:sp>
        <p:nvSpPr>
          <p:cNvPr id="22" name="Freeform 2">
            <a:extLst>
              <a:ext uri="{FF2B5EF4-FFF2-40B4-BE49-F238E27FC236}">
                <a16:creationId xmlns:a16="http://schemas.microsoft.com/office/drawing/2014/main" id="{CEFE2262-394E-C780-DA25-6FDE34ED09E3}"/>
              </a:ext>
            </a:extLst>
          </p:cNvPr>
          <p:cNvSpPr/>
          <p:nvPr/>
        </p:nvSpPr>
        <p:spPr>
          <a:xfrm rot="2141385">
            <a:off x="11163915" y="36836"/>
            <a:ext cx="452935" cy="1685338"/>
          </a:xfrm>
          <a:custGeom>
            <a:avLst/>
            <a:gdLst/>
            <a:ahLst/>
            <a:cxnLst/>
            <a:rect l="l" t="t" r="r" b="b"/>
            <a:pathLst>
              <a:path w="1572768" h="5852160">
                <a:moveTo>
                  <a:pt x="0" y="0"/>
                </a:moveTo>
                <a:lnTo>
                  <a:pt x="1572768" y="0"/>
                </a:lnTo>
                <a:lnTo>
                  <a:pt x="1572768" y="5852160"/>
                </a:lnTo>
                <a:lnTo>
                  <a:pt x="0" y="5852160"/>
                </a:lnTo>
                <a:lnTo>
                  <a:pt x="0" y="0"/>
                </a:lnTo>
                <a:close/>
              </a:path>
            </a:pathLst>
          </a:custGeom>
          <a:blipFill>
            <a:blip r:embed="rId9"/>
            <a:stretch>
              <a:fillRect/>
            </a:stretch>
          </a:blipFill>
        </p:spPr>
        <p:txBody>
          <a:bodyPr/>
          <a:lstStyle/>
          <a:p>
            <a:endParaRPr lang="da-DK"/>
          </a:p>
        </p:txBody>
      </p:sp>
      <p:sp>
        <p:nvSpPr>
          <p:cNvPr id="25" name="Tekstfelt 24">
            <a:extLst>
              <a:ext uri="{FF2B5EF4-FFF2-40B4-BE49-F238E27FC236}">
                <a16:creationId xmlns:a16="http://schemas.microsoft.com/office/drawing/2014/main" id="{6CA60CBA-A082-6AE2-031A-CA9C6C7B075E}"/>
              </a:ext>
            </a:extLst>
          </p:cNvPr>
          <p:cNvSpPr txBox="1"/>
          <p:nvPr/>
        </p:nvSpPr>
        <p:spPr>
          <a:xfrm>
            <a:off x="1411638" y="5623824"/>
            <a:ext cx="2270657" cy="923330"/>
          </a:xfrm>
          <a:prstGeom prst="rect">
            <a:avLst/>
          </a:prstGeom>
          <a:noFill/>
        </p:spPr>
        <p:txBody>
          <a:bodyPr wrap="square" rtlCol="0">
            <a:spAutoFit/>
          </a:bodyPr>
          <a:lstStyle/>
          <a:p>
            <a:pPr algn="ctr"/>
            <a:r>
              <a:rPr lang="da-DK" i="1" dirty="0">
                <a:solidFill>
                  <a:schemeClr val="bg1"/>
                </a:solidFill>
                <a:latin typeface="Inter" panose="02000503000000020004" pitchFamily="2" charset="0"/>
                <a:ea typeface="Inter" panose="02000503000000020004" pitchFamily="2" charset="0"/>
              </a:rPr>
              <a:t>Kære Hermione. Vi er fortsat på Hogwarts Express.</a:t>
            </a:r>
          </a:p>
        </p:txBody>
      </p:sp>
      <p:cxnSp>
        <p:nvCxnSpPr>
          <p:cNvPr id="27" name="Lige pilforbindelse 26">
            <a:extLst>
              <a:ext uri="{FF2B5EF4-FFF2-40B4-BE49-F238E27FC236}">
                <a16:creationId xmlns:a16="http://schemas.microsoft.com/office/drawing/2014/main" id="{F34991F7-B720-5EE4-823F-55F5FB5F9F51}"/>
              </a:ext>
            </a:extLst>
          </p:cNvPr>
          <p:cNvCxnSpPr>
            <a:cxnSpLocks/>
          </p:cNvCxnSpPr>
          <p:nvPr/>
        </p:nvCxnSpPr>
        <p:spPr>
          <a:xfrm>
            <a:off x="9047843" y="4114424"/>
            <a:ext cx="1068452" cy="0"/>
          </a:xfrm>
          <a:prstGeom prst="straightConnector1">
            <a:avLst/>
          </a:prstGeom>
          <a:ln w="18732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0" name="Tekstfelt 29">
            <a:extLst>
              <a:ext uri="{FF2B5EF4-FFF2-40B4-BE49-F238E27FC236}">
                <a16:creationId xmlns:a16="http://schemas.microsoft.com/office/drawing/2014/main" id="{A96DB681-5A19-9884-003C-2294ACFD55E7}"/>
              </a:ext>
            </a:extLst>
          </p:cNvPr>
          <p:cNvSpPr txBox="1"/>
          <p:nvPr/>
        </p:nvSpPr>
        <p:spPr>
          <a:xfrm>
            <a:off x="4398558" y="5642890"/>
            <a:ext cx="3204492" cy="923330"/>
          </a:xfrm>
          <a:prstGeom prst="rect">
            <a:avLst/>
          </a:prstGeom>
          <a:noFill/>
        </p:spPr>
        <p:txBody>
          <a:bodyPr wrap="square">
            <a:spAutoFit/>
          </a:bodyPr>
          <a:lstStyle/>
          <a:p>
            <a:pPr algn="ctr"/>
            <a:r>
              <a:rPr lang="da-DK" i="1" dirty="0">
                <a:solidFill>
                  <a:schemeClr val="bg1"/>
                </a:solidFill>
                <a:latin typeface="Inter" panose="02000503000000020004" pitchFamily="2" charset="0"/>
                <a:ea typeface="Inter" panose="02000503000000020004" pitchFamily="2" charset="0"/>
              </a:rPr>
              <a:t>Vi er vej ind i en togkupe, hvor vi skal møde Ron og Harry for første gang.</a:t>
            </a:r>
          </a:p>
        </p:txBody>
      </p:sp>
      <p:sp>
        <p:nvSpPr>
          <p:cNvPr id="31" name="Tekstfelt 30">
            <a:extLst>
              <a:ext uri="{FF2B5EF4-FFF2-40B4-BE49-F238E27FC236}">
                <a16:creationId xmlns:a16="http://schemas.microsoft.com/office/drawing/2014/main" id="{7C33E677-B2B1-B21E-EE2A-78B51A8FF24B}"/>
              </a:ext>
            </a:extLst>
          </p:cNvPr>
          <p:cNvSpPr txBox="1"/>
          <p:nvPr/>
        </p:nvSpPr>
        <p:spPr>
          <a:xfrm>
            <a:off x="8114840" y="5670645"/>
            <a:ext cx="2861192" cy="923330"/>
          </a:xfrm>
          <a:prstGeom prst="rect">
            <a:avLst/>
          </a:prstGeom>
          <a:noFill/>
        </p:spPr>
        <p:txBody>
          <a:bodyPr wrap="square">
            <a:spAutoFit/>
          </a:bodyPr>
          <a:lstStyle/>
          <a:p>
            <a:pPr algn="ctr"/>
            <a:r>
              <a:rPr lang="da-DK" i="1" dirty="0">
                <a:solidFill>
                  <a:schemeClr val="bg1"/>
                </a:solidFill>
                <a:latin typeface="Inter" panose="02000503000000020004" pitchFamily="2" charset="0"/>
                <a:ea typeface="Inter" panose="02000503000000020004" pitchFamily="2" charset="0"/>
              </a:rPr>
              <a:t>Beskriv hvordan Ron og Harry tager i mod os. Hvad siger de til os?</a:t>
            </a:r>
          </a:p>
        </p:txBody>
      </p:sp>
    </p:spTree>
    <p:extLst>
      <p:ext uri="{BB962C8B-B14F-4D97-AF65-F5344CB8AC3E}">
        <p14:creationId xmlns:p14="http://schemas.microsoft.com/office/powerpoint/2010/main" val="388445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3C6EC4F2-25D7-0656-97B7-F4D060AF36B5}"/>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6E6A58CE-0703-9A5E-D837-1207E607DD86}"/>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EE15AF4E-0AB9-C873-AB3E-8B0D6439F84D}"/>
              </a:ext>
            </a:extLst>
          </p:cNvPr>
          <p:cNvSpPr txBox="1"/>
          <p:nvPr/>
        </p:nvSpPr>
        <p:spPr>
          <a:xfrm>
            <a:off x="4485643" y="345173"/>
            <a:ext cx="3368184" cy="1384995"/>
          </a:xfrm>
          <a:prstGeom prst="rect">
            <a:avLst/>
          </a:prstGeom>
          <a:noFill/>
        </p:spPr>
        <p:txBody>
          <a:bodyPr wrap="square" rtlCol="0">
            <a:spAutoFit/>
          </a:bodyPr>
          <a:lstStyle/>
          <a:p>
            <a:pPr algn="ctr"/>
            <a:r>
              <a:rPr lang="da-DK" sz="2800" dirty="0">
                <a:solidFill>
                  <a:schemeClr val="accent2"/>
                </a:solidFill>
                <a:latin typeface="Calistoga" pitchFamily="2" charset="0"/>
              </a:rPr>
              <a:t>Cheatsheet til rolepromting og fanfiction</a:t>
            </a:r>
          </a:p>
        </p:txBody>
      </p:sp>
      <p:pic>
        <p:nvPicPr>
          <p:cNvPr id="4" name="Billede 3">
            <a:extLst>
              <a:ext uri="{FF2B5EF4-FFF2-40B4-BE49-F238E27FC236}">
                <a16:creationId xmlns:a16="http://schemas.microsoft.com/office/drawing/2014/main" id="{A01C0717-E1B4-91C9-2E65-1C975956DBBE}"/>
              </a:ext>
            </a:extLst>
          </p:cNvPr>
          <p:cNvPicPr>
            <a:picLocks noChangeAspect="1"/>
          </p:cNvPicPr>
          <p:nvPr/>
        </p:nvPicPr>
        <p:blipFill>
          <a:blip r:embed="rId3"/>
          <a:stretch>
            <a:fillRect/>
          </a:stretch>
        </p:blipFill>
        <p:spPr>
          <a:xfrm>
            <a:off x="4485643" y="1914903"/>
            <a:ext cx="3368184" cy="4769432"/>
          </a:xfrm>
          <a:prstGeom prst="rect">
            <a:avLst/>
          </a:prstGeom>
        </p:spPr>
      </p:pic>
      <p:sp>
        <p:nvSpPr>
          <p:cNvPr id="6" name="Tekstfelt 5">
            <a:extLst>
              <a:ext uri="{FF2B5EF4-FFF2-40B4-BE49-F238E27FC236}">
                <a16:creationId xmlns:a16="http://schemas.microsoft.com/office/drawing/2014/main" id="{38C770DE-C0D1-E9B1-1533-96B9DA7DB174}"/>
              </a:ext>
            </a:extLst>
          </p:cNvPr>
          <p:cNvSpPr txBox="1"/>
          <p:nvPr/>
        </p:nvSpPr>
        <p:spPr>
          <a:xfrm>
            <a:off x="8483506" y="3330123"/>
            <a:ext cx="2840262" cy="1938992"/>
          </a:xfrm>
          <a:prstGeom prst="rect">
            <a:avLst/>
          </a:prstGeom>
          <a:noFill/>
        </p:spPr>
        <p:txBody>
          <a:bodyPr wrap="square" rtlCol="0">
            <a:spAutoFit/>
          </a:bodyPr>
          <a:lstStyle/>
          <a:p>
            <a:pPr algn="ctr"/>
            <a:r>
              <a:rPr lang="da-DK" sz="4000" dirty="0">
                <a:solidFill>
                  <a:srgbClr val="FFFF00"/>
                </a:solidFill>
                <a:latin typeface="Inter" panose="02000503000000020004" pitchFamily="2" charset="0"/>
                <a:ea typeface="Inter" panose="02000503000000020004" pitchFamily="2" charset="0"/>
                <a:hlinkClick r:id="rId4">
                  <a:extLst>
                    <a:ext uri="{A12FA001-AC4F-418D-AE19-62706E023703}">
                      <ahyp:hlinkClr xmlns:ahyp="http://schemas.microsoft.com/office/drawing/2018/hyperlinkcolor" val="tx"/>
                    </a:ext>
                  </a:extLst>
                </a:hlinkClick>
              </a:rPr>
              <a:t>Hent plakater i A3</a:t>
            </a:r>
            <a:endParaRPr lang="da-DK" sz="4000" dirty="0">
              <a:solidFill>
                <a:srgbClr val="FFFF00"/>
              </a:solidFill>
              <a:latin typeface="Inter" panose="02000503000000020004" pitchFamily="2" charset="0"/>
              <a:ea typeface="Inter" panose="02000503000000020004" pitchFamily="2" charset="0"/>
            </a:endParaRPr>
          </a:p>
        </p:txBody>
      </p:sp>
      <p:sp>
        <p:nvSpPr>
          <p:cNvPr id="9" name="Tekstfelt 8">
            <a:extLst>
              <a:ext uri="{FF2B5EF4-FFF2-40B4-BE49-F238E27FC236}">
                <a16:creationId xmlns:a16="http://schemas.microsoft.com/office/drawing/2014/main" id="{F198F95C-FDA7-F783-013E-6E03F13DF779}"/>
              </a:ext>
            </a:extLst>
          </p:cNvPr>
          <p:cNvSpPr txBox="1"/>
          <p:nvPr/>
        </p:nvSpPr>
        <p:spPr>
          <a:xfrm>
            <a:off x="599202" y="350104"/>
            <a:ext cx="3360437"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2800" dirty="0">
                <a:solidFill>
                  <a:srgbClr val="00B050"/>
                </a:solidFill>
                <a:latin typeface="Calistoga" pitchFamily="2" charset="0"/>
              </a:rPr>
              <a:t>Cheatsheet til at tage magten over kommunikationen </a:t>
            </a:r>
            <a:endParaRPr kumimoji="0" lang="da-DK" sz="2800" b="0" i="0" u="none" strike="noStrike" kern="1200" cap="none" spc="0" normalizeH="0" baseline="0" noProof="0" dirty="0">
              <a:ln>
                <a:noFill/>
              </a:ln>
              <a:solidFill>
                <a:srgbClr val="00B050"/>
              </a:solidFill>
              <a:effectLst/>
              <a:uLnTx/>
              <a:uFillTx/>
              <a:latin typeface="Calistoga" pitchFamily="2" charset="0"/>
              <a:ea typeface="+mn-ea"/>
              <a:cs typeface="+mn-cs"/>
            </a:endParaRPr>
          </a:p>
        </p:txBody>
      </p:sp>
      <p:pic>
        <p:nvPicPr>
          <p:cNvPr id="11" name="Billede 10">
            <a:extLst>
              <a:ext uri="{FF2B5EF4-FFF2-40B4-BE49-F238E27FC236}">
                <a16:creationId xmlns:a16="http://schemas.microsoft.com/office/drawing/2014/main" id="{0784FD7B-BB0A-3F5D-4679-6B8B92947B20}"/>
              </a:ext>
            </a:extLst>
          </p:cNvPr>
          <p:cNvPicPr>
            <a:picLocks noChangeAspect="1"/>
          </p:cNvPicPr>
          <p:nvPr/>
        </p:nvPicPr>
        <p:blipFill>
          <a:blip r:embed="rId5"/>
          <a:stretch>
            <a:fillRect/>
          </a:stretch>
        </p:blipFill>
        <p:spPr>
          <a:xfrm>
            <a:off x="599202" y="1914903"/>
            <a:ext cx="3360436" cy="4769432"/>
          </a:xfrm>
          <a:prstGeom prst="rect">
            <a:avLst/>
          </a:prstGeom>
        </p:spPr>
      </p:pic>
    </p:spTree>
    <p:extLst>
      <p:ext uri="{BB962C8B-B14F-4D97-AF65-F5344CB8AC3E}">
        <p14:creationId xmlns:p14="http://schemas.microsoft.com/office/powerpoint/2010/main" val="261734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05C09C29-B4D4-651B-5619-1DA3EE6FFD38}"/>
            </a:ext>
          </a:extLst>
        </p:cNvPr>
        <p:cNvGrpSpPr/>
        <p:nvPr/>
      </p:nvGrpSpPr>
      <p:grpSpPr>
        <a:xfrm>
          <a:off x="0" y="0"/>
          <a:ext cx="0" cy="0"/>
          <a:chOff x="0" y="0"/>
          <a:chExt cx="0" cy="0"/>
        </a:xfrm>
      </p:grpSpPr>
      <p:pic>
        <p:nvPicPr>
          <p:cNvPr id="5" name="Billede 4">
            <a:extLst>
              <a:ext uri="{FF2B5EF4-FFF2-40B4-BE49-F238E27FC236}">
                <a16:creationId xmlns:a16="http://schemas.microsoft.com/office/drawing/2014/main" id="{2D531BFD-8A31-9C20-4DBD-98095DE0AD80}"/>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72866033-7FE4-C926-54E3-C8D66AE2A3C0}"/>
              </a:ext>
            </a:extLst>
          </p:cNvPr>
          <p:cNvSpPr txBox="1"/>
          <p:nvPr/>
        </p:nvSpPr>
        <p:spPr>
          <a:xfrm>
            <a:off x="1768549" y="2274838"/>
            <a:ext cx="8654902" cy="2308324"/>
          </a:xfrm>
          <a:prstGeom prst="rect">
            <a:avLst/>
          </a:prstGeom>
          <a:noFill/>
        </p:spPr>
        <p:txBody>
          <a:bodyPr wrap="square" rtlCol="0">
            <a:spAutoFit/>
          </a:bodyPr>
          <a:lstStyle/>
          <a:p>
            <a:pPr algn="ctr"/>
            <a:r>
              <a:rPr lang="da-DK" sz="7200" dirty="0">
                <a:solidFill>
                  <a:srgbClr val="FFFF00"/>
                </a:solidFill>
                <a:latin typeface="Calistoga" pitchFamily="2" charset="0"/>
              </a:rPr>
              <a:t>Eksperiment: Sidekick for en dag</a:t>
            </a:r>
          </a:p>
        </p:txBody>
      </p:sp>
      <p:sp>
        <p:nvSpPr>
          <p:cNvPr id="3" name="Tekstfelt 2">
            <a:extLst>
              <a:ext uri="{FF2B5EF4-FFF2-40B4-BE49-F238E27FC236}">
                <a16:creationId xmlns:a16="http://schemas.microsoft.com/office/drawing/2014/main" id="{C7D59038-0219-B5E6-9C63-8E6957DBFC34}"/>
              </a:ext>
            </a:extLst>
          </p:cNvPr>
          <p:cNvSpPr txBox="1"/>
          <p:nvPr/>
        </p:nvSpPr>
        <p:spPr>
          <a:xfrm>
            <a:off x="2559050" y="4583162"/>
            <a:ext cx="7073900" cy="954107"/>
          </a:xfrm>
          <a:prstGeom prst="rect">
            <a:avLst/>
          </a:prstGeom>
          <a:noFill/>
        </p:spPr>
        <p:txBody>
          <a:bodyPr wrap="square" rtlCol="0">
            <a:spAutoFit/>
          </a:bodyPr>
          <a:lstStyle/>
          <a:p>
            <a:pPr algn="ctr"/>
            <a:r>
              <a:rPr lang="da-DK" sz="2800" dirty="0">
                <a:solidFill>
                  <a:schemeClr val="bg1"/>
                </a:solidFill>
                <a:latin typeface="Inter" panose="02000503000000020004" pitchFamily="2" charset="0"/>
                <a:ea typeface="Inter" panose="02000503000000020004" pitchFamily="2" charset="0"/>
              </a:rPr>
              <a:t>Når vi tager rejsen ind i det fiktive univers og selv spiller en rolle.</a:t>
            </a:r>
          </a:p>
        </p:txBody>
      </p:sp>
    </p:spTree>
    <p:extLst>
      <p:ext uri="{BB962C8B-B14F-4D97-AF65-F5344CB8AC3E}">
        <p14:creationId xmlns:p14="http://schemas.microsoft.com/office/powerpoint/2010/main" val="150496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8" name="Tekstfelt 7">
            <a:extLst>
              <a:ext uri="{FF2B5EF4-FFF2-40B4-BE49-F238E27FC236}">
                <a16:creationId xmlns:a16="http://schemas.microsoft.com/office/drawing/2014/main" id="{1E86A1B2-468E-2C1C-03C4-C88E724956D2}"/>
              </a:ext>
            </a:extLst>
          </p:cNvPr>
          <p:cNvSpPr txBox="1"/>
          <p:nvPr/>
        </p:nvSpPr>
        <p:spPr>
          <a:xfrm>
            <a:off x="974451" y="3770865"/>
            <a:ext cx="2706025" cy="1815882"/>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Jeg er dit sidekick kære Mr. Joker. Du vil nu fortælle mig om din plan for dagen i Gotham. Og hvordan du, Joker, og jeg, dit sidekick, skal bruge dagen sammen. Skriv det i punktform med tidsangivelser.</a:t>
            </a:r>
          </a:p>
        </p:txBody>
      </p:sp>
      <p:pic>
        <p:nvPicPr>
          <p:cNvPr id="11" name="Billede 10">
            <a:extLst>
              <a:ext uri="{FF2B5EF4-FFF2-40B4-BE49-F238E27FC236}">
                <a16:creationId xmlns:a16="http://schemas.microsoft.com/office/drawing/2014/main" id="{4199153F-CF14-52BF-E255-B1277FDD4997}"/>
              </a:ext>
            </a:extLst>
          </p:cNvPr>
          <p:cNvPicPr>
            <a:picLocks noChangeAspect="1"/>
          </p:cNvPicPr>
          <p:nvPr/>
        </p:nvPicPr>
        <p:blipFill>
          <a:blip r:embed="rId2"/>
          <a:stretch>
            <a:fillRect/>
          </a:stretch>
        </p:blipFill>
        <p:spPr>
          <a:xfrm>
            <a:off x="1733059" y="2042802"/>
            <a:ext cx="1188806" cy="1188806"/>
          </a:xfrm>
          <a:prstGeom prst="rect">
            <a:avLst/>
          </a:prstGeom>
        </p:spPr>
      </p:pic>
      <p:sp>
        <p:nvSpPr>
          <p:cNvPr id="12" name="Tekstfelt 11">
            <a:extLst>
              <a:ext uri="{FF2B5EF4-FFF2-40B4-BE49-F238E27FC236}">
                <a16:creationId xmlns:a16="http://schemas.microsoft.com/office/drawing/2014/main" id="{87BC2A3B-180F-1965-B3C4-0E67A5714951}"/>
              </a:ext>
            </a:extLst>
          </p:cNvPr>
          <p:cNvSpPr txBox="1"/>
          <p:nvPr/>
        </p:nvSpPr>
        <p:spPr>
          <a:xfrm>
            <a:off x="1020127" y="367339"/>
            <a:ext cx="2660349" cy="1508105"/>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Skab struktur på dagen</a:t>
            </a:r>
          </a:p>
          <a:p>
            <a:pPr algn="ctr"/>
            <a:r>
              <a:rPr lang="da-DK" sz="1400" dirty="0">
                <a:solidFill>
                  <a:schemeClr val="bg1"/>
                </a:solidFill>
                <a:latin typeface="Inter" panose="02000503000000020004" pitchFamily="2" charset="0"/>
                <a:ea typeface="Inter" panose="02000503000000020004" pitchFamily="2" charset="0"/>
              </a:rPr>
              <a:t>Brug dagsstrukturen til at skabe kontinuitet. </a:t>
            </a:r>
          </a:p>
          <a:p>
            <a:pPr algn="ctr"/>
            <a:r>
              <a:rPr lang="da-DK" sz="1400" dirty="0">
                <a:solidFill>
                  <a:schemeClr val="bg1"/>
                </a:solidFill>
                <a:latin typeface="Inter" panose="02000503000000020004" pitchFamily="2" charset="0"/>
                <a:ea typeface="Inter" panose="02000503000000020004" pitchFamily="2" charset="0"/>
              </a:rPr>
              <a:t>Kan bruges som referenceramme i dialogen. </a:t>
            </a:r>
          </a:p>
        </p:txBody>
      </p:sp>
      <p:pic>
        <p:nvPicPr>
          <p:cNvPr id="13" name="Billede 12">
            <a:extLst>
              <a:ext uri="{FF2B5EF4-FFF2-40B4-BE49-F238E27FC236}">
                <a16:creationId xmlns:a16="http://schemas.microsoft.com/office/drawing/2014/main" id="{FAFF39A6-E413-A377-1A15-21A5D5D5F314}"/>
              </a:ext>
            </a:extLst>
          </p:cNvPr>
          <p:cNvPicPr>
            <a:picLocks noChangeAspect="1"/>
          </p:cNvPicPr>
          <p:nvPr/>
        </p:nvPicPr>
        <p:blipFill>
          <a:blip r:embed="rId3"/>
          <a:stretch>
            <a:fillRect/>
          </a:stretch>
        </p:blipFill>
        <p:spPr>
          <a:xfrm>
            <a:off x="5501597" y="2015935"/>
            <a:ext cx="1188806" cy="1188806"/>
          </a:xfrm>
          <a:prstGeom prst="rect">
            <a:avLst/>
          </a:prstGeom>
        </p:spPr>
      </p:pic>
      <p:pic>
        <p:nvPicPr>
          <p:cNvPr id="14" name="Billede 13">
            <a:extLst>
              <a:ext uri="{FF2B5EF4-FFF2-40B4-BE49-F238E27FC236}">
                <a16:creationId xmlns:a16="http://schemas.microsoft.com/office/drawing/2014/main" id="{243C7BEA-8E61-0124-63C2-6B6485B1A2B0}"/>
              </a:ext>
            </a:extLst>
          </p:cNvPr>
          <p:cNvPicPr>
            <a:picLocks noChangeAspect="1"/>
          </p:cNvPicPr>
          <p:nvPr/>
        </p:nvPicPr>
        <p:blipFill>
          <a:blip r:embed="rId4"/>
          <a:stretch>
            <a:fillRect/>
          </a:stretch>
        </p:blipFill>
        <p:spPr>
          <a:xfrm>
            <a:off x="9212010" y="2035785"/>
            <a:ext cx="1188806" cy="1188806"/>
          </a:xfrm>
          <a:prstGeom prst="rect">
            <a:avLst/>
          </a:prstGeom>
        </p:spPr>
      </p:pic>
      <p:sp>
        <p:nvSpPr>
          <p:cNvPr id="15" name="Tekstfelt 14">
            <a:extLst>
              <a:ext uri="{FF2B5EF4-FFF2-40B4-BE49-F238E27FC236}">
                <a16:creationId xmlns:a16="http://schemas.microsoft.com/office/drawing/2014/main" id="{A7EEA5CB-4995-2EE4-532E-F0097CCF9F69}"/>
              </a:ext>
            </a:extLst>
          </p:cNvPr>
          <p:cNvSpPr txBox="1"/>
          <p:nvPr/>
        </p:nvSpPr>
        <p:spPr>
          <a:xfrm>
            <a:off x="1471101" y="3281222"/>
            <a:ext cx="1712723" cy="553998"/>
          </a:xfrm>
          <a:prstGeom prst="rect">
            <a:avLst/>
          </a:prstGeom>
          <a:noFill/>
        </p:spPr>
        <p:txBody>
          <a:bodyPr wrap="square" rtlCol="0">
            <a:spAutoFit/>
          </a:bodyPr>
          <a:lstStyle/>
          <a:p>
            <a:pPr algn="ctr"/>
            <a:r>
              <a:rPr lang="da-DK" sz="3000" dirty="0">
                <a:solidFill>
                  <a:schemeClr val="bg1"/>
                </a:solidFill>
                <a:latin typeface="Calistoga" pitchFamily="2" charset="0"/>
              </a:rPr>
              <a:t>Joker.AI</a:t>
            </a:r>
          </a:p>
        </p:txBody>
      </p:sp>
      <p:sp>
        <p:nvSpPr>
          <p:cNvPr id="16" name="Tekstfelt 15">
            <a:extLst>
              <a:ext uri="{FF2B5EF4-FFF2-40B4-BE49-F238E27FC236}">
                <a16:creationId xmlns:a16="http://schemas.microsoft.com/office/drawing/2014/main" id="{ED02DAE6-861E-C273-9F4D-4065A2E28EB7}"/>
              </a:ext>
            </a:extLst>
          </p:cNvPr>
          <p:cNvSpPr txBox="1"/>
          <p:nvPr/>
        </p:nvSpPr>
        <p:spPr>
          <a:xfrm>
            <a:off x="5175475" y="3302178"/>
            <a:ext cx="1841050" cy="553998"/>
          </a:xfrm>
          <a:prstGeom prst="rect">
            <a:avLst/>
          </a:prstGeom>
          <a:noFill/>
        </p:spPr>
        <p:txBody>
          <a:bodyPr wrap="square" rtlCol="0">
            <a:spAutoFit/>
          </a:bodyPr>
          <a:lstStyle/>
          <a:p>
            <a:pPr algn="ctr"/>
            <a:r>
              <a:rPr lang="da-DK" sz="3000" dirty="0">
                <a:solidFill>
                  <a:schemeClr val="bg1"/>
                </a:solidFill>
                <a:latin typeface="Calistoga" pitchFamily="2" charset="0"/>
              </a:rPr>
              <a:t>Barbie.AI</a:t>
            </a:r>
          </a:p>
        </p:txBody>
      </p:sp>
      <p:sp>
        <p:nvSpPr>
          <p:cNvPr id="17" name="Tekstfelt 16">
            <a:extLst>
              <a:ext uri="{FF2B5EF4-FFF2-40B4-BE49-F238E27FC236}">
                <a16:creationId xmlns:a16="http://schemas.microsoft.com/office/drawing/2014/main" id="{C4D00190-8B0E-B30E-C78D-BE81D1A706F9}"/>
              </a:ext>
            </a:extLst>
          </p:cNvPr>
          <p:cNvSpPr txBox="1"/>
          <p:nvPr/>
        </p:nvSpPr>
        <p:spPr>
          <a:xfrm>
            <a:off x="8660368" y="3332956"/>
            <a:ext cx="2385278" cy="523220"/>
          </a:xfrm>
          <a:prstGeom prst="rect">
            <a:avLst/>
          </a:prstGeom>
          <a:noFill/>
        </p:spPr>
        <p:txBody>
          <a:bodyPr wrap="square" rtlCol="0">
            <a:spAutoFit/>
          </a:bodyPr>
          <a:lstStyle/>
          <a:p>
            <a:pPr algn="ctr"/>
            <a:r>
              <a:rPr lang="da-DK" sz="2800" dirty="0">
                <a:solidFill>
                  <a:schemeClr val="bg1"/>
                </a:solidFill>
                <a:latin typeface="Calistoga" pitchFamily="2" charset="0"/>
              </a:rPr>
              <a:t>Hermione.AI</a:t>
            </a:r>
          </a:p>
        </p:txBody>
      </p:sp>
      <p:sp>
        <p:nvSpPr>
          <p:cNvPr id="18" name="Tekstfelt 17">
            <a:extLst>
              <a:ext uri="{FF2B5EF4-FFF2-40B4-BE49-F238E27FC236}">
                <a16:creationId xmlns:a16="http://schemas.microsoft.com/office/drawing/2014/main" id="{56BCF878-0EAF-4C73-87F6-CD258B8A2DFC}"/>
              </a:ext>
            </a:extLst>
          </p:cNvPr>
          <p:cNvSpPr txBox="1"/>
          <p:nvPr/>
        </p:nvSpPr>
        <p:spPr>
          <a:xfrm>
            <a:off x="4703219" y="372425"/>
            <a:ext cx="2785562" cy="1231106"/>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Giv en mission</a:t>
            </a:r>
          </a:p>
          <a:p>
            <a:pPr algn="ctr"/>
            <a:r>
              <a:rPr lang="da-DK" sz="1400" dirty="0">
                <a:solidFill>
                  <a:schemeClr val="bg1"/>
                </a:solidFill>
                <a:latin typeface="Inter" panose="02000503000000020004" pitchFamily="2" charset="0"/>
                <a:ea typeface="Inter" panose="02000503000000020004" pitchFamily="2" charset="0"/>
              </a:rPr>
              <a:t>Du kan fx koble missionen til et fagligt tema i undervisningen. Gad vide hvordan Barbie lære kemi?</a:t>
            </a:r>
            <a:endParaRPr lang="da-DK" sz="1600" dirty="0">
              <a:solidFill>
                <a:schemeClr val="bg1"/>
              </a:solidFill>
              <a:latin typeface="Inter" panose="02000503000000020004" pitchFamily="2" charset="0"/>
              <a:ea typeface="Inter" panose="02000503000000020004" pitchFamily="2" charset="0"/>
            </a:endParaRPr>
          </a:p>
        </p:txBody>
      </p:sp>
      <p:sp>
        <p:nvSpPr>
          <p:cNvPr id="19" name="Tekstfelt 18">
            <a:extLst>
              <a:ext uri="{FF2B5EF4-FFF2-40B4-BE49-F238E27FC236}">
                <a16:creationId xmlns:a16="http://schemas.microsoft.com/office/drawing/2014/main" id="{DCA9E0D4-0334-0A69-7476-BE7C0A8615A5}"/>
              </a:ext>
            </a:extLst>
          </p:cNvPr>
          <p:cNvSpPr txBox="1"/>
          <p:nvPr/>
        </p:nvSpPr>
        <p:spPr>
          <a:xfrm>
            <a:off x="8413632" y="367339"/>
            <a:ext cx="2785562" cy="1015663"/>
          </a:xfrm>
          <a:prstGeom prst="rect">
            <a:avLst/>
          </a:prstGeom>
          <a:noFill/>
        </p:spPr>
        <p:txBody>
          <a:bodyPr wrap="square" rtlCol="0">
            <a:spAutoFit/>
          </a:bodyPr>
          <a:lstStyle/>
          <a:p>
            <a:pPr algn="ctr"/>
            <a:r>
              <a:rPr lang="da-DK" b="1" dirty="0">
                <a:solidFill>
                  <a:srgbClr val="00B0F0"/>
                </a:solidFill>
                <a:latin typeface="Inter" panose="02000503000000020004" pitchFamily="2" charset="0"/>
                <a:ea typeface="Inter" panose="02000503000000020004" pitchFamily="2" charset="0"/>
              </a:rPr>
              <a:t>Tilbage til bogen </a:t>
            </a:r>
          </a:p>
          <a:p>
            <a:pPr algn="ctr"/>
            <a:r>
              <a:rPr lang="da-DK" sz="1400" dirty="0">
                <a:solidFill>
                  <a:schemeClr val="bg1"/>
                </a:solidFill>
                <a:latin typeface="Inter" panose="02000503000000020004" pitchFamily="2" charset="0"/>
                <a:ea typeface="Inter" panose="02000503000000020004" pitchFamily="2" charset="0"/>
              </a:rPr>
              <a:t>Undersøg om AI følger forlægget fra universet. Kan vi du genskabe universet? </a:t>
            </a:r>
          </a:p>
        </p:txBody>
      </p:sp>
      <p:sp>
        <p:nvSpPr>
          <p:cNvPr id="21" name="Tekstfelt 20">
            <a:extLst>
              <a:ext uri="{FF2B5EF4-FFF2-40B4-BE49-F238E27FC236}">
                <a16:creationId xmlns:a16="http://schemas.microsoft.com/office/drawing/2014/main" id="{F5B9FB0A-0EF0-C998-70CD-EBE674583020}"/>
              </a:ext>
            </a:extLst>
          </p:cNvPr>
          <p:cNvSpPr txBox="1"/>
          <p:nvPr/>
        </p:nvSpPr>
        <p:spPr>
          <a:xfrm>
            <a:off x="4677570" y="3781695"/>
            <a:ext cx="2785562" cy="2462213"/>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Jeg er dit sidekick kære Barbie. Du vil nu fortælle mig om din plan for dagen i Barbieland. Jeg ved hørt at vi skal besøge dit arbejde, hvor du arbejder med softwareudvikling, hvor du arbejder på et nyt spil for unge mennesker. Skriv dagens plan ned i punktform med tidsangivelser.</a:t>
            </a:r>
          </a:p>
        </p:txBody>
      </p:sp>
      <p:sp>
        <p:nvSpPr>
          <p:cNvPr id="4" name="Tekstfelt 3">
            <a:extLst>
              <a:ext uri="{FF2B5EF4-FFF2-40B4-BE49-F238E27FC236}">
                <a16:creationId xmlns:a16="http://schemas.microsoft.com/office/drawing/2014/main" id="{E5BA65D7-BDF2-7E61-041B-916E0B10FD6D}"/>
              </a:ext>
            </a:extLst>
          </p:cNvPr>
          <p:cNvSpPr txBox="1"/>
          <p:nvPr/>
        </p:nvSpPr>
        <p:spPr>
          <a:xfrm>
            <a:off x="8460226" y="3813005"/>
            <a:ext cx="2785562" cy="2677656"/>
          </a:xfrm>
          <a:prstGeom prst="rect">
            <a:avLst/>
          </a:prstGeom>
          <a:noFill/>
        </p:spPr>
        <p:txBody>
          <a:bodyPr wrap="square" rtlCol="0">
            <a:spAutoFit/>
          </a:bodyPr>
          <a:lstStyle/>
          <a:p>
            <a:pPr algn="ctr"/>
            <a:r>
              <a:rPr lang="da-DK" sz="1400" dirty="0">
                <a:solidFill>
                  <a:schemeClr val="bg1"/>
                </a:solidFill>
                <a:latin typeface="Inter" panose="02000503000000020004" pitchFamily="2" charset="0"/>
                <a:ea typeface="Inter" panose="02000503000000020004" pitchFamily="2" charset="0"/>
              </a:rPr>
              <a:t>Kære Hermione. Jeg er dit sidekick i dag. Vi skal være sammen de næste 24 timer. Vi har lidt mødt hinanden på Hogwarts Express (kapitel 6 i The Philosophers Stone). Det er vores første tur til Hogwarts. Det er også i dag, at du hilser på Ron og Harry for første gang. Skriv dagens hændelsesforløb ned i punktform med tidsangivelser.</a:t>
            </a:r>
          </a:p>
        </p:txBody>
      </p:sp>
      <p:pic>
        <p:nvPicPr>
          <p:cNvPr id="5" name="Billede 4">
            <a:extLst>
              <a:ext uri="{FF2B5EF4-FFF2-40B4-BE49-F238E27FC236}">
                <a16:creationId xmlns:a16="http://schemas.microsoft.com/office/drawing/2014/main" id="{B97A13DE-2345-D10B-C5E2-02DE58170E17}"/>
              </a:ext>
            </a:extLst>
          </p:cNvPr>
          <p:cNvPicPr>
            <a:picLocks noChangeAspect="1"/>
          </p:cNvPicPr>
          <p:nvPr/>
        </p:nvPicPr>
        <p:blipFill>
          <a:blip r:embed="rId5"/>
          <a:stretch>
            <a:fillRect/>
          </a:stretch>
        </p:blipFill>
        <p:spPr>
          <a:xfrm>
            <a:off x="555329" y="3856176"/>
            <a:ext cx="419122" cy="438173"/>
          </a:xfrm>
          <a:prstGeom prst="rect">
            <a:avLst/>
          </a:prstGeom>
        </p:spPr>
      </p:pic>
      <p:pic>
        <p:nvPicPr>
          <p:cNvPr id="6" name="Billede 5">
            <a:extLst>
              <a:ext uri="{FF2B5EF4-FFF2-40B4-BE49-F238E27FC236}">
                <a16:creationId xmlns:a16="http://schemas.microsoft.com/office/drawing/2014/main" id="{077E4A59-3D58-05DC-E2E4-11F27E39D24E}"/>
              </a:ext>
            </a:extLst>
          </p:cNvPr>
          <p:cNvPicPr>
            <a:picLocks noChangeAspect="1"/>
          </p:cNvPicPr>
          <p:nvPr/>
        </p:nvPicPr>
        <p:blipFill>
          <a:blip r:embed="rId5"/>
          <a:stretch>
            <a:fillRect/>
          </a:stretch>
        </p:blipFill>
        <p:spPr>
          <a:xfrm>
            <a:off x="4284097" y="3856175"/>
            <a:ext cx="419122" cy="438173"/>
          </a:xfrm>
          <a:prstGeom prst="rect">
            <a:avLst/>
          </a:prstGeom>
        </p:spPr>
      </p:pic>
      <p:pic>
        <p:nvPicPr>
          <p:cNvPr id="7" name="Billede 6">
            <a:extLst>
              <a:ext uri="{FF2B5EF4-FFF2-40B4-BE49-F238E27FC236}">
                <a16:creationId xmlns:a16="http://schemas.microsoft.com/office/drawing/2014/main" id="{A298CE4D-8507-6857-06DD-C896E37F60FA}"/>
              </a:ext>
            </a:extLst>
          </p:cNvPr>
          <p:cNvPicPr>
            <a:picLocks noChangeAspect="1"/>
          </p:cNvPicPr>
          <p:nvPr/>
        </p:nvPicPr>
        <p:blipFill>
          <a:blip r:embed="rId5"/>
          <a:stretch>
            <a:fillRect/>
          </a:stretch>
        </p:blipFill>
        <p:spPr>
          <a:xfrm>
            <a:off x="8041104" y="3856526"/>
            <a:ext cx="419122" cy="438173"/>
          </a:xfrm>
          <a:prstGeom prst="rect">
            <a:avLst/>
          </a:prstGeom>
        </p:spPr>
      </p:pic>
    </p:spTree>
    <p:extLst>
      <p:ext uri="{BB962C8B-B14F-4D97-AF65-F5344CB8AC3E}">
        <p14:creationId xmlns:p14="http://schemas.microsoft.com/office/powerpoint/2010/main" val="1912851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F4B00322-DBDB-26F3-5F8E-912BDE6E9692}"/>
            </a:ext>
          </a:extLst>
        </p:cNvPr>
        <p:cNvGrpSpPr/>
        <p:nvPr/>
      </p:nvGrpSpPr>
      <p:grpSpPr>
        <a:xfrm>
          <a:off x="0" y="0"/>
          <a:ext cx="0" cy="0"/>
          <a:chOff x="0" y="0"/>
          <a:chExt cx="0" cy="0"/>
        </a:xfrm>
      </p:grpSpPr>
      <p:pic>
        <p:nvPicPr>
          <p:cNvPr id="10" name="Billede 9">
            <a:extLst>
              <a:ext uri="{FF2B5EF4-FFF2-40B4-BE49-F238E27FC236}">
                <a16:creationId xmlns:a16="http://schemas.microsoft.com/office/drawing/2014/main" id="{6A92E6BF-0E83-8A8B-88A0-5E5BB5F8BDA6}"/>
              </a:ext>
            </a:extLst>
          </p:cNvPr>
          <p:cNvPicPr>
            <a:picLocks noChangeAspect="1"/>
          </p:cNvPicPr>
          <p:nvPr/>
        </p:nvPicPr>
        <p:blipFill>
          <a:blip r:embed="rId2"/>
          <a:stretch>
            <a:fillRect/>
          </a:stretch>
        </p:blipFill>
        <p:spPr>
          <a:xfrm>
            <a:off x="6009449" y="711975"/>
            <a:ext cx="9702874" cy="9799633"/>
          </a:xfrm>
          <a:prstGeom prst="rect">
            <a:avLst/>
          </a:prstGeom>
        </p:spPr>
      </p:pic>
      <p:sp>
        <p:nvSpPr>
          <p:cNvPr id="2" name="Tekstfelt 1">
            <a:extLst>
              <a:ext uri="{FF2B5EF4-FFF2-40B4-BE49-F238E27FC236}">
                <a16:creationId xmlns:a16="http://schemas.microsoft.com/office/drawing/2014/main" id="{7519C0BC-712B-BB53-6332-29A222669D98}"/>
              </a:ext>
            </a:extLst>
          </p:cNvPr>
          <p:cNvSpPr txBox="1"/>
          <p:nvPr/>
        </p:nvSpPr>
        <p:spPr>
          <a:xfrm>
            <a:off x="1768549" y="2274838"/>
            <a:ext cx="8654902" cy="2308324"/>
          </a:xfrm>
          <a:prstGeom prst="rect">
            <a:avLst/>
          </a:prstGeom>
          <a:noFill/>
        </p:spPr>
        <p:txBody>
          <a:bodyPr wrap="square" rtlCol="0">
            <a:spAutoFit/>
          </a:bodyPr>
          <a:lstStyle/>
          <a:p>
            <a:pPr algn="ctr"/>
            <a:r>
              <a:rPr lang="da-DK" sz="7200" dirty="0">
                <a:solidFill>
                  <a:srgbClr val="FFFF00"/>
                </a:solidFill>
                <a:latin typeface="Calistoga" pitchFamily="2" charset="0"/>
              </a:rPr>
              <a:t>Eksperiment: Litterær aktivisme</a:t>
            </a:r>
          </a:p>
        </p:txBody>
      </p:sp>
      <p:sp>
        <p:nvSpPr>
          <p:cNvPr id="4" name="Tekstfelt 3">
            <a:extLst>
              <a:ext uri="{FF2B5EF4-FFF2-40B4-BE49-F238E27FC236}">
                <a16:creationId xmlns:a16="http://schemas.microsoft.com/office/drawing/2014/main" id="{313759EE-2CBB-D842-9647-B2EE53FCD6EF}"/>
              </a:ext>
            </a:extLst>
          </p:cNvPr>
          <p:cNvSpPr txBox="1"/>
          <p:nvPr/>
        </p:nvSpPr>
        <p:spPr>
          <a:xfrm>
            <a:off x="2378836" y="4583162"/>
            <a:ext cx="7261225" cy="954107"/>
          </a:xfrm>
          <a:prstGeom prst="rect">
            <a:avLst/>
          </a:prstGeom>
          <a:noFill/>
        </p:spPr>
        <p:txBody>
          <a:bodyPr wrap="square">
            <a:spAutoFit/>
          </a:bodyPr>
          <a:lstStyle/>
          <a:p>
            <a:pPr algn="ctr"/>
            <a:r>
              <a:rPr lang="da-DK" sz="2800" dirty="0">
                <a:solidFill>
                  <a:schemeClr val="bg1"/>
                </a:solidFill>
                <a:latin typeface="Inter" panose="02000503000000020004" pitchFamily="2" charset="0"/>
                <a:ea typeface="Inter" panose="02000503000000020004" pitchFamily="2" charset="0"/>
              </a:rPr>
              <a:t>Når fiktive universer inspirere til politisk aktivisme - lad os ændre noget i verden!</a:t>
            </a:r>
          </a:p>
        </p:txBody>
      </p:sp>
    </p:spTree>
    <p:extLst>
      <p:ext uri="{BB962C8B-B14F-4D97-AF65-F5344CB8AC3E}">
        <p14:creationId xmlns:p14="http://schemas.microsoft.com/office/powerpoint/2010/main" val="210858233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1049</TotalTime>
  <Words>2009</Words>
  <Application>Microsoft Office PowerPoint</Application>
  <PresentationFormat>Widescreen</PresentationFormat>
  <Paragraphs>112</Paragraphs>
  <Slides>16</Slides>
  <Notes>0</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16</vt:i4>
      </vt:variant>
    </vt:vector>
  </HeadingPairs>
  <TitlesOfParts>
    <vt:vector size="25" baseType="lpstr">
      <vt:lpstr>__Inter_a64ecd</vt:lpstr>
      <vt:lpstr>Aptos</vt:lpstr>
      <vt:lpstr>Arial</vt:lpstr>
      <vt:lpstr>Calibri</vt:lpstr>
      <vt:lpstr>Calibri Light</vt:lpstr>
      <vt:lpstr>Calistoga</vt:lpstr>
      <vt:lpstr>Google Sans</vt:lpstr>
      <vt:lpstr>Inter</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Martin Kongshave</dc:creator>
  <cp:lastModifiedBy>Martin Kongshave</cp:lastModifiedBy>
  <cp:revision>93</cp:revision>
  <dcterms:created xsi:type="dcterms:W3CDTF">2024-02-02T15:37:40Z</dcterms:created>
  <dcterms:modified xsi:type="dcterms:W3CDTF">2024-02-22T17:52:04Z</dcterms:modified>
</cp:coreProperties>
</file>