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8288000" cy="10287000"/>
  <p:notesSz cx="6858000" cy="9144000"/>
  <p:embeddedFontLst>
    <p:embeddedFont>
      <p:font typeface="Calistoga" pitchFamily="2" charset="0"/>
      <p:regular r:id="rId9"/>
    </p:embeddedFont>
    <p:embeddedFont>
      <p:font typeface="Inter" panose="02000503000000020004" pitchFamily="2" charset="0"/>
      <p:regular r:id="rId10"/>
      <p:bold r:id="rId11"/>
    </p:embeddedFont>
    <p:embeddedFont>
      <p:font typeface="Inter Bold" panose="02000503000000020004" pitchFamily="2" charset="0"/>
      <p:regular r:id="rId12"/>
      <p:bold r:id="rId13"/>
    </p:embeddedFont>
    <p:embeddedFont>
      <p:font typeface="Nunito" pitchFamily="2" charset="0"/>
      <p:regular r:id="rId14"/>
    </p:embeddedFont>
    <p:embeddedFont>
      <p:font typeface="Nunito Bold" charset="0"/>
      <p:regular r:id="rId15"/>
    </p:embeddedFont>
    <p:embeddedFont>
      <p:font typeface="Nunito Bold Italics" panose="020B0604020202020204" charset="0"/>
      <p:regular r:id="rId16"/>
    </p:embeddedFont>
    <p:embeddedFont>
      <p:font typeface="Nunito Italics"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4" d="100"/>
          <a:sy n="64" d="100"/>
        </p:scale>
        <p:origin x="580" y="2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C1B7E-8FB9-4382-A27A-3EBA2DC069E1}" type="datetimeFigureOut">
              <a:rPr lang="da-DK" smtClean="0"/>
              <a:t>22-10-2025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C2EE62-3C8F-44CB-8BE0-955AE4696009}" type="slidenum">
              <a:rPr lang="da-DK" smtClean="0"/>
              <a:t>‹nr.›</a:t>
            </a:fld>
            <a:endParaRPr lang="da-DK"/>
          </a:p>
        </p:txBody>
      </p:sp>
    </p:spTree>
    <p:extLst>
      <p:ext uri="{BB962C8B-B14F-4D97-AF65-F5344CB8AC3E}">
        <p14:creationId xmlns:p14="http://schemas.microsoft.com/office/powerpoint/2010/main" val="1986243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8DC2EE62-3C8F-44CB-8BE0-955AE4696009}" type="slidenum">
              <a:rPr lang="da-DK" smtClean="0"/>
              <a:t>2</a:t>
            </a:fld>
            <a:endParaRPr lang="da-DK"/>
          </a:p>
        </p:txBody>
      </p:sp>
    </p:spTree>
    <p:extLst>
      <p:ext uri="{BB962C8B-B14F-4D97-AF65-F5344CB8AC3E}">
        <p14:creationId xmlns:p14="http://schemas.microsoft.com/office/powerpoint/2010/main" val="330689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5603" y="8115300"/>
            <a:ext cx="17602200" cy="1020985"/>
          </a:xfrm>
          <a:prstGeom prst="rect">
            <a:avLst/>
          </a:prstGeom>
        </p:spPr>
        <p:txBody>
          <a:bodyPr wrap="square" lIns="0" tIns="0" rIns="0" bIns="0" rtlCol="0" anchor="t">
            <a:spAutoFit/>
          </a:bodyPr>
          <a:lstStyle/>
          <a:p>
            <a:pPr algn="l">
              <a:lnSpc>
                <a:spcPts val="8400"/>
              </a:lnSpc>
            </a:pPr>
            <a:r>
              <a:rPr lang="da-DK" sz="6000" noProof="0" dirty="0">
                <a:solidFill>
                  <a:srgbClr val="7ED957"/>
                </a:solidFill>
                <a:latin typeface="Calistoga"/>
              </a:rPr>
              <a:t>Grøn: Planter                </a:t>
            </a:r>
            <a:r>
              <a:rPr lang="da-DK" sz="6000" noProof="0" dirty="0">
                <a:solidFill>
                  <a:srgbClr val="FF5757"/>
                </a:solidFill>
                <a:latin typeface="Calistoga"/>
              </a:rPr>
              <a:t>Rød: Dyr           </a:t>
            </a:r>
            <a:r>
              <a:rPr lang="da-DK" sz="6000" noProof="0" dirty="0">
                <a:solidFill>
                  <a:srgbClr val="38B6FF"/>
                </a:solidFill>
                <a:latin typeface="Calistoga"/>
              </a:rPr>
              <a:t>Blå: Robotter</a:t>
            </a:r>
          </a:p>
        </p:txBody>
      </p:sp>
      <p:sp>
        <p:nvSpPr>
          <p:cNvPr id="3" name="TextBox 3"/>
          <p:cNvSpPr txBox="1"/>
          <p:nvPr/>
        </p:nvSpPr>
        <p:spPr>
          <a:xfrm>
            <a:off x="152400" y="9829759"/>
            <a:ext cx="8763000" cy="328039"/>
          </a:xfrm>
          <a:prstGeom prst="rect">
            <a:avLst/>
          </a:prstGeom>
        </p:spPr>
        <p:txBody>
          <a:bodyPr wrap="square" lIns="0" tIns="0" rIns="0" bIns="0" rtlCol="0" anchor="t">
            <a:spAutoFit/>
          </a:bodyPr>
          <a:lstStyle/>
          <a:p>
            <a:pPr>
              <a:lnSpc>
                <a:spcPts val="2940"/>
              </a:lnSpc>
              <a:spcBef>
                <a:spcPct val="0"/>
              </a:spcBef>
            </a:pPr>
            <a:r>
              <a:rPr lang="da-DK" sz="1600" noProof="0" dirty="0">
                <a:solidFill>
                  <a:srgbClr val="000000"/>
                </a:solidFill>
                <a:latin typeface="Inter" panose="02000503000000020004" pitchFamily="2" charset="0"/>
                <a:ea typeface="Inter" panose="02000503000000020004" pitchFamily="2" charset="0"/>
              </a:rPr>
              <a:t>OBS. Alle billeder er genereret med Midjourney med undtagelse af ChatGPT-logo</a:t>
            </a:r>
          </a:p>
        </p:txBody>
      </p:sp>
      <p:sp>
        <p:nvSpPr>
          <p:cNvPr id="4" name="Freeform 4"/>
          <p:cNvSpPr/>
          <p:nvPr/>
        </p:nvSpPr>
        <p:spPr>
          <a:xfrm rot="389942">
            <a:off x="629092" y="2533919"/>
            <a:ext cx="4864512" cy="4864512"/>
          </a:xfrm>
          <a:custGeom>
            <a:avLst/>
            <a:gdLst/>
            <a:ahLst/>
            <a:cxnLst/>
            <a:rect l="l" t="t" r="r" b="b"/>
            <a:pathLst>
              <a:path w="3585515" h="3585515">
                <a:moveTo>
                  <a:pt x="0" y="0"/>
                </a:moveTo>
                <a:lnTo>
                  <a:pt x="3585515" y="0"/>
                </a:lnTo>
                <a:lnTo>
                  <a:pt x="3585515" y="3585515"/>
                </a:lnTo>
                <a:lnTo>
                  <a:pt x="0" y="3585515"/>
                </a:lnTo>
                <a:lnTo>
                  <a:pt x="0" y="0"/>
                </a:lnTo>
                <a:close/>
              </a:path>
            </a:pathLst>
          </a:custGeom>
          <a:blipFill>
            <a:blip r:embed="rId2"/>
            <a:stretch>
              <a:fillRect/>
            </a:stretch>
          </a:blipFill>
          <a:ln w="123825" cap="sq">
            <a:solidFill>
              <a:srgbClr val="7ED957"/>
            </a:solidFill>
            <a:prstDash val="solid"/>
            <a:miter/>
          </a:ln>
        </p:spPr>
        <p:txBody>
          <a:bodyPr/>
          <a:lstStyle/>
          <a:p>
            <a:endParaRPr lang="da-DK" noProof="0" dirty="0"/>
          </a:p>
        </p:txBody>
      </p:sp>
      <p:sp>
        <p:nvSpPr>
          <p:cNvPr id="5" name="Freeform 5"/>
          <p:cNvSpPr/>
          <p:nvPr/>
        </p:nvSpPr>
        <p:spPr>
          <a:xfrm>
            <a:off x="17373600" y="214796"/>
            <a:ext cx="748645" cy="727255"/>
          </a:xfrm>
          <a:custGeom>
            <a:avLst/>
            <a:gdLst/>
            <a:ahLst/>
            <a:cxnLst/>
            <a:rect l="l" t="t" r="r" b="b"/>
            <a:pathLst>
              <a:path w="2165131" h="2103270">
                <a:moveTo>
                  <a:pt x="0" y="0"/>
                </a:moveTo>
                <a:lnTo>
                  <a:pt x="2165131" y="0"/>
                </a:lnTo>
                <a:lnTo>
                  <a:pt x="2165131" y="2103270"/>
                </a:lnTo>
                <a:lnTo>
                  <a:pt x="0" y="2103270"/>
                </a:lnTo>
                <a:lnTo>
                  <a:pt x="0" y="0"/>
                </a:lnTo>
                <a:close/>
              </a:path>
            </a:pathLst>
          </a:custGeom>
          <a:blipFill>
            <a:blip r:embed="rId3"/>
            <a:stretch>
              <a:fillRect/>
            </a:stretch>
          </a:blipFill>
        </p:spPr>
        <p:txBody>
          <a:bodyPr/>
          <a:lstStyle/>
          <a:p>
            <a:endParaRPr lang="da-DK" noProof="0" dirty="0"/>
          </a:p>
        </p:txBody>
      </p:sp>
      <p:sp>
        <p:nvSpPr>
          <p:cNvPr id="6" name="TextBox 6"/>
          <p:cNvSpPr txBox="1"/>
          <p:nvPr/>
        </p:nvSpPr>
        <p:spPr>
          <a:xfrm>
            <a:off x="432046" y="448589"/>
            <a:ext cx="11296984" cy="1368430"/>
          </a:xfrm>
          <a:prstGeom prst="rect">
            <a:avLst/>
          </a:prstGeom>
        </p:spPr>
        <p:txBody>
          <a:bodyPr wrap="square" lIns="0" tIns="0" rIns="0" bIns="0" rtlCol="0" anchor="t">
            <a:spAutoFit/>
          </a:bodyPr>
          <a:lstStyle/>
          <a:p>
            <a:pPr>
              <a:lnSpc>
                <a:spcPts val="11199"/>
              </a:lnSpc>
              <a:spcBef>
                <a:spcPct val="0"/>
              </a:spcBef>
            </a:pPr>
            <a:r>
              <a:rPr lang="da-DK" sz="7999" noProof="0" dirty="0">
                <a:solidFill>
                  <a:srgbClr val="000000"/>
                </a:solidFill>
                <a:latin typeface="Calistoga"/>
              </a:rPr>
              <a:t>Når robotten ligner os</a:t>
            </a:r>
          </a:p>
        </p:txBody>
      </p:sp>
      <p:sp>
        <p:nvSpPr>
          <p:cNvPr id="7" name="Freeform 7"/>
          <p:cNvSpPr/>
          <p:nvPr/>
        </p:nvSpPr>
        <p:spPr>
          <a:xfrm rot="-577437">
            <a:off x="6159563" y="2481225"/>
            <a:ext cx="5091873" cy="5091873"/>
          </a:xfrm>
          <a:custGeom>
            <a:avLst/>
            <a:gdLst/>
            <a:ahLst/>
            <a:cxnLst/>
            <a:rect l="l" t="t" r="r" b="b"/>
            <a:pathLst>
              <a:path w="3586794" h="3586794">
                <a:moveTo>
                  <a:pt x="0" y="0"/>
                </a:moveTo>
                <a:lnTo>
                  <a:pt x="3586794" y="0"/>
                </a:lnTo>
                <a:lnTo>
                  <a:pt x="3586794" y="3586794"/>
                </a:lnTo>
                <a:lnTo>
                  <a:pt x="0" y="3586794"/>
                </a:lnTo>
                <a:lnTo>
                  <a:pt x="0" y="0"/>
                </a:lnTo>
                <a:close/>
              </a:path>
            </a:pathLst>
          </a:custGeom>
          <a:blipFill>
            <a:blip r:embed="rId4"/>
            <a:stretch>
              <a:fillRect/>
            </a:stretch>
          </a:blipFill>
          <a:ln w="123825" cap="sq">
            <a:solidFill>
              <a:srgbClr val="FF5757"/>
            </a:solidFill>
            <a:prstDash val="solid"/>
            <a:miter/>
          </a:ln>
        </p:spPr>
        <p:txBody>
          <a:bodyPr/>
          <a:lstStyle/>
          <a:p>
            <a:endParaRPr lang="da-DK" noProof="0" dirty="0"/>
          </a:p>
        </p:txBody>
      </p:sp>
      <p:sp>
        <p:nvSpPr>
          <p:cNvPr id="8" name="Freeform 8"/>
          <p:cNvSpPr/>
          <p:nvPr/>
        </p:nvSpPr>
        <p:spPr>
          <a:xfrm rot="696110">
            <a:off x="12185363" y="2636866"/>
            <a:ext cx="5051330" cy="5051330"/>
          </a:xfrm>
          <a:custGeom>
            <a:avLst/>
            <a:gdLst/>
            <a:ahLst/>
            <a:cxnLst/>
            <a:rect l="l" t="t" r="r" b="b"/>
            <a:pathLst>
              <a:path w="3592828" h="3592828">
                <a:moveTo>
                  <a:pt x="0" y="0"/>
                </a:moveTo>
                <a:lnTo>
                  <a:pt x="3592828" y="0"/>
                </a:lnTo>
                <a:lnTo>
                  <a:pt x="3592828" y="3592828"/>
                </a:lnTo>
                <a:lnTo>
                  <a:pt x="0" y="3592828"/>
                </a:lnTo>
                <a:lnTo>
                  <a:pt x="0" y="0"/>
                </a:lnTo>
                <a:close/>
              </a:path>
            </a:pathLst>
          </a:custGeom>
          <a:blipFill>
            <a:blip r:embed="rId5"/>
            <a:stretch>
              <a:fillRect/>
            </a:stretch>
          </a:blipFill>
          <a:ln w="123825" cap="sq">
            <a:solidFill>
              <a:srgbClr val="38B6FF"/>
            </a:solidFill>
            <a:prstDash val="solid"/>
            <a:miter/>
          </a:ln>
        </p:spPr>
        <p:txBody>
          <a:bodyPr/>
          <a:lstStyle/>
          <a:p>
            <a:endParaRPr lang="da-DK"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332314" y="2080960"/>
            <a:ext cx="5412993" cy="5412993"/>
          </a:xfrm>
          <a:prstGeom prst="flowChartAlternateProcess">
            <a:avLst/>
          </a:prstGeom>
          <a:blipFill>
            <a:blip r:embed="rId3"/>
            <a:stretch>
              <a:fillRect/>
            </a:stretch>
          </a:blipFill>
          <a:ln cap="sq">
            <a:noFill/>
            <a:prstDash val="solid"/>
            <a:miter/>
          </a:ln>
        </p:spPr>
        <p:txBody>
          <a:bodyPr/>
          <a:lstStyle/>
          <a:p>
            <a:endParaRPr lang="da-DK" noProof="0" dirty="0"/>
          </a:p>
        </p:txBody>
      </p:sp>
      <p:sp>
        <p:nvSpPr>
          <p:cNvPr id="3" name="TextBox 3"/>
          <p:cNvSpPr txBox="1"/>
          <p:nvPr/>
        </p:nvSpPr>
        <p:spPr>
          <a:xfrm>
            <a:off x="12328299" y="7672705"/>
            <a:ext cx="5412993" cy="580390"/>
          </a:xfrm>
          <a:prstGeom prst="rect">
            <a:avLst/>
          </a:prstGeom>
        </p:spPr>
        <p:txBody>
          <a:bodyPr wrap="square" lIns="0" tIns="0" rIns="0" bIns="0" rtlCol="0" anchor="t">
            <a:spAutoFit/>
          </a:bodyPr>
          <a:lstStyle/>
          <a:p>
            <a:pPr algn="ctr">
              <a:lnSpc>
                <a:spcPts val="4759"/>
              </a:lnSpc>
              <a:spcBef>
                <a:spcPct val="0"/>
              </a:spcBef>
            </a:pPr>
            <a:r>
              <a:rPr lang="da-DK" sz="3399" noProof="0" dirty="0">
                <a:solidFill>
                  <a:srgbClr val="FF5757"/>
                </a:solidFill>
                <a:latin typeface="Inter" panose="02000503000000020004" pitchFamily="2" charset="0"/>
                <a:ea typeface="Inter" panose="02000503000000020004" pitchFamily="2" charset="0"/>
              </a:rPr>
              <a:t>Humlebi</a:t>
            </a:r>
          </a:p>
        </p:txBody>
      </p:sp>
      <p:sp>
        <p:nvSpPr>
          <p:cNvPr id="4" name="TextBox 4"/>
          <p:cNvSpPr txBox="1"/>
          <p:nvPr/>
        </p:nvSpPr>
        <p:spPr>
          <a:xfrm>
            <a:off x="407351" y="1056692"/>
            <a:ext cx="10336849" cy="649601"/>
          </a:xfrm>
          <a:prstGeom prst="rect">
            <a:avLst/>
          </a:prstGeom>
        </p:spPr>
        <p:txBody>
          <a:bodyPr wrap="square" lIns="0" tIns="0" rIns="0" bIns="0" rtlCol="0" anchor="t">
            <a:spAutoFit/>
          </a:bodyPr>
          <a:lstStyle/>
          <a:p>
            <a:pPr>
              <a:lnSpc>
                <a:spcPts val="3846"/>
              </a:lnSpc>
              <a:spcBef>
                <a:spcPct val="0"/>
              </a:spcBef>
            </a:pPr>
            <a:r>
              <a:rPr lang="da-DK" sz="8000" noProof="0" dirty="0">
                <a:solidFill>
                  <a:srgbClr val="000000"/>
                </a:solidFill>
                <a:latin typeface="Calistoga" pitchFamily="2" charset="0"/>
              </a:rPr>
              <a:t>Hvem skal vi redde?</a:t>
            </a:r>
          </a:p>
        </p:txBody>
      </p:sp>
      <p:sp>
        <p:nvSpPr>
          <p:cNvPr id="5" name="TextBox 5"/>
          <p:cNvSpPr txBox="1"/>
          <p:nvPr/>
        </p:nvSpPr>
        <p:spPr>
          <a:xfrm>
            <a:off x="7280388" y="7672705"/>
            <a:ext cx="3577928" cy="994410"/>
          </a:xfrm>
          <a:prstGeom prst="rect">
            <a:avLst/>
          </a:prstGeom>
        </p:spPr>
        <p:txBody>
          <a:bodyPr lIns="0" tIns="0" rIns="0" bIns="0" rtlCol="0" anchor="t">
            <a:spAutoFit/>
          </a:bodyPr>
          <a:lstStyle/>
          <a:p>
            <a:pPr algn="ctr">
              <a:lnSpc>
                <a:spcPts val="4759"/>
              </a:lnSpc>
            </a:pPr>
            <a:r>
              <a:rPr lang="da-DK" sz="3399" noProof="0" dirty="0">
                <a:solidFill>
                  <a:srgbClr val="7ED957"/>
                </a:solidFill>
                <a:latin typeface="Inter" panose="02000503000000020004" pitchFamily="2" charset="0"/>
                <a:ea typeface="Inter" panose="02000503000000020004" pitchFamily="2" charset="0"/>
              </a:rPr>
              <a:t>Venus fluefanger </a:t>
            </a:r>
          </a:p>
          <a:p>
            <a:pPr algn="ctr">
              <a:lnSpc>
                <a:spcPts val="3220"/>
              </a:lnSpc>
              <a:spcBef>
                <a:spcPct val="0"/>
              </a:spcBef>
            </a:pPr>
            <a:r>
              <a:rPr lang="da-DK" sz="2300" noProof="0" dirty="0">
                <a:solidFill>
                  <a:srgbClr val="7ED957"/>
                </a:solidFill>
                <a:latin typeface="Inter" panose="02000503000000020004" pitchFamily="2" charset="0"/>
                <a:ea typeface="Inter" panose="02000503000000020004" pitchFamily="2" charset="0"/>
              </a:rPr>
              <a:t>(kødædende plante)</a:t>
            </a:r>
          </a:p>
        </p:txBody>
      </p:sp>
      <p:sp>
        <p:nvSpPr>
          <p:cNvPr id="6" name="Freeform 6"/>
          <p:cNvSpPr/>
          <p:nvPr/>
        </p:nvSpPr>
        <p:spPr>
          <a:xfrm>
            <a:off x="6362855" y="2082356"/>
            <a:ext cx="5412993" cy="5412993"/>
          </a:xfrm>
          <a:prstGeom prst="flowChartAlternateProcess">
            <a:avLst/>
          </a:prstGeom>
          <a:blipFill>
            <a:blip r:embed="rId4"/>
            <a:stretch>
              <a:fillRect/>
            </a:stretch>
          </a:blipFill>
          <a:ln cap="sq">
            <a:noFill/>
            <a:prstDash val="solid"/>
            <a:miter/>
          </a:ln>
        </p:spPr>
        <p:txBody>
          <a:bodyPr/>
          <a:lstStyle/>
          <a:p>
            <a:endParaRPr lang="da-DK" noProof="0" dirty="0"/>
          </a:p>
        </p:txBody>
      </p:sp>
      <p:sp>
        <p:nvSpPr>
          <p:cNvPr id="7" name="Freeform 7"/>
          <p:cNvSpPr/>
          <p:nvPr/>
        </p:nvSpPr>
        <p:spPr>
          <a:xfrm>
            <a:off x="397412" y="2082356"/>
            <a:ext cx="5412993" cy="5412993"/>
          </a:xfrm>
          <a:prstGeom prst="flowChartAlternateProcess">
            <a:avLst/>
          </a:prstGeom>
          <a:blipFill>
            <a:blip r:embed="rId5"/>
            <a:stretch>
              <a:fillRect/>
            </a:stretch>
          </a:blipFill>
          <a:ln cap="sq">
            <a:noFill/>
            <a:prstDash val="solid"/>
            <a:miter/>
          </a:ln>
        </p:spPr>
        <p:txBody>
          <a:bodyPr/>
          <a:lstStyle/>
          <a:p>
            <a:endParaRPr lang="da-DK" noProof="0" dirty="0"/>
          </a:p>
        </p:txBody>
      </p:sp>
      <p:sp>
        <p:nvSpPr>
          <p:cNvPr id="8" name="TextBox 8"/>
          <p:cNvSpPr txBox="1"/>
          <p:nvPr/>
        </p:nvSpPr>
        <p:spPr>
          <a:xfrm>
            <a:off x="457201" y="7672705"/>
            <a:ext cx="5353204" cy="589457"/>
          </a:xfrm>
          <a:prstGeom prst="rect">
            <a:avLst/>
          </a:prstGeom>
        </p:spPr>
        <p:txBody>
          <a:bodyPr wrap="square" lIns="0" tIns="0" rIns="0" bIns="0" rtlCol="0" anchor="t">
            <a:spAutoFit/>
          </a:bodyPr>
          <a:lstStyle/>
          <a:p>
            <a:pPr algn="ctr">
              <a:lnSpc>
                <a:spcPts val="4759"/>
              </a:lnSpc>
              <a:spcBef>
                <a:spcPct val="0"/>
              </a:spcBef>
            </a:pPr>
            <a:r>
              <a:rPr lang="da-DK" sz="3399" noProof="0" dirty="0">
                <a:solidFill>
                  <a:srgbClr val="FF5757"/>
                </a:solidFill>
                <a:latin typeface="Inter" panose="02000503000000020004" pitchFamily="2" charset="0"/>
                <a:ea typeface="Inter" panose="02000503000000020004" pitchFamily="2" charset="0"/>
              </a:rPr>
              <a:t>Guldfisk</a:t>
            </a:r>
            <a:r>
              <a:rPr lang="da-DK" sz="3399" noProof="0" dirty="0">
                <a:solidFill>
                  <a:srgbClr val="000000"/>
                </a:solidFill>
                <a:latin typeface="Nunito Bold"/>
              </a:rPr>
              <a:t>*</a:t>
            </a:r>
          </a:p>
        </p:txBody>
      </p:sp>
      <p:sp>
        <p:nvSpPr>
          <p:cNvPr id="9" name="TextBox 9"/>
          <p:cNvSpPr txBox="1"/>
          <p:nvPr/>
        </p:nvSpPr>
        <p:spPr>
          <a:xfrm>
            <a:off x="407351" y="8801100"/>
            <a:ext cx="5412993" cy="1323975"/>
          </a:xfrm>
          <a:prstGeom prst="rect">
            <a:avLst/>
          </a:prstGeom>
        </p:spPr>
        <p:txBody>
          <a:bodyPr lIns="0" tIns="0" rIns="0" bIns="0" rtlCol="0" anchor="t">
            <a:spAutoFit/>
          </a:bodyPr>
          <a:lstStyle/>
          <a:p>
            <a:pPr algn="l">
              <a:lnSpc>
                <a:spcPts val="2100"/>
              </a:lnSpc>
            </a:pPr>
            <a:r>
              <a:rPr lang="da-DK" sz="1500" noProof="0" dirty="0">
                <a:solidFill>
                  <a:srgbClr val="000000"/>
                </a:solidFill>
                <a:latin typeface="Nunito Bold"/>
              </a:rPr>
              <a:t>*</a:t>
            </a:r>
            <a:r>
              <a:rPr lang="da-DK" sz="1500" noProof="0" dirty="0">
                <a:solidFill>
                  <a:srgbClr val="000000"/>
                </a:solidFill>
                <a:latin typeface="Nunito"/>
              </a:rPr>
              <a:t>I 2000 bragte kunstværket Helena stor debat, fordi 8 guldfisk blev installeret i hver deres blender, </a:t>
            </a:r>
          </a:p>
          <a:p>
            <a:pPr algn="l">
              <a:lnSpc>
                <a:spcPts val="2100"/>
              </a:lnSpc>
            </a:pPr>
            <a:r>
              <a:rPr lang="da-DK" sz="1500" noProof="0" dirty="0">
                <a:solidFill>
                  <a:srgbClr val="000000"/>
                </a:solidFill>
                <a:latin typeface="Nunito"/>
              </a:rPr>
              <a:t>og det stod beskueren frit for at tænde for blenderen:</a:t>
            </a:r>
          </a:p>
          <a:p>
            <a:pPr algn="l">
              <a:lnSpc>
                <a:spcPts val="2100"/>
              </a:lnSpc>
              <a:spcBef>
                <a:spcPct val="0"/>
              </a:spcBef>
            </a:pPr>
            <a:r>
              <a:rPr lang="da-DK" sz="1500" noProof="0" dirty="0">
                <a:solidFill>
                  <a:srgbClr val="000000"/>
                </a:solidFill>
                <a:latin typeface="Nunito"/>
              </a:rPr>
              <a:t> </a:t>
            </a:r>
            <a:r>
              <a:rPr lang="da-DK" sz="1500" noProof="0" dirty="0">
                <a:solidFill>
                  <a:srgbClr val="000000"/>
                </a:solidFill>
                <a:latin typeface="Nunito Bold"/>
              </a:rPr>
              <a:t>https://politiken.dk/kultur/art5029554/Retssag-En-guldfisk-i-et-glas-vand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438497" y="2116293"/>
            <a:ext cx="5412993" cy="5412993"/>
          </a:xfrm>
          <a:prstGeom prst="flowChartAlternateProcess">
            <a:avLst/>
          </a:prstGeom>
          <a:blipFill>
            <a:blip r:embed="rId2"/>
            <a:stretch>
              <a:fillRect/>
            </a:stretch>
          </a:blipFill>
          <a:ln cap="sq">
            <a:noFill/>
            <a:prstDash val="solid"/>
            <a:miter/>
          </a:ln>
        </p:spPr>
        <p:txBody>
          <a:bodyPr/>
          <a:lstStyle/>
          <a:p>
            <a:endParaRPr lang="da-DK" noProof="0" dirty="0"/>
          </a:p>
        </p:txBody>
      </p:sp>
      <p:sp>
        <p:nvSpPr>
          <p:cNvPr id="3" name="Freeform 3"/>
          <p:cNvSpPr/>
          <p:nvPr/>
        </p:nvSpPr>
        <p:spPr>
          <a:xfrm>
            <a:off x="12403940" y="2116293"/>
            <a:ext cx="5412993" cy="5412993"/>
          </a:xfrm>
          <a:prstGeom prst="flowChartAlternateProcess">
            <a:avLst/>
          </a:prstGeom>
          <a:blipFill>
            <a:blip r:embed="rId3"/>
            <a:stretch>
              <a:fillRect/>
            </a:stretch>
          </a:blipFill>
          <a:ln cap="sq">
            <a:noFill/>
            <a:prstDash val="solid"/>
            <a:miter/>
          </a:ln>
        </p:spPr>
        <p:txBody>
          <a:bodyPr/>
          <a:lstStyle/>
          <a:p>
            <a:endParaRPr lang="da-DK" noProof="0" dirty="0"/>
          </a:p>
        </p:txBody>
      </p:sp>
      <p:sp>
        <p:nvSpPr>
          <p:cNvPr id="4" name="Freeform 4"/>
          <p:cNvSpPr/>
          <p:nvPr/>
        </p:nvSpPr>
        <p:spPr>
          <a:xfrm>
            <a:off x="473054" y="2116293"/>
            <a:ext cx="5412993" cy="5412993"/>
          </a:xfrm>
          <a:prstGeom prst="flowChartAlternateProcess">
            <a:avLst/>
          </a:prstGeom>
          <a:blipFill>
            <a:blip r:embed="rId4"/>
            <a:stretch>
              <a:fillRect/>
            </a:stretch>
          </a:blipFill>
          <a:ln cap="sq">
            <a:noFill/>
            <a:prstDash val="solid"/>
            <a:miter/>
          </a:ln>
        </p:spPr>
        <p:txBody>
          <a:bodyPr/>
          <a:lstStyle/>
          <a:p>
            <a:endParaRPr lang="da-DK" noProof="0" dirty="0"/>
          </a:p>
        </p:txBody>
      </p:sp>
      <p:sp>
        <p:nvSpPr>
          <p:cNvPr id="5" name="TextBox 5"/>
          <p:cNvSpPr txBox="1"/>
          <p:nvPr/>
        </p:nvSpPr>
        <p:spPr>
          <a:xfrm>
            <a:off x="2289707" y="7690446"/>
            <a:ext cx="1779687" cy="580390"/>
          </a:xfrm>
          <a:prstGeom prst="rect">
            <a:avLst/>
          </a:prstGeom>
        </p:spPr>
        <p:txBody>
          <a:bodyPr lIns="0" tIns="0" rIns="0" bIns="0" rtlCol="0" anchor="t">
            <a:spAutoFit/>
          </a:bodyPr>
          <a:lstStyle/>
          <a:p>
            <a:pPr algn="ctr">
              <a:lnSpc>
                <a:spcPts val="4759"/>
              </a:lnSpc>
              <a:spcBef>
                <a:spcPct val="0"/>
              </a:spcBef>
            </a:pPr>
            <a:r>
              <a:rPr lang="da-DK" sz="3399" noProof="0" dirty="0">
                <a:solidFill>
                  <a:srgbClr val="7ED957"/>
                </a:solidFill>
                <a:latin typeface="Inter" panose="02000503000000020004" pitchFamily="2" charset="0"/>
                <a:ea typeface="Inter" panose="02000503000000020004" pitchFamily="2" charset="0"/>
              </a:rPr>
              <a:t>Grantræ</a:t>
            </a:r>
          </a:p>
        </p:txBody>
      </p:sp>
      <p:sp>
        <p:nvSpPr>
          <p:cNvPr id="6" name="TextBox 6"/>
          <p:cNvSpPr txBox="1"/>
          <p:nvPr/>
        </p:nvSpPr>
        <p:spPr>
          <a:xfrm>
            <a:off x="7438182" y="7690446"/>
            <a:ext cx="3411637" cy="580390"/>
          </a:xfrm>
          <a:prstGeom prst="rect">
            <a:avLst/>
          </a:prstGeom>
        </p:spPr>
        <p:txBody>
          <a:bodyPr lIns="0" tIns="0" rIns="0" bIns="0" rtlCol="0" anchor="t">
            <a:spAutoFit/>
          </a:bodyPr>
          <a:lstStyle/>
          <a:p>
            <a:pPr algn="ctr">
              <a:lnSpc>
                <a:spcPts val="4759"/>
              </a:lnSpc>
              <a:spcBef>
                <a:spcPct val="0"/>
              </a:spcBef>
            </a:pPr>
            <a:r>
              <a:rPr lang="da-DK" sz="3399" noProof="0" dirty="0">
                <a:solidFill>
                  <a:srgbClr val="38B6FF"/>
                </a:solidFill>
                <a:latin typeface="Inter" panose="02000503000000020004" pitchFamily="2" charset="0"/>
                <a:ea typeface="Inter" panose="02000503000000020004" pitchFamily="2" charset="0"/>
              </a:rPr>
              <a:t>Robotstøvsuger</a:t>
            </a:r>
          </a:p>
        </p:txBody>
      </p:sp>
      <p:sp>
        <p:nvSpPr>
          <p:cNvPr id="7" name="TextBox 7"/>
          <p:cNvSpPr txBox="1"/>
          <p:nvPr/>
        </p:nvSpPr>
        <p:spPr>
          <a:xfrm>
            <a:off x="14673675" y="7690446"/>
            <a:ext cx="873522" cy="580390"/>
          </a:xfrm>
          <a:prstGeom prst="rect">
            <a:avLst/>
          </a:prstGeom>
        </p:spPr>
        <p:txBody>
          <a:bodyPr lIns="0" tIns="0" rIns="0" bIns="0" rtlCol="0" anchor="t">
            <a:spAutoFit/>
          </a:bodyPr>
          <a:lstStyle/>
          <a:p>
            <a:pPr algn="ctr">
              <a:lnSpc>
                <a:spcPts val="4759"/>
              </a:lnSpc>
              <a:spcBef>
                <a:spcPct val="0"/>
              </a:spcBef>
            </a:pPr>
            <a:r>
              <a:rPr lang="da-DK" sz="3399" noProof="0" dirty="0">
                <a:solidFill>
                  <a:srgbClr val="FF5757"/>
                </a:solidFill>
                <a:latin typeface="Inter" panose="02000503000000020004" pitchFamily="2" charset="0"/>
                <a:ea typeface="Inter" panose="02000503000000020004" pitchFamily="2" charset="0"/>
              </a:rPr>
              <a:t>Gris</a:t>
            </a:r>
          </a:p>
        </p:txBody>
      </p:sp>
      <p:sp>
        <p:nvSpPr>
          <p:cNvPr id="9" name="TextBox 4">
            <a:extLst>
              <a:ext uri="{FF2B5EF4-FFF2-40B4-BE49-F238E27FC236}">
                <a16:creationId xmlns:a16="http://schemas.microsoft.com/office/drawing/2014/main" id="{C19802F9-712E-0102-2BB5-3D0C3F095C22}"/>
              </a:ext>
            </a:extLst>
          </p:cNvPr>
          <p:cNvSpPr txBox="1"/>
          <p:nvPr/>
        </p:nvSpPr>
        <p:spPr>
          <a:xfrm>
            <a:off x="407351" y="1056692"/>
            <a:ext cx="10336849" cy="649601"/>
          </a:xfrm>
          <a:prstGeom prst="rect">
            <a:avLst/>
          </a:prstGeom>
        </p:spPr>
        <p:txBody>
          <a:bodyPr wrap="square" lIns="0" tIns="0" rIns="0" bIns="0" rtlCol="0" anchor="t">
            <a:spAutoFit/>
          </a:bodyPr>
          <a:lstStyle/>
          <a:p>
            <a:pPr>
              <a:lnSpc>
                <a:spcPts val="3846"/>
              </a:lnSpc>
              <a:spcBef>
                <a:spcPct val="0"/>
              </a:spcBef>
            </a:pPr>
            <a:r>
              <a:rPr lang="da-DK" sz="8000" noProof="0" dirty="0">
                <a:solidFill>
                  <a:srgbClr val="000000"/>
                </a:solidFill>
                <a:latin typeface="Calistoga" pitchFamily="2" charset="0"/>
              </a:rPr>
              <a:t>Hvem skal vi redde?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447350" y="1998731"/>
            <a:ext cx="5412993" cy="5412993"/>
          </a:xfrm>
          <a:prstGeom prst="roundRect">
            <a:avLst/>
          </a:prstGeom>
          <a:blipFill>
            <a:blip r:embed="rId2"/>
            <a:stretch>
              <a:fillRect/>
            </a:stretch>
          </a:blipFill>
        </p:spPr>
        <p:txBody>
          <a:bodyPr/>
          <a:lstStyle/>
          <a:p>
            <a:endParaRPr lang="da-DK" noProof="0" dirty="0"/>
          </a:p>
        </p:txBody>
      </p:sp>
      <p:sp>
        <p:nvSpPr>
          <p:cNvPr id="3" name="Freeform 3"/>
          <p:cNvSpPr/>
          <p:nvPr/>
        </p:nvSpPr>
        <p:spPr>
          <a:xfrm>
            <a:off x="3427657" y="1998731"/>
            <a:ext cx="5412993" cy="5412993"/>
          </a:xfrm>
          <a:prstGeom prst="roundRect">
            <a:avLst/>
          </a:prstGeom>
          <a:blipFill>
            <a:blip r:embed="rId3"/>
            <a:stretch>
              <a:fillRect/>
            </a:stretch>
          </a:blipFill>
        </p:spPr>
        <p:txBody>
          <a:bodyPr/>
          <a:lstStyle/>
          <a:p>
            <a:endParaRPr lang="da-DK" noProof="0" dirty="0"/>
          </a:p>
        </p:txBody>
      </p:sp>
      <p:sp>
        <p:nvSpPr>
          <p:cNvPr id="4" name="TextBox 4"/>
          <p:cNvSpPr txBox="1"/>
          <p:nvPr/>
        </p:nvSpPr>
        <p:spPr>
          <a:xfrm>
            <a:off x="9447350" y="7567061"/>
            <a:ext cx="5412993" cy="565989"/>
          </a:xfrm>
          <a:prstGeom prst="rect">
            <a:avLst/>
          </a:prstGeom>
        </p:spPr>
        <p:txBody>
          <a:bodyPr wrap="square" lIns="0" tIns="0" rIns="0" bIns="0" rtlCol="0" anchor="t">
            <a:spAutoFit/>
          </a:bodyPr>
          <a:lstStyle/>
          <a:p>
            <a:pPr algn="ctr">
              <a:lnSpc>
                <a:spcPts val="4759"/>
              </a:lnSpc>
              <a:spcBef>
                <a:spcPct val="0"/>
              </a:spcBef>
            </a:pPr>
            <a:r>
              <a:rPr lang="da-DK" sz="3399" noProof="0" dirty="0">
                <a:solidFill>
                  <a:srgbClr val="38B6FF"/>
                </a:solidFill>
                <a:latin typeface="Inter" panose="02000503000000020004" pitchFamily="2" charset="0"/>
                <a:ea typeface="Inter" panose="02000503000000020004" pitchFamily="2" charset="0"/>
              </a:rPr>
              <a:t>Robothund</a:t>
            </a:r>
            <a:r>
              <a:rPr lang="da-DK" sz="3399" noProof="0" dirty="0">
                <a:solidFill>
                  <a:srgbClr val="000000"/>
                </a:solidFill>
                <a:latin typeface="Inter" panose="02000503000000020004" pitchFamily="2" charset="0"/>
                <a:ea typeface="Inter" panose="02000503000000020004" pitchFamily="2" charset="0"/>
              </a:rPr>
              <a:t>*</a:t>
            </a:r>
          </a:p>
        </p:txBody>
      </p:sp>
      <p:sp>
        <p:nvSpPr>
          <p:cNvPr id="5" name="TextBox 5"/>
          <p:cNvSpPr txBox="1"/>
          <p:nvPr/>
        </p:nvSpPr>
        <p:spPr>
          <a:xfrm>
            <a:off x="5482673" y="7567061"/>
            <a:ext cx="1302960" cy="580390"/>
          </a:xfrm>
          <a:prstGeom prst="rect">
            <a:avLst/>
          </a:prstGeom>
        </p:spPr>
        <p:txBody>
          <a:bodyPr wrap="square" lIns="0" tIns="0" rIns="0" bIns="0" rtlCol="0" anchor="t">
            <a:spAutoFit/>
          </a:bodyPr>
          <a:lstStyle/>
          <a:p>
            <a:pPr algn="ctr">
              <a:lnSpc>
                <a:spcPts val="4759"/>
              </a:lnSpc>
              <a:spcBef>
                <a:spcPct val="0"/>
              </a:spcBef>
            </a:pPr>
            <a:r>
              <a:rPr lang="da-DK" sz="3399" noProof="0" dirty="0">
                <a:solidFill>
                  <a:srgbClr val="FF5757"/>
                </a:solidFill>
                <a:latin typeface="Inter" panose="02000503000000020004" pitchFamily="2" charset="0"/>
                <a:ea typeface="Inter" panose="02000503000000020004" pitchFamily="2" charset="0"/>
              </a:rPr>
              <a:t>Hund</a:t>
            </a:r>
          </a:p>
        </p:txBody>
      </p:sp>
      <p:sp>
        <p:nvSpPr>
          <p:cNvPr id="6" name="TextBox 6"/>
          <p:cNvSpPr txBox="1"/>
          <p:nvPr/>
        </p:nvSpPr>
        <p:spPr>
          <a:xfrm>
            <a:off x="9447350" y="8727635"/>
            <a:ext cx="5412993" cy="837409"/>
          </a:xfrm>
          <a:prstGeom prst="rect">
            <a:avLst/>
          </a:prstGeom>
        </p:spPr>
        <p:txBody>
          <a:bodyPr lIns="0" tIns="0" rIns="0" bIns="0" rtlCol="0" anchor="t">
            <a:spAutoFit/>
          </a:bodyPr>
          <a:lstStyle/>
          <a:p>
            <a:pPr>
              <a:lnSpc>
                <a:spcPts val="2240"/>
              </a:lnSpc>
            </a:pPr>
            <a:r>
              <a:rPr lang="da-DK" sz="1600" dirty="0">
                <a:solidFill>
                  <a:srgbClr val="000000"/>
                </a:solidFill>
                <a:latin typeface="Inter Bold"/>
              </a:rPr>
              <a:t>* </a:t>
            </a:r>
            <a:r>
              <a:rPr lang="da-DK" sz="1600" noProof="0" dirty="0">
                <a:solidFill>
                  <a:srgbClr val="000000"/>
                </a:solidFill>
                <a:latin typeface="Nunito Italics"/>
              </a:rPr>
              <a:t>Et eksempel fra virkeligheden er den japansk udviklede robothund </a:t>
            </a:r>
            <a:r>
              <a:rPr lang="da-DK" sz="1600" noProof="0" dirty="0" err="1">
                <a:solidFill>
                  <a:srgbClr val="000000"/>
                </a:solidFill>
                <a:latin typeface="Nunito Italics"/>
              </a:rPr>
              <a:t>Aibo</a:t>
            </a:r>
            <a:r>
              <a:rPr lang="da-DK" sz="1600" noProof="0" dirty="0">
                <a:solidFill>
                  <a:srgbClr val="000000"/>
                </a:solidFill>
                <a:latin typeface="Nunito Bold Italics"/>
              </a:rPr>
              <a:t>:</a:t>
            </a:r>
          </a:p>
          <a:p>
            <a:pPr algn="l">
              <a:lnSpc>
                <a:spcPts val="2240"/>
              </a:lnSpc>
              <a:spcBef>
                <a:spcPct val="0"/>
              </a:spcBef>
            </a:pPr>
            <a:r>
              <a:rPr lang="da-DK" sz="1600" noProof="0" dirty="0">
                <a:solidFill>
                  <a:srgbClr val="000000"/>
                </a:solidFill>
                <a:latin typeface="Nunito Bold Italics"/>
              </a:rPr>
              <a:t> https://www.youtube.com/watch?v=CdQnfga65W0</a:t>
            </a:r>
          </a:p>
        </p:txBody>
      </p:sp>
      <p:sp>
        <p:nvSpPr>
          <p:cNvPr id="8" name="TextBox 4">
            <a:extLst>
              <a:ext uri="{FF2B5EF4-FFF2-40B4-BE49-F238E27FC236}">
                <a16:creationId xmlns:a16="http://schemas.microsoft.com/office/drawing/2014/main" id="{DDC352AB-F20E-58FD-B353-3E4C27312E48}"/>
              </a:ext>
            </a:extLst>
          </p:cNvPr>
          <p:cNvSpPr txBox="1"/>
          <p:nvPr/>
        </p:nvSpPr>
        <p:spPr>
          <a:xfrm>
            <a:off x="407351" y="1056692"/>
            <a:ext cx="10336849" cy="649601"/>
          </a:xfrm>
          <a:prstGeom prst="rect">
            <a:avLst/>
          </a:prstGeom>
        </p:spPr>
        <p:txBody>
          <a:bodyPr wrap="square" lIns="0" tIns="0" rIns="0" bIns="0" rtlCol="0" anchor="t">
            <a:spAutoFit/>
          </a:bodyPr>
          <a:lstStyle/>
          <a:p>
            <a:pPr>
              <a:lnSpc>
                <a:spcPts val="3846"/>
              </a:lnSpc>
              <a:spcBef>
                <a:spcPct val="0"/>
              </a:spcBef>
            </a:pPr>
            <a:r>
              <a:rPr lang="da-DK" sz="8000" noProof="0" dirty="0">
                <a:solidFill>
                  <a:srgbClr val="000000"/>
                </a:solidFill>
                <a:latin typeface="Calistoga" pitchFamily="2" charset="0"/>
              </a:rPr>
              <a:t>Hvem skal vi redde?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2061" y="2033206"/>
            <a:ext cx="5412993" cy="5412993"/>
          </a:xfrm>
          <a:prstGeom prst="roundRect">
            <a:avLst/>
          </a:prstGeom>
          <a:blipFill>
            <a:blip r:embed="rId2"/>
            <a:stretch>
              <a:fillRect/>
            </a:stretch>
          </a:blipFill>
        </p:spPr>
        <p:txBody>
          <a:bodyPr/>
          <a:lstStyle/>
          <a:p>
            <a:endParaRPr lang="da-DK" noProof="0" dirty="0"/>
          </a:p>
        </p:txBody>
      </p:sp>
      <p:sp>
        <p:nvSpPr>
          <p:cNvPr id="3" name="TextBox 3"/>
          <p:cNvSpPr txBox="1"/>
          <p:nvPr/>
        </p:nvSpPr>
        <p:spPr>
          <a:xfrm>
            <a:off x="472060" y="7623556"/>
            <a:ext cx="5412993" cy="592470"/>
          </a:xfrm>
          <a:prstGeom prst="rect">
            <a:avLst/>
          </a:prstGeom>
        </p:spPr>
        <p:txBody>
          <a:bodyPr wrap="square" lIns="0" tIns="0" rIns="0" bIns="0" rtlCol="0" anchor="t">
            <a:spAutoFit/>
          </a:bodyPr>
          <a:lstStyle/>
          <a:p>
            <a:pPr algn="ctr">
              <a:lnSpc>
                <a:spcPts val="4759"/>
              </a:lnSpc>
              <a:spcBef>
                <a:spcPct val="0"/>
              </a:spcBef>
            </a:pPr>
            <a:r>
              <a:rPr lang="da-DK" sz="3399" noProof="0" dirty="0">
                <a:solidFill>
                  <a:srgbClr val="38B6FF"/>
                </a:solidFill>
                <a:latin typeface="Nunito Bold"/>
              </a:rPr>
              <a:t>Android</a:t>
            </a:r>
            <a:r>
              <a:rPr lang="da-DK" sz="3399" noProof="0" dirty="0">
                <a:solidFill>
                  <a:srgbClr val="000000"/>
                </a:solidFill>
                <a:latin typeface="Inter" panose="02000503000000020004" pitchFamily="2" charset="0"/>
                <a:ea typeface="Inter" panose="02000503000000020004" pitchFamily="2" charset="0"/>
              </a:rPr>
              <a:t>*</a:t>
            </a:r>
          </a:p>
        </p:txBody>
      </p:sp>
      <p:sp>
        <p:nvSpPr>
          <p:cNvPr id="4" name="TextBox 4"/>
          <p:cNvSpPr txBox="1"/>
          <p:nvPr/>
        </p:nvSpPr>
        <p:spPr>
          <a:xfrm>
            <a:off x="472060" y="8877300"/>
            <a:ext cx="5412993" cy="1117807"/>
          </a:xfrm>
          <a:prstGeom prst="rect">
            <a:avLst/>
          </a:prstGeom>
        </p:spPr>
        <p:txBody>
          <a:bodyPr lIns="0" tIns="0" rIns="0" bIns="0" rtlCol="0" anchor="t">
            <a:spAutoFit/>
          </a:bodyPr>
          <a:lstStyle/>
          <a:p>
            <a:pPr algn="just">
              <a:lnSpc>
                <a:spcPts val="2176"/>
              </a:lnSpc>
            </a:pPr>
            <a:r>
              <a:rPr lang="da-DK" sz="1600" dirty="0">
                <a:solidFill>
                  <a:srgbClr val="000000"/>
                </a:solidFill>
                <a:latin typeface="Nunito Bold"/>
              </a:rPr>
              <a:t>* </a:t>
            </a:r>
            <a:r>
              <a:rPr lang="da-DK" sz="1554" noProof="0" dirty="0">
                <a:solidFill>
                  <a:srgbClr val="000000"/>
                </a:solidFill>
                <a:latin typeface="Nunito Italics"/>
              </a:rPr>
              <a:t>Androider er menneskelignende robotter. </a:t>
            </a:r>
          </a:p>
          <a:p>
            <a:pPr algn="just">
              <a:lnSpc>
                <a:spcPts val="2176"/>
              </a:lnSpc>
            </a:pPr>
            <a:r>
              <a:rPr lang="da-DK" sz="1554" noProof="0" dirty="0">
                <a:solidFill>
                  <a:srgbClr val="000000"/>
                </a:solidFill>
                <a:latin typeface="Nunito Italics"/>
              </a:rPr>
              <a:t>Et eksempel fra virkeligheden er androiden Sophia</a:t>
            </a:r>
            <a:r>
              <a:rPr lang="da-DK" sz="1554" noProof="0" dirty="0">
                <a:solidFill>
                  <a:srgbClr val="000000"/>
                </a:solidFill>
                <a:latin typeface="Nunito Bold"/>
              </a:rPr>
              <a:t>:</a:t>
            </a:r>
          </a:p>
          <a:p>
            <a:pPr algn="just">
              <a:lnSpc>
                <a:spcPts val="2176"/>
              </a:lnSpc>
              <a:spcBef>
                <a:spcPct val="0"/>
              </a:spcBef>
            </a:pPr>
            <a:r>
              <a:rPr lang="da-DK" sz="1554" noProof="0" dirty="0">
                <a:solidFill>
                  <a:srgbClr val="000000"/>
                </a:solidFill>
                <a:latin typeface="Nunito Bold"/>
              </a:rPr>
              <a:t>https://nyheder.tv2.dk/video/aHdRVm1CVXFfVG1VMHNaNXh1VkZSa1pDcHRydlBfQU0= </a:t>
            </a:r>
          </a:p>
        </p:txBody>
      </p:sp>
      <p:sp>
        <p:nvSpPr>
          <p:cNvPr id="6" name="Freeform 6"/>
          <p:cNvSpPr/>
          <p:nvPr/>
        </p:nvSpPr>
        <p:spPr>
          <a:xfrm>
            <a:off x="12402946" y="2033206"/>
            <a:ext cx="5412993" cy="5412993"/>
          </a:xfrm>
          <a:prstGeom prst="roundRect">
            <a:avLst/>
          </a:prstGeom>
          <a:blipFill>
            <a:blip r:embed="rId3"/>
            <a:stretch>
              <a:fillRect/>
            </a:stretch>
          </a:blipFill>
        </p:spPr>
        <p:txBody>
          <a:bodyPr/>
          <a:lstStyle/>
          <a:p>
            <a:endParaRPr lang="da-DK" noProof="0" dirty="0"/>
          </a:p>
        </p:txBody>
      </p:sp>
      <p:sp>
        <p:nvSpPr>
          <p:cNvPr id="7" name="TextBox 7"/>
          <p:cNvSpPr txBox="1"/>
          <p:nvPr/>
        </p:nvSpPr>
        <p:spPr>
          <a:xfrm>
            <a:off x="13821984" y="7575104"/>
            <a:ext cx="2543572" cy="580390"/>
          </a:xfrm>
          <a:prstGeom prst="rect">
            <a:avLst/>
          </a:prstGeom>
        </p:spPr>
        <p:txBody>
          <a:bodyPr lIns="0" tIns="0" rIns="0" bIns="0" rtlCol="0" anchor="t">
            <a:spAutoFit/>
          </a:bodyPr>
          <a:lstStyle/>
          <a:p>
            <a:pPr algn="ctr">
              <a:lnSpc>
                <a:spcPts val="4759"/>
              </a:lnSpc>
              <a:spcBef>
                <a:spcPct val="0"/>
              </a:spcBef>
            </a:pPr>
            <a:r>
              <a:rPr lang="da-DK" sz="3399" noProof="0" dirty="0">
                <a:solidFill>
                  <a:srgbClr val="FF5757"/>
                </a:solidFill>
                <a:latin typeface="Inter" panose="02000503000000020004" pitchFamily="2" charset="0"/>
                <a:ea typeface="Inter" panose="02000503000000020004" pitchFamily="2" charset="0"/>
              </a:rPr>
              <a:t>Orangutang</a:t>
            </a:r>
          </a:p>
        </p:txBody>
      </p:sp>
      <p:sp>
        <p:nvSpPr>
          <p:cNvPr id="8" name="Freeform 8"/>
          <p:cNvSpPr/>
          <p:nvPr/>
        </p:nvSpPr>
        <p:spPr>
          <a:xfrm>
            <a:off x="6437504" y="2000951"/>
            <a:ext cx="5412993" cy="5412993"/>
          </a:xfrm>
          <a:prstGeom prst="roundRect">
            <a:avLst/>
          </a:prstGeom>
          <a:blipFill>
            <a:blip r:embed="rId4"/>
            <a:stretch>
              <a:fillRect/>
            </a:stretch>
          </a:blipFill>
        </p:spPr>
        <p:txBody>
          <a:bodyPr/>
          <a:lstStyle/>
          <a:p>
            <a:endParaRPr lang="da-DK" noProof="0" dirty="0"/>
          </a:p>
        </p:txBody>
      </p:sp>
      <p:sp>
        <p:nvSpPr>
          <p:cNvPr id="9" name="TextBox 9"/>
          <p:cNvSpPr txBox="1"/>
          <p:nvPr/>
        </p:nvSpPr>
        <p:spPr>
          <a:xfrm>
            <a:off x="8372425" y="7575104"/>
            <a:ext cx="1543149" cy="580390"/>
          </a:xfrm>
          <a:prstGeom prst="rect">
            <a:avLst/>
          </a:prstGeom>
        </p:spPr>
        <p:txBody>
          <a:bodyPr lIns="0" tIns="0" rIns="0" bIns="0" rtlCol="0" anchor="t">
            <a:spAutoFit/>
          </a:bodyPr>
          <a:lstStyle/>
          <a:p>
            <a:pPr algn="ctr">
              <a:lnSpc>
                <a:spcPts val="4759"/>
              </a:lnSpc>
              <a:spcBef>
                <a:spcPct val="0"/>
              </a:spcBef>
            </a:pPr>
            <a:r>
              <a:rPr lang="da-DK" sz="3399" noProof="0" dirty="0">
                <a:solidFill>
                  <a:srgbClr val="7ED957"/>
                </a:solidFill>
                <a:latin typeface="Inter" panose="02000503000000020004" pitchFamily="2" charset="0"/>
                <a:ea typeface="Inter" panose="02000503000000020004" pitchFamily="2" charset="0"/>
              </a:rPr>
              <a:t>Egetræ</a:t>
            </a:r>
          </a:p>
        </p:txBody>
      </p:sp>
      <p:sp>
        <p:nvSpPr>
          <p:cNvPr id="10" name="TextBox 4">
            <a:extLst>
              <a:ext uri="{FF2B5EF4-FFF2-40B4-BE49-F238E27FC236}">
                <a16:creationId xmlns:a16="http://schemas.microsoft.com/office/drawing/2014/main" id="{0666B1FB-260B-A5BA-A5E0-0CD08B9D2E78}"/>
              </a:ext>
            </a:extLst>
          </p:cNvPr>
          <p:cNvSpPr txBox="1"/>
          <p:nvPr/>
        </p:nvSpPr>
        <p:spPr>
          <a:xfrm>
            <a:off x="407351" y="1056692"/>
            <a:ext cx="10336849" cy="649601"/>
          </a:xfrm>
          <a:prstGeom prst="rect">
            <a:avLst/>
          </a:prstGeom>
        </p:spPr>
        <p:txBody>
          <a:bodyPr wrap="square" lIns="0" tIns="0" rIns="0" bIns="0" rtlCol="0" anchor="t">
            <a:spAutoFit/>
          </a:bodyPr>
          <a:lstStyle/>
          <a:p>
            <a:pPr>
              <a:lnSpc>
                <a:spcPts val="3846"/>
              </a:lnSpc>
              <a:spcBef>
                <a:spcPct val="0"/>
              </a:spcBef>
            </a:pPr>
            <a:r>
              <a:rPr lang="da-DK" sz="8000" noProof="0" dirty="0">
                <a:solidFill>
                  <a:srgbClr val="000000"/>
                </a:solidFill>
                <a:latin typeface="Calistoga" pitchFamily="2" charset="0"/>
              </a:rPr>
              <a:t>Hvem skal vi redde?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746001" y="2052933"/>
            <a:ext cx="5412993" cy="5412993"/>
          </a:xfrm>
          <a:prstGeom prst="roundRect">
            <a:avLst/>
          </a:prstGeom>
          <a:blipFill>
            <a:blip r:embed="rId2"/>
            <a:stretch>
              <a:fillRect/>
            </a:stretch>
          </a:blipFill>
        </p:spPr>
        <p:txBody>
          <a:bodyPr/>
          <a:lstStyle/>
          <a:p>
            <a:endParaRPr lang="da-DK" noProof="0" dirty="0"/>
          </a:p>
        </p:txBody>
      </p:sp>
      <p:sp>
        <p:nvSpPr>
          <p:cNvPr id="4" name="Freeform 4"/>
          <p:cNvSpPr/>
          <p:nvPr/>
        </p:nvSpPr>
        <p:spPr>
          <a:xfrm>
            <a:off x="12129006" y="2052933"/>
            <a:ext cx="5412993" cy="5412993"/>
          </a:xfrm>
          <a:prstGeom prst="roundRect">
            <a:avLst/>
          </a:prstGeom>
          <a:blipFill>
            <a:blip r:embed="rId3"/>
            <a:stretch>
              <a:fillRect/>
            </a:stretch>
          </a:blipFill>
        </p:spPr>
        <p:txBody>
          <a:bodyPr/>
          <a:lstStyle/>
          <a:p>
            <a:endParaRPr lang="da-DK" noProof="0" dirty="0"/>
          </a:p>
        </p:txBody>
      </p:sp>
      <p:sp>
        <p:nvSpPr>
          <p:cNvPr id="5" name="TextBox 5"/>
          <p:cNvSpPr txBox="1"/>
          <p:nvPr/>
        </p:nvSpPr>
        <p:spPr>
          <a:xfrm>
            <a:off x="13981824" y="7653677"/>
            <a:ext cx="1707356" cy="580390"/>
          </a:xfrm>
          <a:prstGeom prst="rect">
            <a:avLst/>
          </a:prstGeom>
        </p:spPr>
        <p:txBody>
          <a:bodyPr lIns="0" tIns="0" rIns="0" bIns="0" rtlCol="0" anchor="t">
            <a:spAutoFit/>
          </a:bodyPr>
          <a:lstStyle/>
          <a:p>
            <a:pPr algn="ctr">
              <a:lnSpc>
                <a:spcPts val="4759"/>
              </a:lnSpc>
              <a:spcBef>
                <a:spcPct val="0"/>
              </a:spcBef>
            </a:pPr>
            <a:r>
              <a:rPr lang="da-DK" sz="3399" noProof="0" dirty="0">
                <a:solidFill>
                  <a:srgbClr val="38B6FF"/>
                </a:solidFill>
                <a:latin typeface="Inter" panose="02000503000000020004" pitchFamily="2" charset="0"/>
                <a:ea typeface="Inter" panose="02000503000000020004" pitchFamily="2" charset="0"/>
              </a:rPr>
              <a:t>Android</a:t>
            </a:r>
          </a:p>
        </p:txBody>
      </p:sp>
      <p:sp>
        <p:nvSpPr>
          <p:cNvPr id="6" name="TextBox 6"/>
          <p:cNvSpPr txBox="1"/>
          <p:nvPr/>
        </p:nvSpPr>
        <p:spPr>
          <a:xfrm>
            <a:off x="2194444" y="7653677"/>
            <a:ext cx="2516106" cy="580390"/>
          </a:xfrm>
          <a:prstGeom prst="rect">
            <a:avLst/>
          </a:prstGeom>
        </p:spPr>
        <p:txBody>
          <a:bodyPr wrap="square" lIns="0" tIns="0" rIns="0" bIns="0" rtlCol="0" anchor="t">
            <a:spAutoFit/>
          </a:bodyPr>
          <a:lstStyle/>
          <a:p>
            <a:pPr algn="ctr">
              <a:lnSpc>
                <a:spcPts val="4759"/>
              </a:lnSpc>
              <a:spcBef>
                <a:spcPct val="0"/>
              </a:spcBef>
            </a:pPr>
            <a:r>
              <a:rPr lang="da-DK" sz="3399" noProof="0" dirty="0">
                <a:solidFill>
                  <a:srgbClr val="38B6FF"/>
                </a:solidFill>
                <a:latin typeface="Inter" panose="02000503000000020004" pitchFamily="2" charset="0"/>
                <a:ea typeface="Inter" panose="02000503000000020004" pitchFamily="2" charset="0"/>
              </a:rPr>
              <a:t>Robothund</a:t>
            </a:r>
          </a:p>
        </p:txBody>
      </p:sp>
      <p:sp>
        <p:nvSpPr>
          <p:cNvPr id="7" name="TextBox 7"/>
          <p:cNvSpPr txBox="1"/>
          <p:nvPr/>
        </p:nvSpPr>
        <p:spPr>
          <a:xfrm>
            <a:off x="7209639" y="7653677"/>
            <a:ext cx="3871617" cy="565989"/>
          </a:xfrm>
          <a:prstGeom prst="rect">
            <a:avLst/>
          </a:prstGeom>
        </p:spPr>
        <p:txBody>
          <a:bodyPr wrap="square" lIns="0" tIns="0" rIns="0" bIns="0" rtlCol="0" anchor="t">
            <a:spAutoFit/>
          </a:bodyPr>
          <a:lstStyle/>
          <a:p>
            <a:pPr algn="ctr">
              <a:lnSpc>
                <a:spcPts val="4759"/>
              </a:lnSpc>
              <a:spcBef>
                <a:spcPct val="0"/>
              </a:spcBef>
            </a:pPr>
            <a:r>
              <a:rPr lang="da-DK" sz="3399" noProof="0" dirty="0">
                <a:solidFill>
                  <a:srgbClr val="38B6FF"/>
                </a:solidFill>
                <a:latin typeface="Inter" panose="02000503000000020004" pitchFamily="2" charset="0"/>
                <a:ea typeface="Inter" panose="02000503000000020004" pitchFamily="2" charset="0"/>
              </a:rPr>
              <a:t>Chatbot</a:t>
            </a:r>
            <a:r>
              <a:rPr lang="da-DK" sz="3399" noProof="0" dirty="0">
                <a:solidFill>
                  <a:srgbClr val="000000"/>
                </a:solidFill>
                <a:latin typeface="Inter" panose="02000503000000020004" pitchFamily="2" charset="0"/>
                <a:ea typeface="Inter" panose="02000503000000020004" pitchFamily="2" charset="0"/>
              </a:rPr>
              <a:t>*</a:t>
            </a:r>
          </a:p>
        </p:txBody>
      </p:sp>
      <p:sp>
        <p:nvSpPr>
          <p:cNvPr id="8" name="TextBox 8"/>
          <p:cNvSpPr txBox="1"/>
          <p:nvPr/>
        </p:nvSpPr>
        <p:spPr>
          <a:xfrm>
            <a:off x="6708111" y="8446135"/>
            <a:ext cx="4874674" cy="1595754"/>
          </a:xfrm>
          <a:prstGeom prst="rect">
            <a:avLst/>
          </a:prstGeom>
        </p:spPr>
        <p:txBody>
          <a:bodyPr lIns="0" tIns="0" rIns="0" bIns="0" rtlCol="0" anchor="t">
            <a:spAutoFit/>
          </a:bodyPr>
          <a:lstStyle/>
          <a:p>
            <a:pPr>
              <a:lnSpc>
                <a:spcPts val="1820"/>
              </a:lnSpc>
              <a:spcBef>
                <a:spcPct val="0"/>
              </a:spcBef>
            </a:pPr>
            <a:r>
              <a:rPr lang="da-DK" sz="1400" dirty="0">
                <a:solidFill>
                  <a:srgbClr val="000000"/>
                </a:solidFill>
                <a:latin typeface="Nunito Bold"/>
              </a:rPr>
              <a:t>*</a:t>
            </a:r>
            <a:r>
              <a:rPr lang="da-DK" sz="1300" noProof="0" dirty="0">
                <a:solidFill>
                  <a:srgbClr val="000000"/>
                </a:solidFill>
                <a:latin typeface="Nunito"/>
              </a:rPr>
              <a:t> I 2022 blev ChatGPT 3.5 gjort tilgængelig for den brede befolkning. Den er trænet til at fungere som en </a:t>
            </a:r>
            <a:r>
              <a:rPr lang="da-DK" sz="1300" noProof="0" dirty="0" err="1">
                <a:solidFill>
                  <a:srgbClr val="000000"/>
                </a:solidFill>
                <a:latin typeface="Nunito"/>
              </a:rPr>
              <a:t>chatbot</a:t>
            </a:r>
            <a:r>
              <a:rPr lang="da-DK" sz="1300" noProof="0" dirty="0">
                <a:solidFill>
                  <a:srgbClr val="000000"/>
                </a:solidFill>
                <a:latin typeface="Nunito"/>
              </a:rPr>
              <a:t>, der tager tekst som input, lave en forudsigelse af hvad et meningsfuldt svar kunne være (en beregning) og give et tekstligt output. Der fandtes selvfølgelig også chatbots før de store sprogmodeller tog verdensscenen. Her har vi valgt eksemplet med My AI, som er kendt for sin venskabelige tone.</a:t>
            </a:r>
          </a:p>
        </p:txBody>
      </p:sp>
      <p:sp>
        <p:nvSpPr>
          <p:cNvPr id="10" name="TextBox 4">
            <a:extLst>
              <a:ext uri="{FF2B5EF4-FFF2-40B4-BE49-F238E27FC236}">
                <a16:creationId xmlns:a16="http://schemas.microsoft.com/office/drawing/2014/main" id="{2969BFD2-B1DA-2AA6-B361-CE94642CC6B8}"/>
              </a:ext>
            </a:extLst>
          </p:cNvPr>
          <p:cNvSpPr txBox="1"/>
          <p:nvPr/>
        </p:nvSpPr>
        <p:spPr>
          <a:xfrm>
            <a:off x="407351" y="1056692"/>
            <a:ext cx="10336849" cy="649601"/>
          </a:xfrm>
          <a:prstGeom prst="rect">
            <a:avLst/>
          </a:prstGeom>
        </p:spPr>
        <p:txBody>
          <a:bodyPr wrap="square" lIns="0" tIns="0" rIns="0" bIns="0" rtlCol="0" anchor="t">
            <a:spAutoFit/>
          </a:bodyPr>
          <a:lstStyle/>
          <a:p>
            <a:pPr>
              <a:lnSpc>
                <a:spcPts val="3846"/>
              </a:lnSpc>
              <a:spcBef>
                <a:spcPct val="0"/>
              </a:spcBef>
            </a:pPr>
            <a:r>
              <a:rPr lang="da-DK" sz="8000" noProof="0" dirty="0">
                <a:solidFill>
                  <a:srgbClr val="000000"/>
                </a:solidFill>
                <a:latin typeface="Calistoga" pitchFamily="2" charset="0"/>
              </a:rPr>
              <a:t>Hvem skal vi redde?</a:t>
            </a:r>
          </a:p>
        </p:txBody>
      </p:sp>
      <p:pic>
        <p:nvPicPr>
          <p:cNvPr id="15" name="Billede 14">
            <a:extLst>
              <a:ext uri="{FF2B5EF4-FFF2-40B4-BE49-F238E27FC236}">
                <a16:creationId xmlns:a16="http://schemas.microsoft.com/office/drawing/2014/main" id="{8D0C40EC-927C-73E5-0566-36BE4A9091B1}"/>
              </a:ext>
            </a:extLst>
          </p:cNvPr>
          <p:cNvPicPr>
            <a:picLocks noChangeAspect="1"/>
          </p:cNvPicPr>
          <p:nvPr/>
        </p:nvPicPr>
        <p:blipFill>
          <a:blip r:embed="rId4"/>
          <a:stretch>
            <a:fillRect/>
          </a:stretch>
        </p:blipFill>
        <p:spPr>
          <a:xfrm>
            <a:off x="6454637" y="2552700"/>
            <a:ext cx="5378726" cy="4667490"/>
          </a:xfrm>
          <a:prstGeom prst="round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103</TotalTime>
  <Words>246</Words>
  <Application>Microsoft Office PowerPoint</Application>
  <PresentationFormat>Brugerdefineret</PresentationFormat>
  <Paragraphs>33</Paragraphs>
  <Slides>6</Slides>
  <Notes>1</Notes>
  <HiddenSlides>0</HiddenSlides>
  <MMClips>0</MMClips>
  <ScaleCrop>false</ScaleCrop>
  <HeadingPairs>
    <vt:vector size="6" baseType="variant">
      <vt:variant>
        <vt:lpstr>Benyttede skrifttyper</vt:lpstr>
      </vt:variant>
      <vt:variant>
        <vt:i4>10</vt:i4>
      </vt:variant>
      <vt:variant>
        <vt:lpstr>Tema</vt:lpstr>
      </vt:variant>
      <vt:variant>
        <vt:i4>1</vt:i4>
      </vt:variant>
      <vt:variant>
        <vt:lpstr>Slidetitler</vt:lpstr>
      </vt:variant>
      <vt:variant>
        <vt:i4>6</vt:i4>
      </vt:variant>
    </vt:vector>
  </HeadingPairs>
  <TitlesOfParts>
    <vt:vector size="17" baseType="lpstr">
      <vt:lpstr>Nunito</vt:lpstr>
      <vt:lpstr>Nunito Bold Italics</vt:lpstr>
      <vt:lpstr>Nunito Italics</vt:lpstr>
      <vt:lpstr>Arial</vt:lpstr>
      <vt:lpstr>Calibri</vt:lpstr>
      <vt:lpstr>Calistoga</vt:lpstr>
      <vt:lpstr>Aptos</vt:lpstr>
      <vt:lpstr>Nunito Bold</vt:lpstr>
      <vt:lpstr>Inter</vt:lpstr>
      <vt:lpstr>Inter Bold</vt:lpstr>
      <vt:lpstr>Office Theme</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Når robotten ligner os</dc:title>
  <cp:lastModifiedBy>Martin Kongshave</cp:lastModifiedBy>
  <cp:revision>6</cp:revision>
  <dcterms:created xsi:type="dcterms:W3CDTF">2006-08-16T00:00:00Z</dcterms:created>
  <dcterms:modified xsi:type="dcterms:W3CDTF">2025-10-22T15:01:33Z</dcterms:modified>
  <dc:identifier>DAGHKi4zsU0</dc:identifier>
</cp:coreProperties>
</file>