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9144000"/>
  <p:embeddedFontLst>
    <p:embeddedFont>
      <p:font typeface="Calibri" panose="020F0502020204030204" pitchFamily="34" charset="0"/>
      <p:regular r:id="rId8"/>
      <p:bold r:id="rId9"/>
      <p:italic r:id="rId10"/>
      <p:boldItalic r:id="rId11"/>
    </p:embeddedFont>
    <p:embeddedFont>
      <p:font typeface="EB Garamond" panose="00000500000000000000" pitchFamily="2" charset="0"/>
      <p:regular r:id="rId12"/>
      <p:bold r:id="rId13"/>
      <p:italic r:id="rId14"/>
      <p:boldItalic r:id="rId15"/>
    </p:embeddedFont>
    <p:embeddedFont>
      <p:font typeface="Ribeye" panose="020B0604020202020204" charset="0"/>
      <p:regular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7" roundtripDataSignature="AMtx7mj9Nd55JkLCExfPew2x6NVsbGVBK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28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notesMaster" Target="notesMasters/notesMaster1.xml"/><Relationship Id="rId12" Type="http://schemas.openxmlformats.org/officeDocument/2006/relationships/font" Target="fonts/font5.fntdata"/><Relationship Id="rId17" Type="http://customschemas.google.com/relationships/presentationmetadata" Target="metadata"/><Relationship Id="rId2" Type="http://schemas.openxmlformats.org/officeDocument/2006/relationships/slide" Target="slides/slide1.xml"/><Relationship Id="rId16" Type="http://schemas.openxmlformats.org/officeDocument/2006/relationships/font" Target="fonts/font9.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font" Target="fonts/font8.fntdata"/><Relationship Id="rId10" Type="http://schemas.openxmlformats.org/officeDocument/2006/relationships/font" Target="fonts/font3.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 name="Google Shape;10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15"/>
        <p:cNvGrpSpPr/>
        <p:nvPr/>
      </p:nvGrpSpPr>
      <p:grpSpPr>
        <a:xfrm>
          <a:off x="0" y="0"/>
          <a:ext cx="0" cy="0"/>
          <a:chOff x="0" y="0"/>
          <a:chExt cx="0" cy="0"/>
        </a:xfrm>
      </p:grpSpPr>
      <p:sp>
        <p:nvSpPr>
          <p:cNvPr id="16" name="Google Shape;1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21"/>
        <p:cNvGrpSpPr/>
        <p:nvPr/>
      </p:nvGrpSpPr>
      <p:grpSpPr>
        <a:xfrm>
          <a:off x="0" y="0"/>
          <a:ext cx="0" cy="0"/>
          <a:chOff x="0" y="0"/>
          <a:chExt cx="0" cy="0"/>
        </a:xfrm>
      </p:grpSpPr>
      <p:sp>
        <p:nvSpPr>
          <p:cNvPr id="22" name="Google Shape;22;p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5"/>
          <p:cNvSpPr>
            <a:spLocks noGrp="1"/>
          </p:cNvSpPr>
          <p:nvPr>
            <p:ph type="pic" idx="2"/>
          </p:nvPr>
        </p:nvSpPr>
        <p:spPr>
          <a:xfrm>
            <a:off x="5183188" y="987425"/>
            <a:ext cx="6172200" cy="4873625"/>
          </a:xfrm>
          <a:prstGeom prst="rect">
            <a:avLst/>
          </a:prstGeom>
          <a:noFill/>
          <a:ln>
            <a:noFill/>
          </a:ln>
        </p:spPr>
      </p:sp>
      <p:sp>
        <p:nvSpPr>
          <p:cNvPr id="68" name="Google Shape;68;p1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1" y="25121"/>
            <a:ext cx="12192000" cy="6832879"/>
          </a:xfrm>
          <a:prstGeom prst="rect">
            <a:avLst/>
          </a:prstGeom>
          <a:noFill/>
          <a:ln>
            <a:noFill/>
          </a:ln>
        </p:spPr>
      </p:pic>
      <p:sp>
        <p:nvSpPr>
          <p:cNvPr id="90" name="Google Shape;90;p1"/>
          <p:cNvSpPr txBox="1"/>
          <p:nvPr/>
        </p:nvSpPr>
        <p:spPr>
          <a:xfrm>
            <a:off x="1" y="193902"/>
            <a:ext cx="12191998" cy="307776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8800" b="1" i="0" u="none" strike="noStrike" cap="none" dirty="0">
                <a:solidFill>
                  <a:srgbClr val="00B050"/>
                </a:solidFill>
                <a:latin typeface="Ribeye"/>
                <a:ea typeface="Ribeye"/>
                <a:cs typeface="Ribeye"/>
                <a:sym typeface="Ribeye"/>
              </a:rPr>
              <a:t>Velkommen til Monsterskolen </a:t>
            </a:r>
            <a:endParaRPr dirty="0"/>
          </a:p>
          <a:p>
            <a:pPr marL="0" marR="0" lvl="0" indent="0" algn="ctr" rtl="0">
              <a:spcBef>
                <a:spcPts val="0"/>
              </a:spcBef>
              <a:spcAft>
                <a:spcPts val="0"/>
              </a:spcAft>
              <a:buNone/>
            </a:pPr>
            <a:endParaRPr sz="1800" b="0" i="0" u="none" strike="noStrike" cap="none" dirty="0">
              <a:solidFill>
                <a:srgbClr val="00B05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6" name="Google Shape;96;p2"/>
          <p:cNvSpPr/>
          <p:nvPr/>
        </p:nvSpPr>
        <p:spPr>
          <a:xfrm>
            <a:off x="159561" y="147486"/>
            <a:ext cx="11887200" cy="6563028"/>
          </a:xfrm>
          <a:prstGeom prst="rect">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97" name="Google Shape;97;p2" descr="Et billede, der indeholder tegneserie, indendørs, legetøj, gulv&#10;&#10;Automatisk genereret beskrivelse"/>
          <p:cNvPicPr preferRelativeResize="0"/>
          <p:nvPr/>
        </p:nvPicPr>
        <p:blipFill rotWithShape="1">
          <a:blip r:embed="rId4">
            <a:alphaModFix/>
          </a:blip>
          <a:srcRect/>
          <a:stretch/>
        </p:blipFill>
        <p:spPr>
          <a:xfrm>
            <a:off x="795753" y="1091076"/>
            <a:ext cx="4749969" cy="4749969"/>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98" name="Google Shape;98;p2"/>
          <p:cNvSpPr txBox="1"/>
          <p:nvPr/>
        </p:nvSpPr>
        <p:spPr>
          <a:xfrm>
            <a:off x="5711400" y="1116975"/>
            <a:ext cx="5761800" cy="3919200"/>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da-DK" sz="1700" i="0" u="none" strike="noStrike" cap="none" dirty="0">
                <a:solidFill>
                  <a:schemeClr val="dk1"/>
                </a:solidFill>
                <a:latin typeface="EB Garamond"/>
                <a:ea typeface="EB Garamond"/>
                <a:cs typeface="EB Garamond"/>
                <a:sym typeface="EB Garamond"/>
              </a:rPr>
              <a:t>Leger gerne alene eller fjolle-fantasi-</a:t>
            </a:r>
            <a:r>
              <a:rPr lang="da-DK" sz="1700" i="0" u="none" strike="noStrike" cap="none" dirty="0" err="1">
                <a:solidFill>
                  <a:schemeClr val="dk1"/>
                </a:solidFill>
                <a:latin typeface="EB Garamond"/>
                <a:ea typeface="EB Garamond"/>
                <a:cs typeface="EB Garamond"/>
                <a:sym typeface="EB Garamond"/>
              </a:rPr>
              <a:t>eventyrlege</a:t>
            </a:r>
            <a:r>
              <a:rPr lang="da-DK" sz="1700" i="0" u="none" strike="noStrike" cap="none" dirty="0">
                <a:solidFill>
                  <a:schemeClr val="dk1"/>
                </a:solidFill>
                <a:latin typeface="EB Garamond"/>
                <a:ea typeface="EB Garamond"/>
                <a:cs typeface="EB Garamond"/>
                <a:sym typeface="EB Garamond"/>
              </a:rPr>
              <a:t> med sine bedste venner. </a:t>
            </a:r>
            <a:r>
              <a:rPr lang="da-DK" sz="1700" dirty="0">
                <a:solidFill>
                  <a:schemeClr val="dk1"/>
                </a:solidFill>
                <a:latin typeface="EB Garamond"/>
                <a:ea typeface="EB Garamond"/>
                <a:cs typeface="EB Garamond"/>
                <a:sym typeface="EB Garamond"/>
              </a:rPr>
              <a:t>er den bedste til at holde på en </a:t>
            </a:r>
            <a:r>
              <a:rPr lang="da-DK" sz="1700" i="0" u="none" strike="noStrike" cap="none" dirty="0">
                <a:solidFill>
                  <a:schemeClr val="dk1"/>
                </a:solidFill>
                <a:latin typeface="EB Garamond"/>
                <a:ea typeface="EB Garamond"/>
                <a:cs typeface="EB Garamond"/>
                <a:sym typeface="EB Garamond"/>
              </a:rPr>
              <a:t>hemmelighed. Skal lige se, hvad der sker og kan virke lidt genert, men når hun bliver mega sur, så kan hun alt. Siger ofte tingene 2 gange, fordi andre nogle gang er lidt </a:t>
            </a:r>
            <a:r>
              <a:rPr lang="da-DK" sz="1700" i="0" u="none" strike="noStrike" cap="none" dirty="0" err="1">
                <a:solidFill>
                  <a:schemeClr val="dk1"/>
                </a:solidFill>
                <a:latin typeface="EB Garamond"/>
                <a:ea typeface="EB Garamond"/>
                <a:cs typeface="EB Garamond"/>
                <a:sym typeface="EB Garamond"/>
              </a:rPr>
              <a:t>fatsvage</a:t>
            </a:r>
            <a:r>
              <a:rPr lang="da-DK" sz="1700" i="0" u="none" strike="noStrike" cap="none" dirty="0">
                <a:solidFill>
                  <a:schemeClr val="dk1"/>
                </a:solidFill>
                <a:latin typeface="EB Garamond"/>
                <a:ea typeface="EB Garamond"/>
                <a:cs typeface="EB Garamond"/>
                <a:sym typeface="EB Garamond"/>
              </a:rPr>
              <a:t>. Hun holder af alle dyr og hjælper dem altid. Også edderkopper. Det eneste i verden som kan skræmme hende er faktisk andre monsterbørn.</a:t>
            </a:r>
            <a:r>
              <a:rPr lang="da-DK" sz="1700" dirty="0">
                <a:solidFill>
                  <a:schemeClr val="dk1"/>
                </a:solidFill>
                <a:latin typeface="EB Garamond"/>
                <a:ea typeface="EB Garamond"/>
                <a:cs typeface="EB Garamond"/>
                <a:sym typeface="EB Garamond"/>
              </a:rPr>
              <a:t> </a:t>
            </a:r>
            <a:endParaRPr sz="1700" dirty="0">
              <a:latin typeface="EB Garamond"/>
              <a:ea typeface="EB Garamond"/>
              <a:cs typeface="EB Garamond"/>
              <a:sym typeface="EB Garamond"/>
            </a:endParaRPr>
          </a:p>
          <a:p>
            <a:pPr marL="0" marR="0" lvl="0" indent="0" algn="just" rtl="0">
              <a:lnSpc>
                <a:spcPct val="107000"/>
              </a:lnSpc>
              <a:spcBef>
                <a:spcPts val="800"/>
              </a:spcBef>
              <a:spcAft>
                <a:spcPts val="0"/>
              </a:spcAft>
              <a:buNone/>
            </a:pPr>
            <a:r>
              <a:rPr lang="da-DK" sz="1700" i="0" u="none" strike="noStrike" cap="none" dirty="0">
                <a:solidFill>
                  <a:schemeClr val="dk1"/>
                </a:solidFill>
                <a:latin typeface="EB Garamond"/>
                <a:ea typeface="EB Garamond"/>
                <a:cs typeface="EB Garamond"/>
                <a:sym typeface="EB Garamond"/>
              </a:rPr>
              <a:t>Engang forvandlede hun sig til en kaktus for at være sig selv, men monsterbørn kan godt lide kaktusser, så hun forvandlede sig til en måne.</a:t>
            </a:r>
            <a:r>
              <a:rPr lang="da-DK" sz="1700" dirty="0">
                <a:solidFill>
                  <a:schemeClr val="dk1"/>
                </a:solidFill>
                <a:latin typeface="EB Garamond"/>
                <a:ea typeface="EB Garamond"/>
                <a:cs typeface="EB Garamond"/>
                <a:sym typeface="EB Garamond"/>
              </a:rPr>
              <a:t> </a:t>
            </a:r>
            <a:r>
              <a:rPr lang="da-DK" sz="1700" i="0" u="none" strike="noStrike" cap="none" dirty="0">
                <a:solidFill>
                  <a:schemeClr val="dk1"/>
                </a:solidFill>
                <a:latin typeface="EB Garamond"/>
                <a:ea typeface="EB Garamond"/>
                <a:cs typeface="EB Garamond"/>
                <a:sym typeface="EB Garamond"/>
              </a:rPr>
              <a:t>Og svævede omkring jorden i sikker afstand. Det var dengang jorden havde to måner i en uge. </a:t>
            </a:r>
            <a:endParaRPr sz="1700" dirty="0">
              <a:latin typeface="EB Garamond"/>
              <a:ea typeface="EB Garamond"/>
              <a:cs typeface="EB Garamond"/>
              <a:sym typeface="EB Garamond"/>
            </a:endParaRPr>
          </a:p>
          <a:p>
            <a:pPr marL="0" marR="0" lvl="0" indent="0" algn="just" rtl="0">
              <a:lnSpc>
                <a:spcPct val="107000"/>
              </a:lnSpc>
              <a:spcBef>
                <a:spcPts val="800"/>
              </a:spcBef>
              <a:spcAft>
                <a:spcPts val="0"/>
              </a:spcAft>
              <a:buNone/>
            </a:pPr>
            <a:r>
              <a:rPr lang="da-DK" sz="1700" i="0" u="none" strike="noStrike" cap="none" dirty="0">
                <a:solidFill>
                  <a:schemeClr val="dk1"/>
                </a:solidFill>
                <a:latin typeface="EB Garamond"/>
                <a:ea typeface="EB Garamond"/>
                <a:cs typeface="EB Garamond"/>
                <a:sym typeface="EB Garamond"/>
              </a:rPr>
              <a:t>Hun er den på monsterskolen som mest ligner et menneske. Det synes alle de andre monstre i hvert fald</a:t>
            </a:r>
            <a:r>
              <a:rPr lang="da-DK" sz="1700" dirty="0">
                <a:solidFill>
                  <a:schemeClr val="dk1"/>
                </a:solidFill>
                <a:latin typeface="EB Garamond"/>
                <a:ea typeface="EB Garamond"/>
                <a:cs typeface="EB Garamond"/>
                <a:sym typeface="EB Garamond"/>
              </a:rPr>
              <a:t>!</a:t>
            </a:r>
            <a:r>
              <a:rPr lang="da-DK" sz="1700" i="0" u="none" strike="noStrike" cap="none" dirty="0">
                <a:solidFill>
                  <a:schemeClr val="dk1"/>
                </a:solidFill>
                <a:latin typeface="EB Garamond"/>
                <a:ea typeface="EB Garamond"/>
                <a:cs typeface="EB Garamond"/>
                <a:sym typeface="EB Garamond"/>
              </a:rPr>
              <a:t>     </a:t>
            </a:r>
            <a:r>
              <a:rPr lang="da-DK" sz="1700" b="0" i="0" u="none" strike="noStrike" cap="none" dirty="0">
                <a:solidFill>
                  <a:schemeClr val="dk1"/>
                </a:solidFill>
                <a:latin typeface="EB Garamond"/>
                <a:ea typeface="EB Garamond"/>
                <a:cs typeface="EB Garamond"/>
                <a:sym typeface="EB Garamond"/>
              </a:rPr>
              <a:t> </a:t>
            </a:r>
            <a:endParaRPr dirty="0"/>
          </a:p>
        </p:txBody>
      </p:sp>
      <p:sp>
        <p:nvSpPr>
          <p:cNvPr id="99" name="Google Shape;99;p2"/>
          <p:cNvSpPr txBox="1"/>
          <p:nvPr/>
        </p:nvSpPr>
        <p:spPr>
          <a:xfrm>
            <a:off x="857531" y="5941073"/>
            <a:ext cx="4567091"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4400" b="1" i="0" u="none" strike="noStrike" cap="none">
                <a:solidFill>
                  <a:schemeClr val="dk1"/>
                </a:solidFill>
                <a:latin typeface="Ribeye"/>
                <a:ea typeface="Ribeye"/>
                <a:cs typeface="Ribeye"/>
                <a:sym typeface="Ribeye"/>
              </a:rPr>
              <a:t>Elena</a:t>
            </a:r>
            <a:endParaRPr sz="4400" b="0" i="0" u="none" strike="noStrike" cap="none">
              <a:solidFill>
                <a:schemeClr val="dk1"/>
              </a:solidFill>
              <a:latin typeface="Calibri"/>
              <a:ea typeface="Calibri"/>
              <a:cs typeface="Calibri"/>
              <a:sym typeface="Calibri"/>
            </a:endParaRPr>
          </a:p>
        </p:txBody>
      </p:sp>
      <p:pic>
        <p:nvPicPr>
          <p:cNvPr id="100" name="Google Shape;100;p2"/>
          <p:cNvPicPr preferRelativeResize="0"/>
          <p:nvPr/>
        </p:nvPicPr>
        <p:blipFill rotWithShape="1">
          <a:blip r:embed="rId5">
            <a:alphaModFix/>
          </a:blip>
          <a:srcRect/>
          <a:stretch/>
        </p:blipFill>
        <p:spPr>
          <a:xfrm>
            <a:off x="5711393" y="5095396"/>
            <a:ext cx="1030313" cy="1060796"/>
          </a:xfrm>
          <a:prstGeom prst="rect">
            <a:avLst/>
          </a:prstGeom>
          <a:noFill/>
          <a:ln>
            <a:noFill/>
          </a:ln>
        </p:spPr>
      </p:pic>
      <p:sp>
        <p:nvSpPr>
          <p:cNvPr id="101" name="Google Shape;101;p2"/>
          <p:cNvSpPr txBox="1"/>
          <p:nvPr/>
        </p:nvSpPr>
        <p:spPr>
          <a:xfrm>
            <a:off x="6756127" y="5540963"/>
            <a:ext cx="4578342"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b="1" i="0" u="none" strike="noStrike" cap="none">
                <a:solidFill>
                  <a:schemeClr val="dk1"/>
                </a:solidFill>
                <a:latin typeface="EB Garamond"/>
                <a:ea typeface="EB Garamond"/>
                <a:cs typeface="EB Garamond"/>
                <a:sym typeface="EB Garamond"/>
              </a:rPr>
              <a:t>Kan forvandle sig til hvad som helst.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3"/>
          <p:cNvPicPr preferRelativeResize="0"/>
          <p:nvPr/>
        </p:nvPicPr>
        <p:blipFill rotWithShape="1">
          <a:blip r:embed="rId3">
            <a:alphaModFix/>
          </a:blip>
          <a:srcRect/>
          <a:stretch/>
        </p:blipFill>
        <p:spPr>
          <a:xfrm>
            <a:off x="0" y="0"/>
            <a:ext cx="12192000" cy="6857999"/>
          </a:xfrm>
          <a:prstGeom prst="rect">
            <a:avLst/>
          </a:prstGeom>
          <a:noFill/>
          <a:ln>
            <a:noFill/>
          </a:ln>
        </p:spPr>
      </p:pic>
      <p:sp>
        <p:nvSpPr>
          <p:cNvPr id="107" name="Google Shape;107;p3"/>
          <p:cNvSpPr/>
          <p:nvPr/>
        </p:nvSpPr>
        <p:spPr>
          <a:xfrm>
            <a:off x="159561" y="147486"/>
            <a:ext cx="11887200" cy="6563028"/>
          </a:xfrm>
          <a:prstGeom prst="rect">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08" name="Google Shape;108;p3" descr="Et billede, der indeholder anime, tegneserie, Animation, manga&#10;&#10;Automatisk genereret beskrivelse"/>
          <p:cNvPicPr preferRelativeResize="0"/>
          <p:nvPr/>
        </p:nvPicPr>
        <p:blipFill rotWithShape="1">
          <a:blip r:embed="rId4">
            <a:alphaModFix/>
          </a:blip>
          <a:srcRect/>
          <a:stretch/>
        </p:blipFill>
        <p:spPr>
          <a:xfrm>
            <a:off x="795753" y="1116982"/>
            <a:ext cx="4628869" cy="462403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109" name="Google Shape;109;p3"/>
          <p:cNvSpPr txBox="1"/>
          <p:nvPr/>
        </p:nvSpPr>
        <p:spPr>
          <a:xfrm>
            <a:off x="5711394" y="1116982"/>
            <a:ext cx="5586600" cy="3741600"/>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da-DK" sz="1700">
                <a:solidFill>
                  <a:schemeClr val="dk1"/>
                </a:solidFill>
                <a:latin typeface="EB Garamond"/>
                <a:ea typeface="EB Garamond"/>
                <a:cs typeface="EB Garamond"/>
                <a:sym typeface="EB Garamond"/>
              </a:rPr>
              <a:t>Får øjne så store som pandekager, når han synes en leg er spændende. Spiser nogle gange af legepladsen. Vil gerne lege hele tiden, også når der er time eller alle andre sover. Nogle gange leger han hele 4 lege på én gang. Kan ikke klokken, men han ved at uret går stærkere, når man leger en god leg. </a:t>
            </a:r>
            <a:endParaRPr sz="1700">
              <a:solidFill>
                <a:schemeClr val="dk1"/>
              </a:solidFill>
              <a:latin typeface="EB Garamond"/>
              <a:ea typeface="EB Garamond"/>
              <a:cs typeface="EB Garamond"/>
              <a:sym typeface="EB Garamond"/>
            </a:endParaRPr>
          </a:p>
          <a:p>
            <a:pPr marL="0" marR="0" lvl="0" indent="0" algn="just" rtl="0">
              <a:lnSpc>
                <a:spcPct val="107000"/>
              </a:lnSpc>
              <a:spcBef>
                <a:spcPts val="800"/>
              </a:spcBef>
              <a:spcAft>
                <a:spcPts val="0"/>
              </a:spcAft>
              <a:buNone/>
            </a:pPr>
            <a:r>
              <a:rPr lang="da-DK" sz="1700">
                <a:solidFill>
                  <a:schemeClr val="dk1"/>
                </a:solidFill>
                <a:latin typeface="EB Garamond"/>
                <a:ea typeface="EB Garamond"/>
                <a:cs typeface="EB Garamond"/>
                <a:sym typeface="EB Garamond"/>
              </a:rPr>
              <a:t>Elmo er lidt magisk. For verden har det med at forvandle sig, når han gerne vil lege noget. Hov. Legesager opstår, tiden går bag- læns og lyset slukker. </a:t>
            </a:r>
            <a:endParaRPr sz="1700">
              <a:latin typeface="EB Garamond"/>
              <a:ea typeface="EB Garamond"/>
              <a:cs typeface="EB Garamond"/>
              <a:sym typeface="EB Garamond"/>
            </a:endParaRPr>
          </a:p>
          <a:p>
            <a:pPr marL="0" marR="0" lvl="0" indent="0" algn="just" rtl="0">
              <a:lnSpc>
                <a:spcPct val="107000"/>
              </a:lnSpc>
              <a:spcBef>
                <a:spcPts val="800"/>
              </a:spcBef>
              <a:spcAft>
                <a:spcPts val="0"/>
              </a:spcAft>
              <a:buNone/>
            </a:pPr>
            <a:r>
              <a:rPr lang="da-DK" sz="1700">
                <a:solidFill>
                  <a:schemeClr val="dk1"/>
                </a:solidFill>
                <a:latin typeface="EB Garamond"/>
                <a:ea typeface="EB Garamond"/>
                <a:cs typeface="EB Garamond"/>
                <a:sym typeface="EB Garamond"/>
              </a:rPr>
              <a:t>Elmos legefantasier bliver til virkelighed.  </a:t>
            </a:r>
            <a:endParaRPr sz="1700">
              <a:latin typeface="EB Garamond"/>
              <a:ea typeface="EB Garamond"/>
              <a:cs typeface="EB Garamond"/>
              <a:sym typeface="EB Garamond"/>
            </a:endParaRPr>
          </a:p>
          <a:p>
            <a:pPr marL="0" marR="0" lvl="0" indent="0" algn="just" rtl="0">
              <a:lnSpc>
                <a:spcPct val="107000"/>
              </a:lnSpc>
              <a:spcBef>
                <a:spcPts val="800"/>
              </a:spcBef>
              <a:spcAft>
                <a:spcPts val="0"/>
              </a:spcAft>
              <a:buNone/>
            </a:pPr>
            <a:r>
              <a:rPr lang="da-DK" sz="1700">
                <a:solidFill>
                  <a:schemeClr val="dk1"/>
                </a:solidFill>
                <a:latin typeface="EB Garamond"/>
                <a:ea typeface="EB Garamond"/>
                <a:cs typeface="EB Garamond"/>
                <a:sym typeface="EB Garamond"/>
              </a:rPr>
              <a:t>Problemet er bare at Elmo ret hurtigt glemmer, hvad han havde tænkt, at han  gerne vil lege! Han har derfor brug for hjælp til at finde ud af, hvad det er for en leg, som verden gør klar til.  </a:t>
            </a:r>
            <a:endParaRPr sz="1700">
              <a:solidFill>
                <a:schemeClr val="dk1"/>
              </a:solidFill>
              <a:latin typeface="EB Garamond"/>
              <a:ea typeface="EB Garamond"/>
              <a:cs typeface="EB Garamond"/>
              <a:sym typeface="EB Garamond"/>
            </a:endParaRPr>
          </a:p>
        </p:txBody>
      </p:sp>
      <p:sp>
        <p:nvSpPr>
          <p:cNvPr id="110" name="Google Shape;110;p3"/>
          <p:cNvSpPr txBox="1"/>
          <p:nvPr/>
        </p:nvSpPr>
        <p:spPr>
          <a:xfrm>
            <a:off x="857531" y="5978835"/>
            <a:ext cx="4567091"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4400" b="1">
                <a:solidFill>
                  <a:srgbClr val="7030A0"/>
                </a:solidFill>
                <a:latin typeface="Ribeye"/>
                <a:ea typeface="Ribeye"/>
                <a:cs typeface="Ribeye"/>
                <a:sym typeface="Ribeye"/>
              </a:rPr>
              <a:t>Elmo</a:t>
            </a:r>
            <a:endParaRPr sz="4400">
              <a:solidFill>
                <a:srgbClr val="7030A0"/>
              </a:solidFill>
              <a:latin typeface="Calibri"/>
              <a:ea typeface="Calibri"/>
              <a:cs typeface="Calibri"/>
              <a:sym typeface="Calibri"/>
            </a:endParaRPr>
          </a:p>
        </p:txBody>
      </p:sp>
      <p:pic>
        <p:nvPicPr>
          <p:cNvPr id="111" name="Google Shape;111;p3" descr="Et billede, der indeholder sky, tegneserie, udendørs, malet/sminket&#10;&#10;Automatisk genereret beskrivelse"/>
          <p:cNvPicPr preferRelativeResize="0"/>
          <p:nvPr/>
        </p:nvPicPr>
        <p:blipFill rotWithShape="1">
          <a:blip r:embed="rId5">
            <a:alphaModFix/>
          </a:blip>
          <a:srcRect/>
          <a:stretch/>
        </p:blipFill>
        <p:spPr>
          <a:xfrm>
            <a:off x="736736" y="1069866"/>
            <a:ext cx="4746902" cy="4746902"/>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12" name="Google Shape;112;p3"/>
          <p:cNvPicPr preferRelativeResize="0"/>
          <p:nvPr/>
        </p:nvPicPr>
        <p:blipFill rotWithShape="1">
          <a:blip r:embed="rId6">
            <a:alphaModFix/>
          </a:blip>
          <a:srcRect/>
          <a:stretch/>
        </p:blipFill>
        <p:spPr>
          <a:xfrm>
            <a:off x="5711394" y="4918558"/>
            <a:ext cx="1029176" cy="1060277"/>
          </a:xfrm>
          <a:prstGeom prst="rect">
            <a:avLst/>
          </a:prstGeom>
          <a:noFill/>
          <a:ln>
            <a:noFill/>
          </a:ln>
        </p:spPr>
      </p:pic>
      <p:sp>
        <p:nvSpPr>
          <p:cNvPr id="113" name="Google Shape;113;p3"/>
          <p:cNvSpPr txBox="1"/>
          <p:nvPr/>
        </p:nvSpPr>
        <p:spPr>
          <a:xfrm>
            <a:off x="6767365" y="5152040"/>
            <a:ext cx="4578342"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b="1">
                <a:solidFill>
                  <a:schemeClr val="dk1"/>
                </a:solidFill>
                <a:latin typeface="EB Garamond"/>
                <a:ea typeface="EB Garamond"/>
                <a:cs typeface="EB Garamond"/>
                <a:sym typeface="EB Garamond"/>
              </a:rPr>
              <a:t>Verden ved, hvad Elmo vil lege før han selv ved det. Og den har ikke noget imod at forvandle sig. Alt for Elmo.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4"/>
          <p:cNvPicPr preferRelativeResize="0"/>
          <p:nvPr/>
        </p:nvPicPr>
        <p:blipFill rotWithShape="1">
          <a:blip r:embed="rId3">
            <a:alphaModFix/>
          </a:blip>
          <a:srcRect/>
          <a:stretch/>
        </p:blipFill>
        <p:spPr>
          <a:xfrm>
            <a:off x="0" y="0"/>
            <a:ext cx="12192000" cy="6857999"/>
          </a:xfrm>
          <a:prstGeom prst="rect">
            <a:avLst/>
          </a:prstGeom>
          <a:noFill/>
          <a:ln>
            <a:noFill/>
          </a:ln>
        </p:spPr>
      </p:pic>
      <p:pic>
        <p:nvPicPr>
          <p:cNvPr id="119" name="Google Shape;119;p4"/>
          <p:cNvPicPr preferRelativeResize="0"/>
          <p:nvPr/>
        </p:nvPicPr>
        <p:blipFill rotWithShape="1">
          <a:blip r:embed="rId4">
            <a:alphaModFix/>
          </a:blip>
          <a:srcRect/>
          <a:stretch/>
        </p:blipFill>
        <p:spPr>
          <a:xfrm>
            <a:off x="145788" y="139923"/>
            <a:ext cx="11900423" cy="6578154"/>
          </a:xfrm>
          <a:prstGeom prst="rect">
            <a:avLst/>
          </a:prstGeom>
          <a:noFill/>
          <a:ln>
            <a:noFill/>
          </a:ln>
        </p:spPr>
      </p:pic>
      <p:pic>
        <p:nvPicPr>
          <p:cNvPr id="120" name="Google Shape;120;p4"/>
          <p:cNvPicPr preferRelativeResize="0"/>
          <p:nvPr/>
        </p:nvPicPr>
        <p:blipFill rotWithShape="1">
          <a:blip r:embed="rId5">
            <a:alphaModFix/>
          </a:blip>
          <a:srcRect/>
          <a:stretch/>
        </p:blipFill>
        <p:spPr>
          <a:xfrm>
            <a:off x="798169" y="1116982"/>
            <a:ext cx="4624036" cy="462403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121" name="Google Shape;121;p4"/>
          <p:cNvSpPr txBox="1"/>
          <p:nvPr/>
        </p:nvSpPr>
        <p:spPr>
          <a:xfrm>
            <a:off x="5711393" y="1116982"/>
            <a:ext cx="5924100" cy="3844200"/>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da-DK" sz="1700">
                <a:solidFill>
                  <a:schemeClr val="dk1"/>
                </a:solidFill>
                <a:latin typeface="EB Garamond"/>
                <a:ea typeface="EB Garamond"/>
                <a:cs typeface="EB Garamond"/>
                <a:sym typeface="EB Garamond"/>
              </a:rPr>
              <a:t>Har fundet en nål i en høstak. Så god er han til at finde ting. </a:t>
            </a:r>
            <a:endParaRPr sz="1700">
              <a:latin typeface="EB Garamond"/>
              <a:ea typeface="EB Garamond"/>
              <a:cs typeface="EB Garamond"/>
              <a:sym typeface="EB Garamond"/>
            </a:endParaRPr>
          </a:p>
          <a:p>
            <a:pPr marL="0" marR="0" lvl="0" indent="0" algn="just" rtl="0">
              <a:lnSpc>
                <a:spcPct val="107000"/>
              </a:lnSpc>
              <a:spcBef>
                <a:spcPts val="800"/>
              </a:spcBef>
              <a:spcAft>
                <a:spcPts val="0"/>
              </a:spcAft>
              <a:buNone/>
            </a:pPr>
            <a:r>
              <a:rPr lang="da-DK" sz="1700">
                <a:solidFill>
                  <a:schemeClr val="dk1"/>
                </a:solidFill>
                <a:latin typeface="EB Garamond"/>
                <a:ea typeface="EB Garamond"/>
                <a:cs typeface="EB Garamond"/>
                <a:sym typeface="EB Garamond"/>
              </a:rPr>
              <a:t>Findrik samler på alt, hvad et monster kan ønske sig. Fx har han en skyggesamling, en samling af ting mennesker har tabt og ikke kan finde igen og selvfølgelig en samling af dufte, der dufter A H til.  </a:t>
            </a:r>
            <a:endParaRPr sz="1700">
              <a:latin typeface="EB Garamond"/>
              <a:ea typeface="EB Garamond"/>
              <a:cs typeface="EB Garamond"/>
              <a:sym typeface="EB Garamond"/>
            </a:endParaRPr>
          </a:p>
          <a:p>
            <a:pPr marL="0" marR="0" lvl="0" indent="0" algn="just" rtl="0">
              <a:lnSpc>
                <a:spcPct val="107000"/>
              </a:lnSpc>
              <a:spcBef>
                <a:spcPts val="800"/>
              </a:spcBef>
              <a:spcAft>
                <a:spcPts val="0"/>
              </a:spcAft>
              <a:buNone/>
            </a:pPr>
            <a:r>
              <a:rPr lang="da-DK" sz="1700">
                <a:solidFill>
                  <a:schemeClr val="dk1"/>
                </a:solidFill>
                <a:latin typeface="EB Garamond"/>
                <a:ea typeface="EB Garamond"/>
                <a:cs typeface="EB Garamond"/>
                <a:sym typeface="EB Garamond"/>
              </a:rPr>
              <a:t>Findrik er altid på skattejagt. Han falder nærmest over skattene og eventyrerne, når han rejser jorden rundt i weekenden eller graver i Monsterskolens sandkasse. </a:t>
            </a:r>
            <a:endParaRPr sz="1700">
              <a:latin typeface="EB Garamond"/>
              <a:ea typeface="EB Garamond"/>
              <a:cs typeface="EB Garamond"/>
              <a:sym typeface="EB Garamond"/>
            </a:endParaRPr>
          </a:p>
          <a:p>
            <a:pPr marL="0" marR="0" lvl="0" indent="0" algn="just" rtl="0">
              <a:lnSpc>
                <a:spcPct val="107000"/>
              </a:lnSpc>
              <a:spcBef>
                <a:spcPts val="800"/>
              </a:spcBef>
              <a:spcAft>
                <a:spcPts val="0"/>
              </a:spcAft>
              <a:buNone/>
            </a:pPr>
            <a:r>
              <a:rPr lang="da-DK" sz="1700">
                <a:solidFill>
                  <a:schemeClr val="dk1"/>
                </a:solidFill>
                <a:latin typeface="EB Garamond"/>
                <a:ea typeface="EB Garamond"/>
                <a:cs typeface="EB Garamond"/>
                <a:sym typeface="EB Garamond"/>
              </a:rPr>
              <a:t>Og hvis han ikke lige finder noget spændende, så digter han lidt og finder på monsterløgne... </a:t>
            </a:r>
            <a:endParaRPr sz="1700">
              <a:latin typeface="EB Garamond"/>
              <a:ea typeface="EB Garamond"/>
              <a:cs typeface="EB Garamond"/>
              <a:sym typeface="EB Garamond"/>
            </a:endParaRPr>
          </a:p>
          <a:p>
            <a:pPr marL="0" marR="0" lvl="0" indent="0" algn="just" rtl="0">
              <a:lnSpc>
                <a:spcPct val="107000"/>
              </a:lnSpc>
              <a:spcBef>
                <a:spcPts val="800"/>
              </a:spcBef>
              <a:spcAft>
                <a:spcPts val="0"/>
              </a:spcAft>
              <a:buNone/>
            </a:pPr>
            <a:r>
              <a:rPr lang="da-DK" sz="1700">
                <a:solidFill>
                  <a:schemeClr val="dk1"/>
                </a:solidFill>
                <a:latin typeface="EB Garamond"/>
                <a:ea typeface="EB Garamond"/>
                <a:cs typeface="EB Garamond"/>
                <a:sym typeface="EB Garamond"/>
              </a:rPr>
              <a:t>Findrik hed faktisk Emme-nemme-lakke-sis, men skiftede navn, da han fandt navnet Findrik i sin morgenmad. Det stod lige der, selvlysende, i en kæmpe portion Monster Flakes.  </a:t>
            </a:r>
            <a:endParaRPr sz="1700">
              <a:latin typeface="EB Garamond"/>
              <a:ea typeface="EB Garamond"/>
              <a:cs typeface="EB Garamond"/>
              <a:sym typeface="EB Garamond"/>
            </a:endParaRPr>
          </a:p>
        </p:txBody>
      </p:sp>
      <p:sp>
        <p:nvSpPr>
          <p:cNvPr id="122" name="Google Shape;122;p4"/>
          <p:cNvSpPr txBox="1"/>
          <p:nvPr/>
        </p:nvSpPr>
        <p:spPr>
          <a:xfrm>
            <a:off x="857531" y="5886695"/>
            <a:ext cx="4567091"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4400" b="1">
                <a:solidFill>
                  <a:schemeClr val="accent4"/>
                </a:solidFill>
                <a:latin typeface="Ribeye"/>
                <a:ea typeface="Ribeye"/>
                <a:cs typeface="Ribeye"/>
                <a:sym typeface="Ribeye"/>
              </a:rPr>
              <a:t>Findrik</a:t>
            </a:r>
            <a:endParaRPr sz="4400">
              <a:solidFill>
                <a:schemeClr val="accent4"/>
              </a:solidFill>
              <a:latin typeface="Calibri"/>
              <a:ea typeface="Calibri"/>
              <a:cs typeface="Calibri"/>
              <a:sym typeface="Calibri"/>
            </a:endParaRPr>
          </a:p>
        </p:txBody>
      </p:sp>
      <p:pic>
        <p:nvPicPr>
          <p:cNvPr id="123" name="Google Shape;123;p4"/>
          <p:cNvPicPr preferRelativeResize="0"/>
          <p:nvPr/>
        </p:nvPicPr>
        <p:blipFill rotWithShape="1">
          <a:blip r:embed="rId6">
            <a:alphaModFix/>
          </a:blip>
          <a:srcRect/>
          <a:stretch/>
        </p:blipFill>
        <p:spPr>
          <a:xfrm>
            <a:off x="5691637" y="5210620"/>
            <a:ext cx="1030313" cy="1060796"/>
          </a:xfrm>
          <a:prstGeom prst="rect">
            <a:avLst/>
          </a:prstGeom>
          <a:noFill/>
          <a:ln>
            <a:noFill/>
          </a:ln>
        </p:spPr>
      </p:pic>
      <p:sp>
        <p:nvSpPr>
          <p:cNvPr id="124" name="Google Shape;124;p4"/>
          <p:cNvSpPr txBox="1"/>
          <p:nvPr/>
        </p:nvSpPr>
        <p:spPr>
          <a:xfrm>
            <a:off x="6801321" y="5636195"/>
            <a:ext cx="453314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2000" b="1">
                <a:solidFill>
                  <a:schemeClr val="dk1"/>
                </a:solidFill>
                <a:latin typeface="EB Garamond"/>
                <a:ea typeface="EB Garamond"/>
                <a:cs typeface="EB Garamond"/>
                <a:sym typeface="EB Garamond"/>
              </a:rPr>
              <a:t>Finder alle verdens monsterskatte.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5"/>
          <p:cNvPicPr preferRelativeResize="0"/>
          <p:nvPr/>
        </p:nvPicPr>
        <p:blipFill rotWithShape="1">
          <a:blip r:embed="rId3">
            <a:alphaModFix/>
          </a:blip>
          <a:srcRect/>
          <a:stretch/>
        </p:blipFill>
        <p:spPr>
          <a:xfrm>
            <a:off x="0" y="0"/>
            <a:ext cx="12192000" cy="6857999"/>
          </a:xfrm>
          <a:prstGeom prst="rect">
            <a:avLst/>
          </a:prstGeom>
          <a:noFill/>
          <a:ln>
            <a:noFill/>
          </a:ln>
        </p:spPr>
      </p:pic>
      <p:pic>
        <p:nvPicPr>
          <p:cNvPr id="130" name="Google Shape;130;p5"/>
          <p:cNvPicPr preferRelativeResize="0"/>
          <p:nvPr/>
        </p:nvPicPr>
        <p:blipFill rotWithShape="1">
          <a:blip r:embed="rId4">
            <a:alphaModFix/>
          </a:blip>
          <a:srcRect/>
          <a:stretch/>
        </p:blipFill>
        <p:spPr>
          <a:xfrm>
            <a:off x="145788" y="139923"/>
            <a:ext cx="11900423" cy="6578154"/>
          </a:xfrm>
          <a:prstGeom prst="rect">
            <a:avLst/>
          </a:prstGeom>
          <a:noFill/>
          <a:ln>
            <a:noFill/>
          </a:ln>
        </p:spPr>
      </p:pic>
      <p:sp>
        <p:nvSpPr>
          <p:cNvPr id="131" name="Google Shape;131;p5"/>
          <p:cNvSpPr txBox="1"/>
          <p:nvPr/>
        </p:nvSpPr>
        <p:spPr>
          <a:xfrm>
            <a:off x="274270" y="1179556"/>
            <a:ext cx="5040000" cy="46128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7000"/>
              </a:lnSpc>
              <a:spcBef>
                <a:spcPts val="0"/>
              </a:spcBef>
              <a:spcAft>
                <a:spcPts val="0"/>
              </a:spcAft>
              <a:buClr>
                <a:schemeClr val="dk1"/>
              </a:buClr>
              <a:buSzPts val="1400"/>
              <a:buFont typeface="EB Garamond"/>
              <a:buAutoNum type="arabicParenR"/>
            </a:pPr>
            <a:r>
              <a:rPr lang="da-DK" sz="1400">
                <a:solidFill>
                  <a:schemeClr val="dk1"/>
                </a:solidFill>
                <a:latin typeface="EB Garamond"/>
                <a:ea typeface="EB Garamond"/>
                <a:cs typeface="EB Garamond"/>
                <a:sym typeface="EB Garamond"/>
              </a:rPr>
              <a:t>Fortæl børnene om Monster</a:t>
            </a:r>
            <a:r>
              <a:rPr lang="da-DK">
                <a:solidFill>
                  <a:schemeClr val="dk1"/>
                </a:solidFill>
                <a:latin typeface="EB Garamond"/>
                <a:ea typeface="EB Garamond"/>
                <a:cs typeface="EB Garamond"/>
                <a:sym typeface="EB Garamond"/>
              </a:rPr>
              <a:t>byen.</a:t>
            </a:r>
            <a:endParaRPr sz="1400">
              <a:solidFill>
                <a:srgbClr val="FF0000"/>
              </a:solidFill>
              <a:latin typeface="EB Garamond"/>
              <a:ea typeface="EB Garamond"/>
              <a:cs typeface="EB Garamond"/>
              <a:sym typeface="EB Garamond"/>
            </a:endParaRPr>
          </a:p>
          <a:p>
            <a:pPr marL="342900" marR="0" lvl="0" indent="-342900" algn="l" rtl="0">
              <a:lnSpc>
                <a:spcPct val="107000"/>
              </a:lnSpc>
              <a:spcBef>
                <a:spcPts val="800"/>
              </a:spcBef>
              <a:spcAft>
                <a:spcPts val="0"/>
              </a:spcAft>
              <a:buClr>
                <a:schemeClr val="dk1"/>
              </a:buClr>
              <a:buSzPts val="1400"/>
              <a:buFont typeface="EB Garamond"/>
              <a:buAutoNum type="arabicParenR"/>
            </a:pPr>
            <a:r>
              <a:rPr lang="da-DK" sz="1400">
                <a:solidFill>
                  <a:schemeClr val="dk1"/>
                </a:solidFill>
                <a:latin typeface="EB Garamond"/>
                <a:ea typeface="EB Garamond"/>
                <a:cs typeface="EB Garamond"/>
                <a:sym typeface="EB Garamond"/>
              </a:rPr>
              <a:t>Vælg dagens monster og læs karakterbeskrivelsen højt for børnene.  </a:t>
            </a:r>
            <a:endParaRPr/>
          </a:p>
          <a:p>
            <a:pPr marL="342900" marR="0" lvl="0" indent="-342900" algn="l" rtl="0">
              <a:lnSpc>
                <a:spcPct val="107000"/>
              </a:lnSpc>
              <a:spcBef>
                <a:spcPts val="800"/>
              </a:spcBef>
              <a:spcAft>
                <a:spcPts val="0"/>
              </a:spcAft>
              <a:buClr>
                <a:schemeClr val="dk1"/>
              </a:buClr>
              <a:buSzPts val="1400"/>
              <a:buFont typeface="EB Garamond"/>
              <a:buAutoNum type="arabicParenR"/>
            </a:pPr>
            <a:r>
              <a:rPr lang="da-DK" sz="1400">
                <a:solidFill>
                  <a:schemeClr val="dk1"/>
                </a:solidFill>
                <a:latin typeface="EB Garamond"/>
                <a:ea typeface="EB Garamond"/>
                <a:cs typeface="EB Garamond"/>
                <a:sym typeface="EB Garamond"/>
              </a:rPr>
              <a:t>Læs legepladsmysteriet højt (PS. Enkelte af mysterierne finder sted i garderoben og i klasselokalet).</a:t>
            </a:r>
            <a:endParaRPr/>
          </a:p>
          <a:p>
            <a:pPr marL="342900" marR="0" lvl="0" indent="-342900" algn="l" rtl="0">
              <a:lnSpc>
                <a:spcPct val="107000"/>
              </a:lnSpc>
              <a:spcBef>
                <a:spcPts val="800"/>
              </a:spcBef>
              <a:spcAft>
                <a:spcPts val="0"/>
              </a:spcAft>
              <a:buClr>
                <a:schemeClr val="dk1"/>
              </a:buClr>
              <a:buSzPts val="1400"/>
              <a:buFont typeface="EB Garamond"/>
              <a:buAutoNum type="arabicParenR"/>
            </a:pPr>
            <a:r>
              <a:rPr lang="da-DK" sz="1400">
                <a:solidFill>
                  <a:schemeClr val="dk1"/>
                </a:solidFill>
                <a:latin typeface="EB Garamond"/>
                <a:ea typeface="EB Garamond"/>
                <a:cs typeface="EB Garamond"/>
                <a:sym typeface="EB Garamond"/>
              </a:rPr>
              <a:t>Børnenes opgave er at rekonstruere, hvad der er sket. De skal gøre det ved at stille spørgsmål, som du kan svare ”ja” eller ”nej”</a:t>
            </a:r>
            <a:r>
              <a:rPr lang="da-DK">
                <a:solidFill>
                  <a:schemeClr val="dk1"/>
                </a:solidFill>
                <a:latin typeface="EB Garamond"/>
                <a:ea typeface="EB Garamond"/>
                <a:cs typeface="EB Garamond"/>
                <a:sym typeface="EB Garamond"/>
              </a:rPr>
              <a:t> på</a:t>
            </a:r>
            <a:r>
              <a:rPr lang="da-DK" sz="1400">
                <a:solidFill>
                  <a:schemeClr val="dk1"/>
                </a:solidFill>
                <a:latin typeface="EB Garamond"/>
                <a:ea typeface="EB Garamond"/>
                <a:cs typeface="EB Garamond"/>
                <a:sym typeface="EB Garamond"/>
              </a:rPr>
              <a:t>. Derigennem kan de klargøre, hvad der kan være sket. </a:t>
            </a:r>
            <a:endParaRPr/>
          </a:p>
          <a:p>
            <a:pPr marL="342900" marR="0" lvl="0" indent="-342900" algn="l" rtl="0">
              <a:lnSpc>
                <a:spcPct val="107000"/>
              </a:lnSpc>
              <a:spcBef>
                <a:spcPts val="800"/>
              </a:spcBef>
              <a:spcAft>
                <a:spcPts val="0"/>
              </a:spcAft>
              <a:buClr>
                <a:schemeClr val="dk1"/>
              </a:buClr>
              <a:buSzPts val="1400"/>
              <a:buFont typeface="EB Garamond"/>
              <a:buAutoNum type="arabicParenR"/>
            </a:pPr>
            <a:r>
              <a:rPr lang="da-DK" sz="1400">
                <a:solidFill>
                  <a:schemeClr val="dk1"/>
                </a:solidFill>
                <a:latin typeface="EB Garamond"/>
                <a:ea typeface="EB Garamond"/>
                <a:cs typeface="EB Garamond"/>
                <a:sym typeface="EB Garamond"/>
              </a:rPr>
              <a:t>Du må svare ”ja” eller ”nej”. Du må også gøre opmærksom på, hvis deres spørgsmål bygger på en forkert antagelse og dit svar vil kunne vildlede dem. Du kan altid give lidt ekstra hjælp, ved at tilføje nogle stikord eller guidende ord. </a:t>
            </a:r>
            <a:endParaRPr/>
          </a:p>
          <a:p>
            <a:pPr marL="342900" marR="0" lvl="0" indent="-342900" algn="l" rtl="0">
              <a:lnSpc>
                <a:spcPct val="107000"/>
              </a:lnSpc>
              <a:spcBef>
                <a:spcPts val="800"/>
              </a:spcBef>
              <a:spcAft>
                <a:spcPts val="0"/>
              </a:spcAft>
              <a:buClr>
                <a:schemeClr val="dk1"/>
              </a:buClr>
              <a:buSzPts val="1400"/>
              <a:buFont typeface="EB Garamond"/>
              <a:buAutoNum type="arabicParenR"/>
            </a:pPr>
            <a:r>
              <a:rPr lang="da-DK" sz="1400">
                <a:solidFill>
                  <a:schemeClr val="dk1"/>
                </a:solidFill>
                <a:latin typeface="EB Garamond"/>
                <a:ea typeface="EB Garamond"/>
                <a:cs typeface="EB Garamond"/>
                <a:sym typeface="EB Garamond"/>
              </a:rPr>
              <a:t>Når og hvis et barn eller børnene i fællesskab får rekonstrueret historien tilfredsstillende, kan du efterfølgende læse den højt. </a:t>
            </a:r>
            <a:endParaRPr/>
          </a:p>
          <a:p>
            <a:pPr marL="0" marR="0" lvl="0" indent="0" algn="l" rtl="0">
              <a:lnSpc>
                <a:spcPct val="107000"/>
              </a:lnSpc>
              <a:spcBef>
                <a:spcPts val="800"/>
              </a:spcBef>
              <a:spcAft>
                <a:spcPts val="0"/>
              </a:spcAft>
              <a:buNone/>
            </a:pPr>
            <a:r>
              <a:rPr lang="da-DK" sz="1400">
                <a:solidFill>
                  <a:schemeClr val="dk1"/>
                </a:solidFill>
                <a:latin typeface="EB Garamond"/>
                <a:ea typeface="EB Garamond"/>
                <a:cs typeface="EB Garamond"/>
                <a:sym typeface="EB Garamond"/>
              </a:rPr>
              <a:t>OBS. Hvis børnene har for travlt med at gætte og glemmer at spørge, så sæt evt. et max antal gæt på. Eller sæt en regel op, hvor børnene først må gætte, når de har stillet fem spørgsmål. </a:t>
            </a:r>
            <a:endParaRPr/>
          </a:p>
        </p:txBody>
      </p:sp>
      <p:sp>
        <p:nvSpPr>
          <p:cNvPr id="132" name="Google Shape;132;p5"/>
          <p:cNvSpPr txBox="1"/>
          <p:nvPr/>
        </p:nvSpPr>
        <p:spPr>
          <a:xfrm>
            <a:off x="126803" y="268039"/>
            <a:ext cx="5187328"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4400" b="1">
                <a:solidFill>
                  <a:srgbClr val="00B050"/>
                </a:solidFill>
                <a:latin typeface="Ribeye"/>
                <a:ea typeface="Ribeye"/>
                <a:cs typeface="Ribeye"/>
                <a:sym typeface="Ribeye"/>
              </a:rPr>
              <a:t>Sådan spiller i…</a:t>
            </a:r>
            <a:endParaRPr sz="4400">
              <a:solidFill>
                <a:srgbClr val="00B050"/>
              </a:solidFill>
              <a:latin typeface="Calibri"/>
              <a:ea typeface="Calibri"/>
              <a:cs typeface="Calibri"/>
              <a:sym typeface="Calibri"/>
            </a:endParaRPr>
          </a:p>
        </p:txBody>
      </p:sp>
      <p:sp>
        <p:nvSpPr>
          <p:cNvPr id="133" name="Google Shape;133;p5"/>
          <p:cNvSpPr txBox="1"/>
          <p:nvPr/>
        </p:nvSpPr>
        <p:spPr>
          <a:xfrm>
            <a:off x="5858112" y="3165200"/>
            <a:ext cx="6333900" cy="1323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4000" b="1">
                <a:solidFill>
                  <a:srgbClr val="00B050"/>
                </a:solidFill>
                <a:latin typeface="Ribeye"/>
                <a:ea typeface="Ribeye"/>
                <a:cs typeface="Ribeye"/>
                <a:sym typeface="Ribeye"/>
              </a:rPr>
              <a:t>Lav jeres egne legepladsmysterier</a:t>
            </a:r>
            <a:endParaRPr sz="4000">
              <a:solidFill>
                <a:srgbClr val="00B050"/>
              </a:solidFill>
              <a:latin typeface="Calibri"/>
              <a:ea typeface="Calibri"/>
              <a:cs typeface="Calibri"/>
              <a:sym typeface="Calibri"/>
            </a:endParaRPr>
          </a:p>
        </p:txBody>
      </p:sp>
      <p:sp>
        <p:nvSpPr>
          <p:cNvPr id="134" name="Google Shape;134;p5"/>
          <p:cNvSpPr txBox="1"/>
          <p:nvPr/>
        </p:nvSpPr>
        <p:spPr>
          <a:xfrm>
            <a:off x="6324930" y="4707915"/>
            <a:ext cx="5517000" cy="1911060"/>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da-DK" sz="1400" dirty="0">
                <a:solidFill>
                  <a:schemeClr val="dk1"/>
                </a:solidFill>
                <a:latin typeface="EB Garamond"/>
                <a:ea typeface="EB Garamond"/>
                <a:cs typeface="EB Garamond"/>
                <a:sym typeface="EB Garamond"/>
              </a:rPr>
              <a:t>Ofte er børnenes rekonstruktioner både sjovere og mere opfindsomme end dem på kortene. Legepladsmysterierne får nemlig fantasien og fortællingerne til at sprudle. </a:t>
            </a:r>
            <a:endParaRPr dirty="0">
              <a:latin typeface="EB Garamond"/>
              <a:ea typeface="EB Garamond"/>
              <a:cs typeface="EB Garamond"/>
              <a:sym typeface="EB Garamond"/>
            </a:endParaRPr>
          </a:p>
          <a:p>
            <a:pPr marL="0" marR="0" lvl="0" indent="0" algn="just" rtl="0">
              <a:lnSpc>
                <a:spcPct val="107000"/>
              </a:lnSpc>
              <a:spcBef>
                <a:spcPts val="800"/>
              </a:spcBef>
              <a:spcAft>
                <a:spcPts val="0"/>
              </a:spcAft>
              <a:buNone/>
            </a:pPr>
            <a:r>
              <a:rPr lang="da-DK" sz="1400" dirty="0">
                <a:solidFill>
                  <a:schemeClr val="dk1"/>
                </a:solidFill>
                <a:latin typeface="EB Garamond"/>
                <a:ea typeface="EB Garamond"/>
                <a:cs typeface="EB Garamond"/>
                <a:sym typeface="EB Garamond"/>
              </a:rPr>
              <a:t>Giv derfor børnene mulighed for at lave deres egne rekonstruktioner. Du kan bruge de nærværende kort og blot lade det op til børnene at lave nogle rekonstruktioner, som de andre så skal gætte. </a:t>
            </a:r>
            <a:endParaRPr dirty="0">
              <a:latin typeface="EB Garamond"/>
              <a:ea typeface="EB Garamond"/>
              <a:cs typeface="EB Garamond"/>
              <a:sym typeface="EB Garamond"/>
            </a:endParaRPr>
          </a:p>
          <a:p>
            <a:pPr marL="0" marR="0" lvl="0" indent="0" algn="l" rtl="0">
              <a:lnSpc>
                <a:spcPct val="107000"/>
              </a:lnSpc>
              <a:spcBef>
                <a:spcPts val="800"/>
              </a:spcBef>
              <a:spcAft>
                <a:spcPts val="0"/>
              </a:spcAft>
              <a:buNone/>
            </a:pPr>
            <a:endParaRPr sz="1400" dirty="0">
              <a:solidFill>
                <a:schemeClr val="dk1"/>
              </a:solidFill>
              <a:latin typeface="EB Garamond"/>
              <a:ea typeface="EB Garamond"/>
              <a:cs typeface="EB Garamond"/>
              <a:sym typeface="EB Garamond"/>
            </a:endParaRPr>
          </a:p>
        </p:txBody>
      </p:sp>
      <p:sp>
        <p:nvSpPr>
          <p:cNvPr id="135" name="Google Shape;135;p5"/>
          <p:cNvSpPr txBox="1"/>
          <p:nvPr/>
        </p:nvSpPr>
        <p:spPr>
          <a:xfrm>
            <a:off x="6324968" y="1037463"/>
            <a:ext cx="5517000" cy="20319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da-DK" sz="1400">
                <a:solidFill>
                  <a:schemeClr val="dk1"/>
                </a:solidFill>
                <a:latin typeface="EB Garamond"/>
                <a:ea typeface="EB Garamond"/>
                <a:cs typeface="EB Garamond"/>
                <a:sym typeface="EB Garamond"/>
              </a:rPr>
              <a:t>På Nordfyn ligger en strand som hedder Flyvesandet. </a:t>
            </a:r>
            <a:r>
              <a:rPr lang="da-DK">
                <a:solidFill>
                  <a:schemeClr val="dk1"/>
                </a:solidFill>
                <a:latin typeface="EB Garamond"/>
                <a:ea typeface="EB Garamond"/>
                <a:cs typeface="EB Garamond"/>
                <a:sym typeface="EB Garamond"/>
              </a:rPr>
              <a:t>Men</a:t>
            </a:r>
            <a:r>
              <a:rPr lang="da-DK" sz="1400">
                <a:solidFill>
                  <a:schemeClr val="dk1"/>
                </a:solidFill>
                <a:latin typeface="EB Garamond"/>
                <a:ea typeface="EB Garamond"/>
                <a:cs typeface="EB Garamond"/>
                <a:sym typeface="EB Garamond"/>
              </a:rPr>
              <a:t> da mennesker altid har alt for travlt med at komme ud til vandet, har de slet ikke opdaget, at man kan dreje til højre. Hvis de nu havde drejet til højre op igennem skoven, så ville de være kommet til den Lille Monsterby med Monsterskolen. Det er også derfor, at byen ikke findes på noget kort, for den har kun haft besøg af meget, meget få mennesker, som ikke kunne finde ud af at tegne kort. Og faktisk har de heller ikke opdaget, at det er en Monsterby, for når der e</a:t>
            </a:r>
            <a:r>
              <a:rPr lang="da-DK">
                <a:solidFill>
                  <a:schemeClr val="dk1"/>
                </a:solidFill>
                <a:latin typeface="EB Garamond"/>
                <a:ea typeface="EB Garamond"/>
                <a:cs typeface="EB Garamond"/>
                <a:sym typeface="EB Garamond"/>
              </a:rPr>
              <a:t>n </a:t>
            </a:r>
            <a:r>
              <a:rPr lang="da-DK" sz="1400">
                <a:solidFill>
                  <a:schemeClr val="dk1"/>
                </a:solidFill>
                <a:latin typeface="EB Garamond"/>
                <a:ea typeface="EB Garamond"/>
                <a:cs typeface="EB Garamond"/>
                <a:sym typeface="EB Garamond"/>
              </a:rPr>
              <a:t> sjælden gang imell</a:t>
            </a:r>
            <a:r>
              <a:rPr lang="da-DK">
                <a:solidFill>
                  <a:schemeClr val="dk1"/>
                </a:solidFill>
                <a:latin typeface="EB Garamond"/>
                <a:ea typeface="EB Garamond"/>
                <a:cs typeface="EB Garamond"/>
                <a:sym typeface="EB Garamond"/>
              </a:rPr>
              <a:t>em </a:t>
            </a:r>
            <a:r>
              <a:rPr lang="da-DK" sz="1400">
                <a:solidFill>
                  <a:schemeClr val="dk1"/>
                </a:solidFill>
                <a:latin typeface="EB Garamond"/>
                <a:ea typeface="EB Garamond"/>
                <a:cs typeface="EB Garamond"/>
                <a:sym typeface="EB Garamond"/>
              </a:rPr>
              <a:t>kommer et menneske forbi, så klæder monstrene sig ud som mennesker. </a:t>
            </a:r>
            <a:endParaRPr sz="1400" b="0" i="0" u="none" strike="noStrike" baseline="30000">
              <a:solidFill>
                <a:srgbClr val="000000"/>
              </a:solidFill>
              <a:latin typeface="EB Garamond"/>
              <a:ea typeface="EB Garamond"/>
              <a:cs typeface="EB Garamond"/>
              <a:sym typeface="EB Garamond"/>
            </a:endParaRPr>
          </a:p>
        </p:txBody>
      </p:sp>
      <p:sp>
        <p:nvSpPr>
          <p:cNvPr id="136" name="Google Shape;136;p5"/>
          <p:cNvSpPr txBox="1"/>
          <p:nvPr/>
        </p:nvSpPr>
        <p:spPr>
          <a:xfrm>
            <a:off x="6489808" y="285374"/>
            <a:ext cx="51873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4000" b="1">
                <a:solidFill>
                  <a:srgbClr val="00B050"/>
                </a:solidFill>
                <a:latin typeface="Ribeye"/>
                <a:ea typeface="Ribeye"/>
                <a:cs typeface="Ribeye"/>
                <a:sym typeface="Ribeye"/>
              </a:rPr>
              <a:t>Monsterbyen…</a:t>
            </a:r>
            <a:endParaRPr sz="4000">
              <a:solidFill>
                <a:srgbClr val="00B05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880</Words>
  <Application>Microsoft Office PowerPoint</Application>
  <PresentationFormat>Widescreen</PresentationFormat>
  <Paragraphs>33</Paragraphs>
  <Slides>5</Slides>
  <Notes>5</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5</vt:i4>
      </vt:variant>
    </vt:vector>
  </HeadingPairs>
  <TitlesOfParts>
    <vt:vector size="10" baseType="lpstr">
      <vt:lpstr>EB Garamond</vt:lpstr>
      <vt:lpstr>Arial</vt:lpstr>
      <vt:lpstr>Calibri</vt:lpstr>
      <vt:lpstr>Ribeye</vt:lpstr>
      <vt:lpstr>Office-tema</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Martin Kongshave</dc:creator>
  <cp:lastModifiedBy>Martin Kongshave</cp:lastModifiedBy>
  <cp:revision>2</cp:revision>
  <dcterms:created xsi:type="dcterms:W3CDTF">2023-10-26T13:46:02Z</dcterms:created>
  <dcterms:modified xsi:type="dcterms:W3CDTF">2023-10-31T15:24:13Z</dcterms:modified>
</cp:coreProperties>
</file>