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39"/>
  </p:notesMasterIdLst>
  <p:handoutMasterIdLst>
    <p:handoutMasterId r:id="rId40"/>
  </p:handoutMasterIdLst>
  <p:sldIdLst>
    <p:sldId id="257" r:id="rId3"/>
    <p:sldId id="256" r:id="rId4"/>
    <p:sldId id="311" r:id="rId5"/>
    <p:sldId id="310" r:id="rId6"/>
    <p:sldId id="259" r:id="rId7"/>
    <p:sldId id="291" r:id="rId8"/>
    <p:sldId id="260" r:id="rId9"/>
    <p:sldId id="293" r:id="rId10"/>
    <p:sldId id="261" r:id="rId11"/>
    <p:sldId id="262" r:id="rId12"/>
    <p:sldId id="263" r:id="rId13"/>
    <p:sldId id="264" r:id="rId14"/>
    <p:sldId id="265" r:id="rId15"/>
    <p:sldId id="266" r:id="rId16"/>
    <p:sldId id="267" r:id="rId17"/>
    <p:sldId id="268" r:id="rId18"/>
    <p:sldId id="269" r:id="rId19"/>
    <p:sldId id="270" r:id="rId20"/>
    <p:sldId id="292" r:id="rId21"/>
    <p:sldId id="271" r:id="rId22"/>
    <p:sldId id="305" r:id="rId23"/>
    <p:sldId id="304" r:id="rId24"/>
    <p:sldId id="303" r:id="rId25"/>
    <p:sldId id="275" r:id="rId26"/>
    <p:sldId id="306" r:id="rId27"/>
    <p:sldId id="276" r:id="rId28"/>
    <p:sldId id="277" r:id="rId29"/>
    <p:sldId id="278" r:id="rId30"/>
    <p:sldId id="279" r:id="rId31"/>
    <p:sldId id="280" r:id="rId32"/>
    <p:sldId id="281" r:id="rId33"/>
    <p:sldId id="282" r:id="rId34"/>
    <p:sldId id="283" r:id="rId35"/>
    <p:sldId id="307" r:id="rId36"/>
    <p:sldId id="309" r:id="rId37"/>
    <p:sldId id="284" r:id="rId38"/>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Calistoga" pitchFamily="2" charset="0"/>
      <p:regular r:id="rId47"/>
    </p:embeddedFont>
    <p:embeddedFont>
      <p:font typeface="Inter" panose="02000503000000020004" pitchFamily="2" charset="0"/>
      <p:regular r:id="rId48"/>
      <p:bold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gd9n2OIIoFkcf8RxNI1m8wnrYM6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600"/>
    <a:srgbClr val="009999"/>
    <a:srgbClr val="7030A0"/>
    <a:srgbClr val="E6D5F3"/>
    <a:srgbClr val="FF6699"/>
    <a:srgbClr val="F8DF82"/>
    <a:srgbClr val="FFC819"/>
    <a:srgbClr val="D3CCF5"/>
    <a:srgbClr val="CDC7EE"/>
    <a:srgbClr val="9C98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949D00F-DB46-42F6-8191-021166294565}">
  <a:tblStyle styleId="{F949D00F-DB46-42F6-8191-02116629456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llemlayout 1 - Marker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llemlayou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Lyst layout 3 - Marker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yst layout 3 - Marker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Mellemlayout 1 - Marker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llemlayout 3 - Markerin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DA37D80-6434-44D0-A028-1B22A696006F}" styleName="Lyst layout 3 - Markerin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Tema til typografi 1 - Marker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5" autoAdjust="0"/>
    <p:restoredTop sz="94660"/>
  </p:normalViewPr>
  <p:slideViewPr>
    <p:cSldViewPr snapToGrid="0">
      <p:cViewPr varScale="1">
        <p:scale>
          <a:sx n="104" d="100"/>
          <a:sy n="104" d="100"/>
        </p:scale>
        <p:origin x="292" y="48"/>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3284" y="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font" Target="fonts/font1.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1D661B63-A9E3-69F1-C21E-8E45E4F11B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17DF9EF2-EB05-70EC-164A-5452DA2CFC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B8F442-099A-4AA7-A2C3-0251A65C5F34}" type="datetimeFigureOut">
              <a:rPr lang="da-DK" smtClean="0"/>
              <a:t>06-09-2023</a:t>
            </a:fld>
            <a:endParaRPr lang="da-DK"/>
          </a:p>
        </p:txBody>
      </p:sp>
      <p:sp>
        <p:nvSpPr>
          <p:cNvPr id="4" name="Pladsholder til sidefod 3">
            <a:extLst>
              <a:ext uri="{FF2B5EF4-FFF2-40B4-BE49-F238E27FC236}">
                <a16:creationId xmlns:a16="http://schemas.microsoft.com/office/drawing/2014/main" id="{F7C397C0-3BD9-4362-1C9C-2A78A89622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167F7A43-1E7A-F2B0-240E-27B3C47FAC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A55E3B-1080-4F04-AABE-449ECE4A03EC}" type="slidenum">
              <a:rPr lang="da-DK" smtClean="0"/>
              <a:t>‹nr.›</a:t>
            </a:fld>
            <a:endParaRPr lang="da-DK"/>
          </a:p>
        </p:txBody>
      </p:sp>
    </p:spTree>
    <p:extLst>
      <p:ext uri="{BB962C8B-B14F-4D97-AF65-F5344CB8AC3E}">
        <p14:creationId xmlns:p14="http://schemas.microsoft.com/office/powerpoint/2010/main" val="1473247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3:notes"/>
          <p:cNvSpPr txBox="1">
            <a:spLocks noGrp="1"/>
          </p:cNvSpPr>
          <p:nvPr>
            <p:ph type="body" idx="1"/>
          </p:nvPr>
        </p:nvSpPr>
        <p:spPr>
          <a:xfrm>
            <a:off x="685800" y="4400549"/>
            <a:ext cx="5486400" cy="45513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da-DK" sz="1200"/>
              <a:t>Billeder som opskrifter (her er formlen/promptet). Som en matematisk formel. Kan jeg får den i gengivelse</a:t>
            </a:r>
            <a:endParaRPr/>
          </a:p>
          <a:p>
            <a:pPr marL="0" lvl="0" indent="0" algn="l" rtl="0">
              <a:spcBef>
                <a:spcPts val="0"/>
              </a:spcBef>
              <a:spcAft>
                <a:spcPts val="0"/>
              </a:spcAft>
              <a:buClr>
                <a:schemeClr val="dk1"/>
              </a:buClr>
              <a:buSzPts val="1200"/>
              <a:buFont typeface="Calibri"/>
              <a:buNone/>
            </a:pPr>
            <a:r>
              <a:rPr lang="da-DK" sz="1200"/>
              <a:t>Det mulige og det umulige</a:t>
            </a:r>
            <a:endParaRPr/>
          </a:p>
          <a:p>
            <a:pPr marL="0" lvl="0" indent="0" algn="l" rtl="0">
              <a:spcBef>
                <a:spcPts val="0"/>
              </a:spcBef>
              <a:spcAft>
                <a:spcPts val="0"/>
              </a:spcAft>
              <a:buClr>
                <a:schemeClr val="dk1"/>
              </a:buClr>
              <a:buSzPts val="1200"/>
              <a:buFont typeface="Calibri"/>
              <a:buNone/>
            </a:pPr>
            <a:r>
              <a:rPr lang="da-DK" sz="1200"/>
              <a:t>Skal jeg skabe ”virkelighed” eller fantasi – hvad om noget forpligter jeg mig på og/eller idealisere, når jeg ønsker mig et billede?</a:t>
            </a:r>
            <a:endParaRPr/>
          </a:p>
          <a:p>
            <a:pPr marL="0" lvl="0" indent="0" algn="l" rtl="0">
              <a:spcBef>
                <a:spcPts val="0"/>
              </a:spcBef>
              <a:spcAft>
                <a:spcPts val="0"/>
              </a:spcAft>
              <a:buClr>
                <a:schemeClr val="dk1"/>
              </a:buClr>
              <a:buSzPts val="1200"/>
              <a:buFont typeface="Calibri"/>
              <a:buNone/>
            </a:pPr>
            <a:r>
              <a:rPr lang="da-DK" sz="1200"/>
              <a:t>Vi er live – udvikling sker mens vi er i gang med at forstå det seneste. Ændrer ”uddannelse”. Vi er live sammen med eleverne og har ikke nogen forkant eller kan sige om ”5 år”, så skal i lære dette eller hint.</a:t>
            </a:r>
            <a:endParaRPr/>
          </a:p>
          <a:p>
            <a:pPr marL="0" lvl="0" indent="0" algn="l" rtl="0">
              <a:spcBef>
                <a:spcPts val="0"/>
              </a:spcBef>
              <a:spcAft>
                <a:spcPts val="0"/>
              </a:spcAft>
              <a:buClr>
                <a:schemeClr val="dk1"/>
              </a:buClr>
              <a:buSzPts val="1200"/>
              <a:buFont typeface="Calibri"/>
              <a:buNone/>
            </a:pPr>
            <a:r>
              <a:rPr lang="da-DK" sz="1200"/>
              <a:t>Bliver man en kunstner i egen ret eller en kopi-kunstner? Vil der ikke være et incitament til ”fan-fiction-kopier”, fordi det er lettest, bare at kunne skrive et navn eller en stil, som kombinere alle de forskellige specifikationer i en ”fast identitet”?</a:t>
            </a:r>
            <a:endParaRPr/>
          </a:p>
          <a:p>
            <a:pPr marL="0" lvl="0" indent="0" algn="l" rtl="0">
              <a:spcBef>
                <a:spcPts val="0"/>
              </a:spcBef>
              <a:spcAft>
                <a:spcPts val="0"/>
              </a:spcAft>
              <a:buClr>
                <a:schemeClr val="dk1"/>
              </a:buClr>
              <a:buSzPts val="1200"/>
              <a:buFont typeface="Calibri"/>
              <a:buNone/>
            </a:pPr>
            <a:r>
              <a:rPr lang="da-DK" sz="1200"/>
              <a:t>At kopiere virkeligheden handler i høj grad om at forstå, hvordan vores kameraer, tekniske specifikationer og valg har afgjort hvordan verden bliver fremstillet. Når man kopiere verden med AI, så bruger man de valg, som allerede er gjort og genbruger dem. </a:t>
            </a:r>
            <a:endParaRPr/>
          </a:p>
          <a:p>
            <a:pPr marL="0" lvl="0" indent="0" algn="l" rtl="0">
              <a:spcBef>
                <a:spcPts val="0"/>
              </a:spcBef>
              <a:spcAft>
                <a:spcPts val="0"/>
              </a:spcAft>
              <a:buClr>
                <a:schemeClr val="dk1"/>
              </a:buClr>
              <a:buSzPts val="1200"/>
              <a:buFont typeface="Calibri"/>
              <a:buNone/>
            </a:pPr>
            <a:r>
              <a:rPr lang="da-DK" sz="1200"/>
              <a:t>Kunsten er at trække på dette rette datasæt med descriptors. Foto-, film- og billedkunsten er skabt og beskrevet begrebsligt teoretisk. Dele af det korpus er gode at prompte med, mens andet ikke afstedkommer noget i billedet. Kend teorien, motivet og stilen i det du vil skabe og hvad der virker/ikke-virker i prompting-kunsten. </a:t>
            </a:r>
            <a:endParaRPr/>
          </a:p>
          <a:p>
            <a:pPr marL="0" lvl="0" indent="0" algn="l" rtl="0">
              <a:spcBef>
                <a:spcPts val="0"/>
              </a:spcBef>
              <a:spcAft>
                <a:spcPts val="0"/>
              </a:spcAft>
              <a:buClr>
                <a:schemeClr val="dk1"/>
              </a:buClr>
              <a:buSzPts val="1200"/>
              <a:buFont typeface="Calibri"/>
              <a:buNone/>
            </a:pPr>
            <a:r>
              <a:rPr lang="da-DK" sz="1200"/>
              <a:t>Hvis man vil arbejde med at genskabe en tid, så skal man også arbejde med de teknikker, redskaber og stilarter, som var fremherskende i billedesproget på daværende tidspunkt. At genskabe en tid er at efterligne den.</a:t>
            </a:r>
            <a:endParaRPr/>
          </a:p>
          <a:p>
            <a:pPr marL="0" lvl="0" indent="0" algn="l" rtl="0">
              <a:spcBef>
                <a:spcPts val="0"/>
              </a:spcBef>
              <a:spcAft>
                <a:spcPts val="0"/>
              </a:spcAft>
              <a:buClr>
                <a:schemeClr val="dk1"/>
              </a:buClr>
              <a:buSzPts val="1200"/>
              <a:buFont typeface="Calibri"/>
              <a:buNone/>
            </a:pPr>
            <a:r>
              <a:rPr lang="da-DK" sz="1200"/>
              <a:t>De tomme pladser – Det den ikke ”forstår” og det den ”omfortolker”…</a:t>
            </a:r>
            <a:endParaRPr/>
          </a:p>
          <a:p>
            <a:pPr marL="0" lvl="0" indent="0" algn="l" rtl="0">
              <a:spcBef>
                <a:spcPts val="0"/>
              </a:spcBef>
              <a:spcAft>
                <a:spcPts val="0"/>
              </a:spcAft>
              <a:buNone/>
            </a:pPr>
            <a:endParaRPr/>
          </a:p>
        </p:txBody>
      </p:sp>
      <p:sp>
        <p:nvSpPr>
          <p:cNvPr id="100" name="Google Shape;10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a:t>
            </a:fld>
            <a:endParaRPr/>
          </a:p>
        </p:txBody>
      </p:sp>
    </p:spTree>
    <p:extLst>
      <p:ext uri="{BB962C8B-B14F-4D97-AF65-F5344CB8AC3E}">
        <p14:creationId xmlns:p14="http://schemas.microsoft.com/office/powerpoint/2010/main" val="4022745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3:notes"/>
          <p:cNvSpPr txBox="1">
            <a:spLocks noGrp="1"/>
          </p:cNvSpPr>
          <p:nvPr>
            <p:ph type="body" idx="1"/>
          </p:nvPr>
        </p:nvSpPr>
        <p:spPr>
          <a:xfrm>
            <a:off x="685800" y="4400549"/>
            <a:ext cx="5486400" cy="45513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da-DK" sz="1200"/>
              <a:t>Billeder som opskrifter (her er formlen/promptet). Som en matematisk formel. Kan jeg får den i gengivelse</a:t>
            </a:r>
            <a:endParaRPr/>
          </a:p>
          <a:p>
            <a:pPr marL="0" lvl="0" indent="0" algn="l" rtl="0">
              <a:spcBef>
                <a:spcPts val="0"/>
              </a:spcBef>
              <a:spcAft>
                <a:spcPts val="0"/>
              </a:spcAft>
              <a:buClr>
                <a:schemeClr val="dk1"/>
              </a:buClr>
              <a:buSzPts val="1200"/>
              <a:buFont typeface="Calibri"/>
              <a:buNone/>
            </a:pPr>
            <a:r>
              <a:rPr lang="da-DK" sz="1200"/>
              <a:t>Det mulige og det umulige</a:t>
            </a:r>
            <a:endParaRPr/>
          </a:p>
          <a:p>
            <a:pPr marL="0" lvl="0" indent="0" algn="l" rtl="0">
              <a:spcBef>
                <a:spcPts val="0"/>
              </a:spcBef>
              <a:spcAft>
                <a:spcPts val="0"/>
              </a:spcAft>
              <a:buClr>
                <a:schemeClr val="dk1"/>
              </a:buClr>
              <a:buSzPts val="1200"/>
              <a:buFont typeface="Calibri"/>
              <a:buNone/>
            </a:pPr>
            <a:r>
              <a:rPr lang="da-DK" sz="1200"/>
              <a:t>Skal jeg skabe ”virkelighed” eller fantasi – hvad om noget forpligter jeg mig på og/eller idealisere, når jeg ønsker mig et billede?</a:t>
            </a:r>
            <a:endParaRPr/>
          </a:p>
          <a:p>
            <a:pPr marL="0" lvl="0" indent="0" algn="l" rtl="0">
              <a:spcBef>
                <a:spcPts val="0"/>
              </a:spcBef>
              <a:spcAft>
                <a:spcPts val="0"/>
              </a:spcAft>
              <a:buClr>
                <a:schemeClr val="dk1"/>
              </a:buClr>
              <a:buSzPts val="1200"/>
              <a:buFont typeface="Calibri"/>
              <a:buNone/>
            </a:pPr>
            <a:r>
              <a:rPr lang="da-DK" sz="1200"/>
              <a:t>Vi er live – udvikling sker mens vi er i gang med at forstå det seneste. Ændrer ”uddannelse”. Vi er live sammen med eleverne og har ikke nogen forkant eller kan sige om ”5 år”, så skal i lære dette eller hint.</a:t>
            </a:r>
            <a:endParaRPr/>
          </a:p>
          <a:p>
            <a:pPr marL="0" lvl="0" indent="0" algn="l" rtl="0">
              <a:spcBef>
                <a:spcPts val="0"/>
              </a:spcBef>
              <a:spcAft>
                <a:spcPts val="0"/>
              </a:spcAft>
              <a:buClr>
                <a:schemeClr val="dk1"/>
              </a:buClr>
              <a:buSzPts val="1200"/>
              <a:buFont typeface="Calibri"/>
              <a:buNone/>
            </a:pPr>
            <a:r>
              <a:rPr lang="da-DK" sz="1200"/>
              <a:t>Bliver man en kunstner i egen ret eller en kopi-kunstner? Vil der ikke være et incitament til ”fan-fiction-kopier”, fordi det er lettest, bare at kunne skrive et navn eller en stil, som kombinere alle de forskellige specifikationer i en ”fast identitet”?</a:t>
            </a:r>
            <a:endParaRPr/>
          </a:p>
          <a:p>
            <a:pPr marL="0" lvl="0" indent="0" algn="l" rtl="0">
              <a:spcBef>
                <a:spcPts val="0"/>
              </a:spcBef>
              <a:spcAft>
                <a:spcPts val="0"/>
              </a:spcAft>
              <a:buClr>
                <a:schemeClr val="dk1"/>
              </a:buClr>
              <a:buSzPts val="1200"/>
              <a:buFont typeface="Calibri"/>
              <a:buNone/>
            </a:pPr>
            <a:r>
              <a:rPr lang="da-DK" sz="1200"/>
              <a:t>At kopiere virkeligheden handler i høj grad om at forstå, hvordan vores kameraer, tekniske specifikationer og valg har afgjort hvordan verden bliver fremstillet. Når man kopiere verden med AI, så bruger man de valg, som allerede er gjort og genbruger dem. </a:t>
            </a:r>
            <a:endParaRPr/>
          </a:p>
          <a:p>
            <a:pPr marL="0" lvl="0" indent="0" algn="l" rtl="0">
              <a:spcBef>
                <a:spcPts val="0"/>
              </a:spcBef>
              <a:spcAft>
                <a:spcPts val="0"/>
              </a:spcAft>
              <a:buClr>
                <a:schemeClr val="dk1"/>
              </a:buClr>
              <a:buSzPts val="1200"/>
              <a:buFont typeface="Calibri"/>
              <a:buNone/>
            </a:pPr>
            <a:r>
              <a:rPr lang="da-DK" sz="1200"/>
              <a:t>Kunsten er at trække på dette rette datasæt med descriptors. Foto-, film- og billedkunsten er skabt og beskrevet begrebsligt teoretisk. Dele af det korpus er gode at prompte med, mens andet ikke afstedkommer noget i billedet. Kend teorien, motivet og stilen i det du vil skabe og hvad der virker/ikke-virker i prompting-kunsten. </a:t>
            </a:r>
            <a:endParaRPr/>
          </a:p>
          <a:p>
            <a:pPr marL="0" lvl="0" indent="0" algn="l" rtl="0">
              <a:spcBef>
                <a:spcPts val="0"/>
              </a:spcBef>
              <a:spcAft>
                <a:spcPts val="0"/>
              </a:spcAft>
              <a:buClr>
                <a:schemeClr val="dk1"/>
              </a:buClr>
              <a:buSzPts val="1200"/>
              <a:buFont typeface="Calibri"/>
              <a:buNone/>
            </a:pPr>
            <a:r>
              <a:rPr lang="da-DK" sz="1200"/>
              <a:t>Hvis man vil arbejde med at genskabe en tid, så skal man også arbejde med de teknikker, redskaber og stilarter, som var fremherskende i billedesproget på daværende tidspunkt. At genskabe en tid er at efterligne den.</a:t>
            </a:r>
            <a:endParaRPr/>
          </a:p>
          <a:p>
            <a:pPr marL="0" lvl="0" indent="0" algn="l" rtl="0">
              <a:spcBef>
                <a:spcPts val="0"/>
              </a:spcBef>
              <a:spcAft>
                <a:spcPts val="0"/>
              </a:spcAft>
              <a:buClr>
                <a:schemeClr val="dk1"/>
              </a:buClr>
              <a:buSzPts val="1200"/>
              <a:buFont typeface="Calibri"/>
              <a:buNone/>
            </a:pPr>
            <a:r>
              <a:rPr lang="da-DK" sz="1200"/>
              <a:t>De tomme pladser – Det den ikke ”forstår” og det den ”omfortolker”…</a:t>
            </a:r>
            <a:endParaRPr/>
          </a:p>
          <a:p>
            <a:pPr marL="0" lvl="0" indent="0" algn="l" rtl="0">
              <a:spcBef>
                <a:spcPts val="0"/>
              </a:spcBef>
              <a:spcAft>
                <a:spcPts val="0"/>
              </a:spcAft>
              <a:buNone/>
            </a:pPr>
            <a:endParaRPr/>
          </a:p>
        </p:txBody>
      </p:sp>
      <p:sp>
        <p:nvSpPr>
          <p:cNvPr id="100" name="Google Shape;10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4</a:t>
            </a:fld>
            <a:endParaRPr/>
          </a:p>
        </p:txBody>
      </p:sp>
    </p:spTree>
    <p:extLst>
      <p:ext uri="{BB962C8B-B14F-4D97-AF65-F5344CB8AC3E}">
        <p14:creationId xmlns:p14="http://schemas.microsoft.com/office/powerpoint/2010/main" val="3472135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2340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7" name="Google Shape;16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19</a:t>
            </a:fld>
            <a:endParaRPr/>
          </a:p>
        </p:txBody>
      </p:sp>
    </p:spTree>
    <p:extLst>
      <p:ext uri="{BB962C8B-B14F-4D97-AF65-F5344CB8AC3E}">
        <p14:creationId xmlns:p14="http://schemas.microsoft.com/office/powerpoint/2010/main" val="3715035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9147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F14BD9-ED0C-4F38-9450-E3FA2E307C1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9488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F14BD9-ED0C-4F38-9450-E3FA2E307C1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755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dirty="0">
                <a:solidFill>
                  <a:srgbClr val="F4B081"/>
                </a:solidFill>
                <a:latin typeface="Inter"/>
                <a:ea typeface="Inter"/>
                <a:cs typeface="Inter"/>
                <a:sym typeface="Inter"/>
              </a:rPr>
              <a:t>Model: </a:t>
            </a:r>
            <a:r>
              <a:rPr lang="da-DK" b="1" i="0" dirty="0">
                <a:solidFill>
                  <a:srgbClr val="DBDEE1"/>
                </a:solidFill>
                <a:latin typeface="Arial"/>
                <a:ea typeface="Arial"/>
                <a:cs typeface="Arial"/>
                <a:sym typeface="Arial"/>
              </a:rPr>
              <a:t>Thomas </a:t>
            </a:r>
            <a:r>
              <a:rPr lang="da-DK" b="1" i="0" dirty="0" err="1">
                <a:solidFill>
                  <a:srgbClr val="DBDEE1"/>
                </a:solidFill>
                <a:latin typeface="Arial"/>
                <a:ea typeface="Arial"/>
                <a:cs typeface="Arial"/>
                <a:sym typeface="Arial"/>
              </a:rPr>
              <a:t>Telvings</a:t>
            </a:r>
            <a:r>
              <a:rPr lang="da-DK" b="1" i="0" dirty="0">
                <a:solidFill>
                  <a:srgbClr val="DBDEE1"/>
                </a:solidFill>
                <a:latin typeface="Arial"/>
                <a:ea typeface="Arial"/>
                <a:cs typeface="Arial"/>
                <a:sym typeface="Arial"/>
              </a:rPr>
              <a:t> bog – Killing Sophia</a:t>
            </a:r>
            <a:endParaRPr lang="da-DK" dirty="0">
              <a:solidFill>
                <a:schemeClr val="lt1"/>
              </a:solidFill>
              <a:latin typeface="Inter"/>
              <a:ea typeface="Inter"/>
              <a:cs typeface="Inter"/>
              <a:sym typeface="Inter"/>
            </a:endParaRPr>
          </a:p>
          <a:p>
            <a:pPr marL="0" lvl="0" indent="0" algn="l" rtl="0">
              <a:spcBef>
                <a:spcPts val="0"/>
              </a:spcBef>
              <a:spcAft>
                <a:spcPts val="0"/>
              </a:spcAft>
              <a:buNone/>
            </a:pPr>
            <a:endParaRPr dirty="0"/>
          </a:p>
        </p:txBody>
      </p:sp>
      <p:sp>
        <p:nvSpPr>
          <p:cNvPr id="294" name="Google Shape;294;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25</a:t>
            </a:fld>
            <a:endParaRPr/>
          </a:p>
        </p:txBody>
      </p:sp>
    </p:spTree>
    <p:extLst>
      <p:ext uri="{BB962C8B-B14F-4D97-AF65-F5344CB8AC3E}">
        <p14:creationId xmlns:p14="http://schemas.microsoft.com/office/powerpoint/2010/main" val="178236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6" name="Google Shape;36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34</a:t>
            </a:fld>
            <a:endParaRPr/>
          </a:p>
        </p:txBody>
      </p:sp>
    </p:spTree>
    <p:extLst>
      <p:ext uri="{BB962C8B-B14F-4D97-AF65-F5344CB8AC3E}">
        <p14:creationId xmlns:p14="http://schemas.microsoft.com/office/powerpoint/2010/main" val="393751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55143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a-DK"/>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og indholdsobjekt" type="obj">
  <p:cSld name="OBJECT">
    <p:spTree>
      <p:nvGrpSpPr>
        <p:cNvPr id="1" name="Shape 15"/>
        <p:cNvGrpSpPr/>
        <p:nvPr/>
      </p:nvGrpSpPr>
      <p:grpSpPr>
        <a:xfrm>
          <a:off x="0" y="0"/>
          <a:ext cx="0" cy="0"/>
          <a:chOff x="0" y="0"/>
          <a:chExt cx="0" cy="0"/>
        </a:xfrm>
      </p:grpSpPr>
      <p:sp>
        <p:nvSpPr>
          <p:cNvPr id="16" name="Google Shape;1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slide" type="title">
  <p:cSld name="TITLE">
    <p:spTree>
      <p:nvGrpSpPr>
        <p:cNvPr id="1" name="Shape 21"/>
        <p:cNvGrpSpPr/>
        <p:nvPr/>
      </p:nvGrpSpPr>
      <p:grpSpPr>
        <a:xfrm>
          <a:off x="0" y="0"/>
          <a:ext cx="0" cy="0"/>
          <a:chOff x="0" y="0"/>
          <a:chExt cx="0" cy="0"/>
        </a:xfrm>
      </p:grpSpPr>
      <p:sp>
        <p:nvSpPr>
          <p:cNvPr id="22" name="Google Shape;22;p3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fsnitsoverskrift" type="secHead">
  <p:cSld name="SECTION_HEADER">
    <p:spTree>
      <p:nvGrpSpPr>
        <p:cNvPr id="1" name="Shape 27"/>
        <p:cNvGrpSpPr/>
        <p:nvPr/>
      </p:nvGrpSpPr>
      <p:grpSpPr>
        <a:xfrm>
          <a:off x="0" y="0"/>
          <a:ext cx="0" cy="0"/>
          <a:chOff x="0" y="0"/>
          <a:chExt cx="0" cy="0"/>
        </a:xfrm>
      </p:grpSpPr>
      <p:sp>
        <p:nvSpPr>
          <p:cNvPr id="28" name="Google Shape;28;p3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dholdsobjekter" type="twoObj">
  <p:cSld name="TWO_OBJECTS">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3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n titel" type="titleOnly">
  <p:cSld name="TITLE_ONLY">
    <p:spTree>
      <p:nvGrpSpPr>
        <p:cNvPr id="1" name="Shape 49"/>
        <p:cNvGrpSpPr/>
        <p:nvPr/>
      </p:nvGrpSpPr>
      <p:grpSpPr>
        <a:xfrm>
          <a:off x="0" y="0"/>
          <a:ext cx="0" cy="0"/>
          <a:chOff x="0" y="0"/>
          <a:chExt cx="0" cy="0"/>
        </a:xfrm>
      </p:grpSpPr>
      <p:sp>
        <p:nvSpPr>
          <p:cNvPr id="50" name="Google Shape;50;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4"/>
        <p:cNvGrpSpPr/>
        <p:nvPr/>
      </p:nvGrpSpPr>
      <p:grpSpPr>
        <a:xfrm>
          <a:off x="0" y="0"/>
          <a:ext cx="0" cy="0"/>
          <a:chOff x="0" y="0"/>
          <a:chExt cx="0" cy="0"/>
        </a:xfrm>
      </p:grpSpPr>
      <p:sp>
        <p:nvSpPr>
          <p:cNvPr id="55" name="Google Shape;5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dhold med billedtekst" type="objTx">
  <p:cSld name="OBJECT_WITH_CAPTION_TEXT">
    <p:spTree>
      <p:nvGrpSpPr>
        <p:cNvPr id="1" name="Shape 58"/>
        <p:cNvGrpSpPr/>
        <p:nvPr/>
      </p:nvGrpSpPr>
      <p:grpSpPr>
        <a:xfrm>
          <a:off x="0" y="0"/>
          <a:ext cx="0" cy="0"/>
          <a:chOff x="0" y="0"/>
          <a:chExt cx="0" cy="0"/>
        </a:xfrm>
      </p:grpSpPr>
      <p:sp>
        <p:nvSpPr>
          <p:cNvPr id="59" name="Google Shape;59;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lede med billedtekst" type="picTx">
  <p:cSld name="PICTURE_WITH_CAPTION_TEXT">
    <p:spTree>
      <p:nvGrpSpPr>
        <p:cNvPr id="1" name="Shape 65"/>
        <p:cNvGrpSpPr/>
        <p:nvPr/>
      </p:nvGrpSpPr>
      <p:grpSpPr>
        <a:xfrm>
          <a:off x="0" y="0"/>
          <a:ext cx="0" cy="0"/>
          <a:chOff x="0" y="0"/>
          <a:chExt cx="0" cy="0"/>
        </a:xfrm>
      </p:grpSpPr>
      <p:sp>
        <p:nvSpPr>
          <p:cNvPr id="66" name="Google Shape;66;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3"/>
          <p:cNvSpPr>
            <a:spLocks noGrp="1"/>
          </p:cNvSpPr>
          <p:nvPr>
            <p:ph type="pic" idx="2"/>
          </p:nvPr>
        </p:nvSpPr>
        <p:spPr>
          <a:xfrm>
            <a:off x="5183188" y="987425"/>
            <a:ext cx="6172200" cy="4873625"/>
          </a:xfrm>
          <a:prstGeom prst="rect">
            <a:avLst/>
          </a:prstGeom>
          <a:noFill/>
          <a:ln>
            <a:noFill/>
          </a:ln>
        </p:spPr>
      </p:sp>
      <p:sp>
        <p:nvSpPr>
          <p:cNvPr id="68" name="Google Shape;68;p4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lodret tekst" type="vertTx">
  <p:cSld name="VERTICAL_TEXT">
    <p:spTree>
      <p:nvGrpSpPr>
        <p:cNvPr id="1" name="Shape 72"/>
        <p:cNvGrpSpPr/>
        <p:nvPr/>
      </p:nvGrpSpPr>
      <p:grpSpPr>
        <a:xfrm>
          <a:off x="0" y="0"/>
          <a:ext cx="0" cy="0"/>
          <a:chOff x="0" y="0"/>
          <a:chExt cx="0" cy="0"/>
        </a:xfrm>
      </p:grpSpPr>
      <p:sp>
        <p:nvSpPr>
          <p:cNvPr id="73" name="Google Shape;7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et titel og tekst" type="vertTitleAndTx">
  <p:cSld name="VERTICAL_TITLE_AND_VERTICAL_TEXT">
    <p:spTree>
      <p:nvGrpSpPr>
        <p:cNvPr id="1" name="Shape 78"/>
        <p:cNvGrpSpPr/>
        <p:nvPr/>
      </p:nvGrpSpPr>
      <p:grpSpPr>
        <a:xfrm>
          <a:off x="0" y="0"/>
          <a:ext cx="0" cy="0"/>
          <a:chOff x="0" y="0"/>
          <a:chExt cx="0" cy="0"/>
        </a:xfrm>
      </p:grpSpPr>
      <p:sp>
        <p:nvSpPr>
          <p:cNvPr id="79" name="Google Shape;79;p4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a-DK"/>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B5E54E-3AA3-D8F6-9CF7-981E81E27D0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7BF3A28-F59A-113D-4E51-95A6619FC5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45CC84C-FAC8-F1EB-8F04-0B5C34C89B3B}"/>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CD1E0B92-39E0-1921-B320-5F25D1DA111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EB40C8D-E190-A099-C57D-A7F11F6E92A6}"/>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2833141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1D032-8A18-4E87-A86D-51CE6F83C81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C128BE8-9FC1-B022-83AA-2595A67ED51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9411271-E49B-BEC4-66D5-0E07CC8F71BD}"/>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180BFA61-3637-2D91-D9B9-079FFCEDD80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14A46B3-061E-79DD-1B4A-EFA1B3531D42}"/>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2827159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BAB83B-D3A6-16B3-6462-7479098D1EC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383BBD8-2D09-FAD0-B900-B0BA2B36C1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9F30060-F55D-AC78-E293-DF57DE4573EA}"/>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C41F50EF-D4ED-0074-5563-B7F6373B9AE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1E838B0-0F8F-8401-6CDE-2563ACE96E9C}"/>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211836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41E95F-AB2E-7E5E-8228-7BC47DCD772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C75F213F-241A-924A-819E-1AFF3F470B8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CB1EC6E4-145E-1DFF-69B9-2057E9785101}"/>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3C8FEEC-F0B4-CE75-1002-A0B1DBE58223}"/>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6" name="Pladsholder til sidefod 5">
            <a:extLst>
              <a:ext uri="{FF2B5EF4-FFF2-40B4-BE49-F238E27FC236}">
                <a16:creationId xmlns:a16="http://schemas.microsoft.com/office/drawing/2014/main" id="{6F0CB6EB-19CD-B216-9CCE-E449A77FDC2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9064DE7-049D-47FB-5170-7946D8AB4D48}"/>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4123145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8214C-F2DA-87C2-22ED-E276EA191F7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958D546-FC58-5412-BA2E-C138C64C1C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BD72E25-BFBE-BE50-1F96-70F3923447E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ABD4230-9608-23BC-1859-7AE122C14A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D018D2FD-EECA-ECED-C42F-65804FFD0979}"/>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6475E01-D790-10F1-F5F6-9A3563254415}"/>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8" name="Pladsholder til sidefod 7">
            <a:extLst>
              <a:ext uri="{FF2B5EF4-FFF2-40B4-BE49-F238E27FC236}">
                <a16:creationId xmlns:a16="http://schemas.microsoft.com/office/drawing/2014/main" id="{B74A9DDD-264E-66FC-BE98-2C42776CB29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0727CD8-54A0-E0DB-5814-AD19442F4B84}"/>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2936075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E35FC-7EEA-FF0D-1252-8DC8B3FE087A}"/>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FB599F70-487A-60B6-09CD-D4F708EAE199}"/>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4" name="Pladsholder til sidefod 3">
            <a:extLst>
              <a:ext uri="{FF2B5EF4-FFF2-40B4-BE49-F238E27FC236}">
                <a16:creationId xmlns:a16="http://schemas.microsoft.com/office/drawing/2014/main" id="{ABEE9802-6292-376A-4132-92EF4C3B9F44}"/>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5148CFE8-B1F3-2678-847A-EFABE93AA163}"/>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3616323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8B0EB73-0076-CD17-EDA5-2DB76BC624C4}"/>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3" name="Pladsholder til sidefod 2">
            <a:extLst>
              <a:ext uri="{FF2B5EF4-FFF2-40B4-BE49-F238E27FC236}">
                <a16:creationId xmlns:a16="http://schemas.microsoft.com/office/drawing/2014/main" id="{FCC52267-FAAD-694A-659E-8BFD0A24BD0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35A3458-AFDF-4E52-3016-77B23B3B249D}"/>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1890657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8643F3-9F84-0221-E294-1F48CB1A7CE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530A0FB-7A69-7EEA-C6EC-D73865EAC3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3B6DD8D2-9E7F-E7D1-F094-3748FD3F9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16312A2-8F18-1482-3485-7200F415F282}"/>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6" name="Pladsholder til sidefod 5">
            <a:extLst>
              <a:ext uri="{FF2B5EF4-FFF2-40B4-BE49-F238E27FC236}">
                <a16:creationId xmlns:a16="http://schemas.microsoft.com/office/drawing/2014/main" id="{B7395350-B84D-8EBE-3B0D-F584E47CBAA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E14CCD9-FAE8-1E74-62BA-00E5FA26FA1F}"/>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3259044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1F92D-12A2-212C-BB79-E825F5F5CA8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D2CA6D9-7568-F368-8E6F-316E0A12F1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8FBA33F8-AFD6-BD48-1320-49ED94845A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3C77B26-BD1E-E1C2-2832-431757164622}"/>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6" name="Pladsholder til sidefod 5">
            <a:extLst>
              <a:ext uri="{FF2B5EF4-FFF2-40B4-BE49-F238E27FC236}">
                <a16:creationId xmlns:a16="http://schemas.microsoft.com/office/drawing/2014/main" id="{F60BA8DE-4740-B46A-3C08-EBB08641B17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D27FB5CE-EE81-8AD0-B589-CC7DE7F27237}"/>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599151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473A27-092C-CF03-4BC5-65483CB103E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04831EB-D9BB-1BE4-EDFF-18B9004807F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4264DBB-557E-507A-9307-6F674863F6C2}"/>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1127682E-32C3-BB8D-A8A9-39767101581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2176A6B-FC1B-F89D-FA38-7319D4D7F49C}"/>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1953628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3BC9829-FA84-817F-4A99-B6F6F916F22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DC77FC6-5242-0210-492E-90B90DEE538A}"/>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2B5873-BB7A-A9FD-1C01-468F1C227F2B}"/>
              </a:ext>
            </a:extLst>
          </p:cNvPr>
          <p:cNvSpPr>
            <a:spLocks noGrp="1"/>
          </p:cNvSpPr>
          <p:nvPr>
            <p:ph type="dt" sz="half" idx="10"/>
          </p:nvPr>
        </p:nvSpPr>
        <p:spPr/>
        <p:txBody>
          <a:body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CC4EEE73-DA75-7650-2C49-9321B229401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89C7C0E-8573-7FF3-BCCE-9B4779A0177D}"/>
              </a:ext>
            </a:extLst>
          </p:cNvPr>
          <p:cNvSpPr>
            <a:spLocks noGrp="1"/>
          </p:cNvSpPr>
          <p:nvPr>
            <p:ph type="sldNum" sz="quarter" idx="12"/>
          </p:nvPr>
        </p:nvSpPr>
        <p:spPr/>
        <p:txBody>
          <a:bodyPr/>
          <a:lstStyle/>
          <a:p>
            <a:fld id="{EC70C8A6-58A1-489E-B64A-B39E2A37C50E}" type="slidenum">
              <a:rPr lang="da-DK" smtClean="0"/>
              <a:t>‹nr.›</a:t>
            </a:fld>
            <a:endParaRPr lang="da-DK"/>
          </a:p>
        </p:txBody>
      </p:sp>
    </p:spTree>
    <p:extLst>
      <p:ext uri="{BB962C8B-B14F-4D97-AF65-F5344CB8AC3E}">
        <p14:creationId xmlns:p14="http://schemas.microsoft.com/office/powerpoint/2010/main" val="4132285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a-DK"/>
              <a:t>‹nr.›</a:t>
            </a:fld>
            <a:endParaRPr/>
          </a:p>
        </p:txBody>
      </p:sp>
      <p:pic>
        <p:nvPicPr>
          <p:cNvPr id="2" name="Billede 1">
            <a:extLst>
              <a:ext uri="{FF2B5EF4-FFF2-40B4-BE49-F238E27FC236}">
                <a16:creationId xmlns:a16="http://schemas.microsoft.com/office/drawing/2014/main" id="{CAFF0CCA-AD5A-6DF3-7235-10B04367E177}"/>
              </a:ext>
            </a:extLst>
          </p:cNvPr>
          <p:cNvPicPr>
            <a:picLocks noChangeAspect="1"/>
          </p:cNvPicPr>
          <p:nvPr userDrawn="1"/>
        </p:nvPicPr>
        <p:blipFill>
          <a:blip r:embed="rId13"/>
          <a:stretch>
            <a:fillRect/>
          </a:stretch>
        </p:blipFill>
        <p:spPr>
          <a:xfrm>
            <a:off x="45898" y="64477"/>
            <a:ext cx="476871" cy="468923"/>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E82BFBB-200E-BE79-8AE9-78D3744DFA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ED1D0A8-15FA-C2BB-B1B8-5D7F8586CB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2235303-4388-23CD-A9E0-16737469A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84F2ED-C8F4-4304-B23E-20DE9F69A556}" type="datetimeFigureOut">
              <a:rPr lang="da-DK" smtClean="0"/>
              <a:t>06-09-2023</a:t>
            </a:fld>
            <a:endParaRPr lang="da-DK"/>
          </a:p>
        </p:txBody>
      </p:sp>
      <p:sp>
        <p:nvSpPr>
          <p:cNvPr id="5" name="Pladsholder til sidefod 4">
            <a:extLst>
              <a:ext uri="{FF2B5EF4-FFF2-40B4-BE49-F238E27FC236}">
                <a16:creationId xmlns:a16="http://schemas.microsoft.com/office/drawing/2014/main" id="{CDA6F358-909C-CDD8-27A9-D31BD1AE59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5418AD7-E1FC-D13C-D228-A346C4AAF0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0C8A6-58A1-489E-B64A-B39E2A37C50E}" type="slidenum">
              <a:rPr lang="da-DK" smtClean="0"/>
              <a:t>‹nr.›</a:t>
            </a:fld>
            <a:endParaRPr lang="da-DK"/>
          </a:p>
        </p:txBody>
      </p:sp>
    </p:spTree>
    <p:extLst>
      <p:ext uri="{BB962C8B-B14F-4D97-AF65-F5344CB8AC3E}">
        <p14:creationId xmlns:p14="http://schemas.microsoft.com/office/powerpoint/2010/main" val="223983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rive.google.com/drive/u/0/folders/1bs5XHblIjwhYkbwr4AokouQW6eKbwLJ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hyperlink" Target="https://upload.wikimedia.org/wikipedia/commons/0/00/Max_Fleischer%27s_Superman_-_The_Mad_Scientist_%281941%29.jpg" TargetMode="External"/><Relationship Id="rId3" Type="http://schemas.openxmlformats.org/officeDocument/2006/relationships/hyperlink" Target="https://commons.wikimedia.org/wiki/File:Svensk_midsommarkrans.JPG" TargetMode="External"/><Relationship Id="rId7" Type="http://schemas.openxmlformats.org/officeDocument/2006/relationships/hyperlink" Target="https://upload.wikimedia.org/wikipedia/commons/5/5b/Harry_Potter_Book_and_Wand.jp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hyperlink" Target="https://commons.wikimedia.org/wiki/File:Red_Apple.jpg" TargetMode="External"/><Relationship Id="rId5" Type="http://schemas.openxmlformats.org/officeDocument/2006/relationships/hyperlink" Target="https://commons.wikimedia.org/wiki/File:Friendly_Labrador,_Ontario,_Canada,_8_October,_2018.jpg" TargetMode="External"/><Relationship Id="rId4" Type="http://schemas.openxmlformats.org/officeDocument/2006/relationships/hyperlink" Target="https://upload.wikimedia.org/wikipedia/commons/c/c2/Billie_Eilish_MTV_Canvas_01.p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3.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hyperlink" Target="https://filmcentralen.dk/grundskolen/filmcentralen/filmsprog"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https://fjernleje.filmstriben.dk/film/2917340000/catfish"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s://www.instagram.com/millasofiafin/?hl=da" TargetMode="External"/><Relationship Id="rId5" Type="http://schemas.openxmlformats.org/officeDocument/2006/relationships/image" Target="../media/image47.png"/><Relationship Id="rId4" Type="http://schemas.openxmlformats.org/officeDocument/2006/relationships/image" Target="../media/image4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1080977" y="4054548"/>
            <a:ext cx="10030046"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8800" dirty="0">
                <a:solidFill>
                  <a:schemeClr val="dk1"/>
                </a:solidFill>
                <a:latin typeface="Calistoga"/>
                <a:ea typeface="Calistoga"/>
                <a:cs typeface="Calistoga"/>
                <a:sym typeface="Calistoga"/>
              </a:rPr>
              <a:t>Billedskabende KI</a:t>
            </a:r>
            <a:endParaRPr dirty="0"/>
          </a:p>
        </p:txBody>
      </p:sp>
      <p:sp>
        <p:nvSpPr>
          <p:cNvPr id="95" name="Google Shape;95;p2"/>
          <p:cNvSpPr txBox="1"/>
          <p:nvPr/>
        </p:nvSpPr>
        <p:spPr>
          <a:xfrm>
            <a:off x="0" y="5501098"/>
            <a:ext cx="12192000" cy="553957"/>
          </a:xfrm>
          <a:prstGeom prst="rect">
            <a:avLst/>
          </a:prstGeom>
          <a:solidFill>
            <a:srgbClr val="E6D5F3"/>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a-DK" sz="3000" dirty="0">
                <a:solidFill>
                  <a:schemeClr val="dk1"/>
                </a:solidFill>
                <a:latin typeface="Calistoga"/>
                <a:ea typeface="Calistoga"/>
                <a:cs typeface="Calistoga"/>
                <a:sym typeface="Calistoga"/>
              </a:rPr>
              <a:t>Lad eksperimentet og den filosofiske refleksion tage sin begyndelse </a:t>
            </a:r>
            <a:endParaRPr dirty="0"/>
          </a:p>
        </p:txBody>
      </p:sp>
      <p:pic>
        <p:nvPicPr>
          <p:cNvPr id="96" name="Google Shape;96;p2" descr="Et billede, der indeholder Grafik, logo, cirkel, design&#10;&#10;Automatisk genereret beskrivelse"/>
          <p:cNvPicPr preferRelativeResize="0"/>
          <p:nvPr/>
        </p:nvPicPr>
        <p:blipFill rotWithShape="1">
          <a:blip r:embed="rId3">
            <a:alphaModFix/>
          </a:blip>
          <a:srcRect t="14676" b="13799"/>
          <a:stretch/>
        </p:blipFill>
        <p:spPr>
          <a:xfrm>
            <a:off x="3313918" y="216573"/>
            <a:ext cx="5564164" cy="39797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851580" y="1813095"/>
            <a:ext cx="4376556" cy="4376556"/>
          </a:xfrm>
          <a:prstGeom prst="rect">
            <a:avLst/>
          </a:prstGeom>
          <a:noFill/>
          <a:ln>
            <a:noFill/>
          </a:ln>
        </p:spPr>
      </p:pic>
      <p:sp>
        <p:nvSpPr>
          <p:cNvPr id="89" name="Google Shape;89;p1"/>
          <p:cNvSpPr txBox="1"/>
          <p:nvPr/>
        </p:nvSpPr>
        <p:spPr>
          <a:xfrm>
            <a:off x="6624166" y="0"/>
            <a:ext cx="5567834" cy="6902435"/>
          </a:xfrm>
          <a:prstGeom prst="rect">
            <a:avLst/>
          </a:prstGeom>
          <a:solidFill>
            <a:srgbClr val="E6D5F3"/>
          </a:solidFill>
          <a:ln>
            <a:noFill/>
          </a:ln>
        </p:spPr>
        <p:txBody>
          <a:bodyPr spcFirstLastPara="1" wrap="square" lIns="91425" tIns="108000" rIns="91425" bIns="144000" anchor="t" anchorCtr="0">
            <a:spAutoFit/>
          </a:bodyPr>
          <a:lstStyle/>
          <a:p>
            <a:pPr marL="0" marR="0" lvl="0" indent="0" rtl="0">
              <a:spcBef>
                <a:spcPts val="0"/>
              </a:spcBef>
              <a:spcAft>
                <a:spcPts val="0"/>
              </a:spcAft>
              <a:buNone/>
            </a:pPr>
            <a:r>
              <a:rPr lang="da-DK" sz="1800" dirty="0">
                <a:solidFill>
                  <a:schemeClr val="tx1"/>
                </a:solidFill>
                <a:latin typeface="Inter"/>
                <a:ea typeface="Inter"/>
                <a:cs typeface="Inter"/>
                <a:sym typeface="Inter"/>
              </a:rPr>
              <a:t>A</a:t>
            </a:r>
            <a:r>
              <a:rPr lang="da-DK" sz="1800" b="0" i="0" u="none" strike="noStrike" cap="none" dirty="0">
                <a:solidFill>
                  <a:schemeClr val="tx1"/>
                </a:solidFill>
                <a:latin typeface="Inter"/>
                <a:ea typeface="Inter"/>
                <a:cs typeface="Inter"/>
                <a:sym typeface="Inter"/>
              </a:rPr>
              <a:t>ktiviteterne er lavet af Tankespirerne. </a:t>
            </a:r>
          </a:p>
          <a:p>
            <a:pPr marL="0" marR="0" lvl="0" indent="0" rtl="0">
              <a:spcBef>
                <a:spcPts val="0"/>
              </a:spcBef>
              <a:spcAft>
                <a:spcPts val="0"/>
              </a:spcAft>
              <a:buNone/>
            </a:pPr>
            <a:endParaRPr lang="da-DK" sz="1800" b="0" i="0" u="none" strike="noStrike" cap="none" dirty="0">
              <a:solidFill>
                <a:schemeClr val="tx1"/>
              </a:solidFill>
              <a:latin typeface="Inter"/>
              <a:ea typeface="Inter"/>
              <a:cs typeface="Inter"/>
              <a:sym typeface="Inter"/>
            </a:endParaRPr>
          </a:p>
          <a:p>
            <a:r>
              <a:rPr lang="da-DK" sz="1800" b="0" i="0" u="none" strike="noStrike" cap="none" dirty="0">
                <a:solidFill>
                  <a:schemeClr val="tx1"/>
                </a:solidFill>
                <a:latin typeface="Inter"/>
                <a:ea typeface="Inter"/>
                <a:cs typeface="Inter"/>
                <a:sym typeface="Inter"/>
              </a:rPr>
              <a:t>Vi har brugt </a:t>
            </a:r>
            <a:r>
              <a:rPr lang="da-DK" sz="1800" b="1" i="0" u="none" strike="noStrike" cap="none" dirty="0">
                <a:solidFill>
                  <a:schemeClr val="tx1"/>
                </a:solidFill>
                <a:latin typeface="Inter"/>
                <a:ea typeface="Inter"/>
                <a:cs typeface="Inter"/>
                <a:sym typeface="Inter"/>
              </a:rPr>
              <a:t>Midjourney og Padlet </a:t>
            </a:r>
            <a:r>
              <a:rPr lang="da-DK" sz="1800" b="0" i="0" u="none" strike="noStrike" cap="none" dirty="0">
                <a:solidFill>
                  <a:schemeClr val="tx1"/>
                </a:solidFill>
                <a:latin typeface="Inter"/>
                <a:ea typeface="Inter"/>
                <a:cs typeface="Inter"/>
                <a:sym typeface="Inter"/>
              </a:rPr>
              <a:t>(Skoletube) til at skabe billeder med kunstig intelligens. </a:t>
            </a:r>
            <a:r>
              <a:rPr lang="da-DK" sz="1800" dirty="0">
                <a:solidFill>
                  <a:schemeClr val="tx1"/>
                </a:solidFill>
                <a:latin typeface="Inter"/>
                <a:ea typeface="Inter"/>
                <a:cs typeface="Inter"/>
                <a:sym typeface="Inter"/>
              </a:rPr>
              <a:t>F</a:t>
            </a:r>
            <a:r>
              <a:rPr lang="da-DK" sz="1800" b="0" i="0" u="none" strike="noStrike" cap="none" dirty="0">
                <a:solidFill>
                  <a:schemeClr val="tx1"/>
                </a:solidFill>
                <a:latin typeface="Inter"/>
                <a:ea typeface="Inter"/>
                <a:cs typeface="Inter"/>
                <a:sym typeface="Inter"/>
              </a:rPr>
              <a:t>otografierne er hentet på Wikimedia. I kan selv afprøve billedgenerende KI på Skoletube.</a:t>
            </a:r>
          </a:p>
          <a:p>
            <a:pPr marL="0" marR="0" lvl="0" indent="0" rtl="0">
              <a:spcBef>
                <a:spcPts val="0"/>
              </a:spcBef>
              <a:spcAft>
                <a:spcPts val="0"/>
              </a:spcAft>
              <a:buNone/>
            </a:pPr>
            <a:endParaRPr lang="da-DK" sz="1800" dirty="0">
              <a:solidFill>
                <a:schemeClr val="tx1"/>
              </a:solidFill>
              <a:latin typeface="Inter"/>
              <a:ea typeface="Inter"/>
              <a:cs typeface="Inter"/>
              <a:sym typeface="Inter"/>
            </a:endParaRPr>
          </a:p>
          <a:p>
            <a:pPr marL="0" marR="0" lvl="0" indent="0" rtl="0">
              <a:spcBef>
                <a:spcPts val="0"/>
              </a:spcBef>
              <a:spcAft>
                <a:spcPts val="0"/>
              </a:spcAft>
              <a:buNone/>
            </a:pPr>
            <a:r>
              <a:rPr lang="da-DK" sz="1800" b="1" i="0" u="none" strike="noStrike" cap="none" dirty="0">
                <a:solidFill>
                  <a:schemeClr val="tx1"/>
                </a:solidFill>
                <a:latin typeface="Inter"/>
                <a:ea typeface="Inter"/>
                <a:cs typeface="Inter"/>
                <a:sym typeface="Inter"/>
              </a:rPr>
              <a:t>De 5 </a:t>
            </a:r>
            <a:r>
              <a:rPr lang="da-DK" sz="1800" b="1" dirty="0">
                <a:solidFill>
                  <a:schemeClr val="tx1"/>
                </a:solidFill>
                <a:latin typeface="Inter"/>
                <a:ea typeface="Inter"/>
                <a:cs typeface="Inter"/>
                <a:sym typeface="Inter"/>
              </a:rPr>
              <a:t>a</a:t>
            </a:r>
            <a:r>
              <a:rPr lang="da-DK" sz="1800" b="1" i="0" u="none" strike="noStrike" cap="none" dirty="0">
                <a:solidFill>
                  <a:schemeClr val="tx1"/>
                </a:solidFill>
                <a:latin typeface="Inter"/>
                <a:ea typeface="Inter"/>
                <a:cs typeface="Inter"/>
                <a:sym typeface="Inter"/>
              </a:rPr>
              <a:t>ktiviteter </a:t>
            </a:r>
            <a:r>
              <a:rPr lang="da-DK" sz="1800" b="0" i="0" u="none" strike="noStrike" cap="none" dirty="0">
                <a:solidFill>
                  <a:schemeClr val="tx1"/>
                </a:solidFill>
                <a:latin typeface="Inter"/>
                <a:ea typeface="Inter"/>
                <a:cs typeface="Inter"/>
                <a:sym typeface="Inter"/>
              </a:rPr>
              <a:t>skal ikke gennemføres i en bestemt rækkefølge. Vælg blot den aktivitet, som du finder mest interessant at afprøve med din klasse. </a:t>
            </a:r>
          </a:p>
          <a:p>
            <a:pPr marL="0" marR="0" lvl="0" indent="0" rtl="0">
              <a:spcBef>
                <a:spcPts val="0"/>
              </a:spcBef>
              <a:spcAft>
                <a:spcPts val="0"/>
              </a:spcAft>
              <a:buNone/>
            </a:pPr>
            <a:endParaRPr lang="da-DK" sz="1800" b="0" i="0" u="none" strike="noStrike" cap="none" dirty="0">
              <a:solidFill>
                <a:schemeClr val="tx1"/>
              </a:solidFill>
              <a:latin typeface="Inter"/>
              <a:ea typeface="Inter"/>
              <a:cs typeface="Inter"/>
              <a:sym typeface="Inter"/>
            </a:endParaRPr>
          </a:p>
          <a:p>
            <a:pPr marL="0" marR="0" lvl="0" indent="0" rtl="0">
              <a:spcBef>
                <a:spcPts val="0"/>
              </a:spcBef>
              <a:spcAft>
                <a:spcPts val="0"/>
              </a:spcAft>
              <a:buNone/>
            </a:pPr>
            <a:r>
              <a:rPr lang="da-DK" sz="1800" b="0" i="0" u="none" strike="noStrike" cap="none" dirty="0">
                <a:solidFill>
                  <a:schemeClr val="tx1"/>
                </a:solidFill>
                <a:latin typeface="Inter"/>
                <a:ea typeface="Inter"/>
                <a:cs typeface="Inter"/>
                <a:sym typeface="Inter"/>
              </a:rPr>
              <a:t>Hvis du er interesseret i at opnå en større dybde i dialogen om kunstig intelligens og </a:t>
            </a:r>
            <a:r>
              <a:rPr lang="da-DK" sz="1800" b="1" i="0" u="none" strike="noStrike" cap="none" dirty="0">
                <a:solidFill>
                  <a:schemeClr val="tx1"/>
                </a:solidFill>
                <a:latin typeface="Inter"/>
                <a:ea typeface="Inter"/>
                <a:cs typeface="Inter"/>
                <a:sym typeface="Inter"/>
              </a:rPr>
              <a:t>understøtte elevernes filosofiske stemme</a:t>
            </a:r>
            <a:r>
              <a:rPr lang="da-DK" sz="1800" b="0" i="0" u="none" strike="noStrike" cap="none" dirty="0">
                <a:solidFill>
                  <a:schemeClr val="tx1"/>
                </a:solidFill>
                <a:latin typeface="Inter"/>
                <a:ea typeface="Inter"/>
                <a:cs typeface="Inter"/>
                <a:sym typeface="Inter"/>
              </a:rPr>
              <a:t>, så kan du med fordel hente de ‘</a:t>
            </a:r>
            <a:r>
              <a:rPr lang="da-DK" sz="1800" b="1" i="1" u="none" strike="noStrike" cap="none" dirty="0">
                <a:solidFill>
                  <a:schemeClr val="tx1"/>
                </a:solidFill>
                <a:latin typeface="Inter"/>
                <a:ea typeface="Inter"/>
                <a:cs typeface="Inter"/>
                <a:sym typeface="Inter"/>
              </a:rPr>
              <a:t>48 faciliteringsværktøjer</a:t>
            </a:r>
            <a:r>
              <a:rPr lang="da-DK" sz="1800" b="0" i="0" u="none" strike="noStrike" cap="none" dirty="0">
                <a:solidFill>
                  <a:schemeClr val="tx1"/>
                </a:solidFill>
                <a:latin typeface="Inter"/>
                <a:ea typeface="Inter"/>
                <a:cs typeface="Inter"/>
                <a:sym typeface="Inter"/>
              </a:rPr>
              <a:t>’ på Tankespirerne.dk. </a:t>
            </a:r>
          </a:p>
          <a:p>
            <a:pPr marL="0" marR="0" lvl="0" indent="0" rtl="0">
              <a:spcBef>
                <a:spcPts val="0"/>
              </a:spcBef>
              <a:spcAft>
                <a:spcPts val="0"/>
              </a:spcAft>
              <a:buNone/>
            </a:pPr>
            <a:r>
              <a:rPr lang="da-DK" sz="1800" dirty="0">
                <a:solidFill>
                  <a:schemeClr val="tx1"/>
                </a:solidFill>
                <a:latin typeface="Inter"/>
                <a:ea typeface="Inter"/>
                <a:cs typeface="Inter"/>
                <a:sym typeface="Inter"/>
              </a:rPr>
              <a:t>Her kan du bl.a. læse om undersøgelsesspørgsmål, indlejrede spørgsmål, forankring, "åbne op"-teknikker og "hvorfor"-teknikken. Disse teknikker understøtter elevernes mulighed for at betænke og dele deres holdninger, ideer og argumenter med hinanden og udvikle en bedre forståelse i fællesskab.  </a:t>
            </a:r>
          </a:p>
        </p:txBody>
      </p:sp>
      <p:sp>
        <p:nvSpPr>
          <p:cNvPr id="2" name="Titel 1">
            <a:extLst>
              <a:ext uri="{FF2B5EF4-FFF2-40B4-BE49-F238E27FC236}">
                <a16:creationId xmlns:a16="http://schemas.microsoft.com/office/drawing/2014/main" id="{160781C7-4F7B-C98A-D3F7-F5888D9753D5}"/>
              </a:ext>
            </a:extLst>
          </p:cNvPr>
          <p:cNvSpPr txBox="1">
            <a:spLocks/>
          </p:cNvSpPr>
          <p:nvPr/>
        </p:nvSpPr>
        <p:spPr>
          <a:xfrm>
            <a:off x="298075" y="206241"/>
            <a:ext cx="6093672" cy="139886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da-DK" sz="4800" dirty="0">
                <a:latin typeface="Calistoga" pitchFamily="2" charset="0"/>
              </a:rPr>
              <a:t>Lærervejledning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6" name="Google Shape;106;p3"/>
          <p:cNvSpPr txBox="1">
            <a:spLocks noGrp="1"/>
          </p:cNvSpPr>
          <p:nvPr>
            <p:ph type="title"/>
          </p:nvPr>
        </p:nvSpPr>
        <p:spPr>
          <a:xfrm>
            <a:off x="838200" y="1460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stoga"/>
              <a:buNone/>
            </a:pPr>
            <a:r>
              <a:rPr lang="da-DK" sz="3200" dirty="0">
                <a:solidFill>
                  <a:schemeClr val="tx1"/>
                </a:solidFill>
                <a:latin typeface="Calistoga"/>
                <a:ea typeface="Calistoga"/>
                <a:cs typeface="Calistoga"/>
                <a:sym typeface="Calistoga"/>
              </a:rPr>
              <a:t>Erfaringer med billedgenerende Kunstig intelligens (KI)</a:t>
            </a:r>
            <a:endParaRPr sz="3200" dirty="0">
              <a:solidFill>
                <a:schemeClr val="tx1"/>
              </a:solidFill>
            </a:endParaRPr>
          </a:p>
        </p:txBody>
      </p:sp>
      <p:sp>
        <p:nvSpPr>
          <p:cNvPr id="2" name="Folded Corner 2">
            <a:extLst>
              <a:ext uri="{FF2B5EF4-FFF2-40B4-BE49-F238E27FC236}">
                <a16:creationId xmlns:a16="http://schemas.microsoft.com/office/drawing/2014/main" id="{10A0A6B7-BC29-3F45-6F49-F9A2EC72FD7E}"/>
              </a:ext>
            </a:extLst>
          </p:cNvPr>
          <p:cNvSpPr/>
          <p:nvPr/>
        </p:nvSpPr>
        <p:spPr>
          <a:xfrm>
            <a:off x="368200" y="1584092"/>
            <a:ext cx="2270338" cy="1260000"/>
          </a:xfrm>
          <a:prstGeom prst="foldedCorner">
            <a:avLst>
              <a:gd name="adj" fmla="val 302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Folded Corner 3">
            <a:extLst>
              <a:ext uri="{FF2B5EF4-FFF2-40B4-BE49-F238E27FC236}">
                <a16:creationId xmlns:a16="http://schemas.microsoft.com/office/drawing/2014/main" id="{A1850C35-F288-7210-48C3-0E90525029AC}"/>
              </a:ext>
            </a:extLst>
          </p:cNvPr>
          <p:cNvSpPr/>
          <p:nvPr/>
        </p:nvSpPr>
        <p:spPr>
          <a:xfrm>
            <a:off x="6368079" y="1584092"/>
            <a:ext cx="2250893" cy="1260000"/>
          </a:xfrm>
          <a:prstGeom prst="foldedCorner">
            <a:avLst>
              <a:gd name="adj" fmla="val 3020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Folded Corner 4">
            <a:extLst>
              <a:ext uri="{FF2B5EF4-FFF2-40B4-BE49-F238E27FC236}">
                <a16:creationId xmlns:a16="http://schemas.microsoft.com/office/drawing/2014/main" id="{4AB06FCD-A21C-110F-DE19-87DC1F5D8084}"/>
              </a:ext>
            </a:extLst>
          </p:cNvPr>
          <p:cNvSpPr/>
          <p:nvPr/>
        </p:nvSpPr>
        <p:spPr>
          <a:xfrm>
            <a:off x="3094988" y="1584092"/>
            <a:ext cx="2250893" cy="1260000"/>
          </a:xfrm>
          <a:prstGeom prst="foldedCorner">
            <a:avLst>
              <a:gd name="adj" fmla="val 30209"/>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Folded Corner 5">
            <a:extLst>
              <a:ext uri="{FF2B5EF4-FFF2-40B4-BE49-F238E27FC236}">
                <a16:creationId xmlns:a16="http://schemas.microsoft.com/office/drawing/2014/main" id="{FA333765-34CF-A894-A2BD-08C0D5D342FF}"/>
              </a:ext>
            </a:extLst>
          </p:cNvPr>
          <p:cNvSpPr/>
          <p:nvPr/>
        </p:nvSpPr>
        <p:spPr>
          <a:xfrm>
            <a:off x="9469336" y="1584092"/>
            <a:ext cx="2250893" cy="1260000"/>
          </a:xfrm>
          <a:prstGeom prst="foldedCorner">
            <a:avLst>
              <a:gd name="adj" fmla="val 302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TextBox 194">
            <a:extLst>
              <a:ext uri="{FF2B5EF4-FFF2-40B4-BE49-F238E27FC236}">
                <a16:creationId xmlns:a16="http://schemas.microsoft.com/office/drawing/2014/main" id="{5032915F-9452-0CA1-E606-5BAFAA1D535A}"/>
              </a:ext>
            </a:extLst>
          </p:cNvPr>
          <p:cNvSpPr txBox="1"/>
          <p:nvPr/>
        </p:nvSpPr>
        <p:spPr>
          <a:xfrm>
            <a:off x="561494" y="2071949"/>
            <a:ext cx="1858552" cy="338554"/>
          </a:xfrm>
          <a:prstGeom prst="rect">
            <a:avLst/>
          </a:prstGeom>
          <a:noFill/>
        </p:spPr>
        <p:txBody>
          <a:bodyPr wrap="square" rtlCol="0">
            <a:spAutoFit/>
          </a:bodyPr>
          <a:lstStyle/>
          <a:p>
            <a:pPr algn="ctr"/>
            <a:r>
              <a:rPr lang="en-US" altLang="ko-KR" sz="1600" dirty="0" err="1">
                <a:solidFill>
                  <a:schemeClr val="bg1"/>
                </a:solidFill>
                <a:latin typeface="Calistoga" pitchFamily="2" charset="0"/>
                <a:cs typeface="Arial" pitchFamily="34" charset="0"/>
              </a:rPr>
              <a:t>Læring</a:t>
            </a:r>
            <a:r>
              <a:rPr lang="en-US" altLang="ko-KR" sz="1600" dirty="0">
                <a:solidFill>
                  <a:schemeClr val="bg1"/>
                </a:solidFill>
                <a:latin typeface="Calistoga" pitchFamily="2" charset="0"/>
                <a:cs typeface="Arial" pitchFamily="34" charset="0"/>
              </a:rPr>
              <a:t> I </a:t>
            </a:r>
            <a:r>
              <a:rPr lang="en-US" altLang="ko-KR" sz="1600" dirty="0" err="1">
                <a:solidFill>
                  <a:schemeClr val="bg1"/>
                </a:solidFill>
                <a:latin typeface="Calistoga" pitchFamily="2" charset="0"/>
                <a:cs typeface="Arial" pitchFamily="34" charset="0"/>
              </a:rPr>
              <a:t>raketfart</a:t>
            </a:r>
            <a:endParaRPr lang="ko-KR" altLang="en-US" sz="1600" dirty="0">
              <a:solidFill>
                <a:schemeClr val="bg1"/>
              </a:solidFill>
              <a:latin typeface="Calistoga" pitchFamily="2" charset="0"/>
              <a:cs typeface="Arial" pitchFamily="34" charset="0"/>
            </a:endParaRPr>
          </a:p>
        </p:txBody>
      </p:sp>
      <p:grpSp>
        <p:nvGrpSpPr>
          <p:cNvPr id="12" name="Group 9">
            <a:extLst>
              <a:ext uri="{FF2B5EF4-FFF2-40B4-BE49-F238E27FC236}">
                <a16:creationId xmlns:a16="http://schemas.microsoft.com/office/drawing/2014/main" id="{6515E04E-AEA3-BD16-152B-F513A2B77181}"/>
              </a:ext>
            </a:extLst>
          </p:cNvPr>
          <p:cNvGrpSpPr/>
          <p:nvPr/>
        </p:nvGrpSpPr>
        <p:grpSpPr>
          <a:xfrm>
            <a:off x="3272198" y="1798593"/>
            <a:ext cx="1871192" cy="830997"/>
            <a:chOff x="3224439" y="1878243"/>
            <a:chExt cx="1410044" cy="830997"/>
          </a:xfrm>
        </p:grpSpPr>
        <p:sp>
          <p:nvSpPr>
            <p:cNvPr id="13" name="TextBox 196">
              <a:extLst>
                <a:ext uri="{FF2B5EF4-FFF2-40B4-BE49-F238E27FC236}">
                  <a16:creationId xmlns:a16="http://schemas.microsoft.com/office/drawing/2014/main" id="{B743D75B-F98A-0F2E-F937-382CDEEFE1BB}"/>
                </a:ext>
              </a:extLst>
            </p:cNvPr>
            <p:cNvSpPr txBox="1"/>
            <p:nvPr/>
          </p:nvSpPr>
          <p:spPr>
            <a:xfrm>
              <a:off x="3233964" y="1954419"/>
              <a:ext cx="1400519" cy="307777"/>
            </a:xfrm>
            <a:prstGeom prst="rect">
              <a:avLst/>
            </a:prstGeom>
            <a:noFill/>
          </p:spPr>
          <p:txBody>
            <a:bodyPr wrap="square" rtlCol="0">
              <a:spAutoFit/>
            </a:bodyPr>
            <a:lstStyle/>
            <a:p>
              <a:pPr algn="ctr"/>
              <a:endParaRPr lang="ko-KR" altLang="en-US" sz="1400" b="1" dirty="0">
                <a:solidFill>
                  <a:schemeClr val="bg1"/>
                </a:solidFill>
                <a:cs typeface="Arial" pitchFamily="34" charset="0"/>
              </a:endParaRPr>
            </a:p>
          </p:txBody>
        </p:sp>
        <p:sp>
          <p:nvSpPr>
            <p:cNvPr id="14" name="TextBox 197">
              <a:extLst>
                <a:ext uri="{FF2B5EF4-FFF2-40B4-BE49-F238E27FC236}">
                  <a16:creationId xmlns:a16="http://schemas.microsoft.com/office/drawing/2014/main" id="{F350F481-CC6B-9CB7-5C34-79B0FAF066BD}"/>
                </a:ext>
              </a:extLst>
            </p:cNvPr>
            <p:cNvSpPr txBox="1"/>
            <p:nvPr/>
          </p:nvSpPr>
          <p:spPr>
            <a:xfrm>
              <a:off x="3224439" y="1878243"/>
              <a:ext cx="1400519" cy="830997"/>
            </a:xfrm>
            <a:prstGeom prst="rect">
              <a:avLst/>
            </a:prstGeom>
            <a:noFill/>
          </p:spPr>
          <p:txBody>
            <a:bodyPr wrap="square" rtlCol="0">
              <a:spAutoFit/>
            </a:bodyPr>
            <a:lstStyle/>
            <a:p>
              <a:pPr algn="ctr"/>
              <a:r>
                <a:rPr lang="en-US" altLang="ko-KR" sz="1600" dirty="0" err="1">
                  <a:solidFill>
                    <a:schemeClr val="bg1"/>
                  </a:solidFill>
                  <a:latin typeface="Calistoga" pitchFamily="2" charset="0"/>
                  <a:cs typeface="Arial" pitchFamily="34" charset="0"/>
                </a:rPr>
                <a:t>Kopier</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tidens</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og</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stilartens</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billedsprog</a:t>
              </a:r>
              <a:r>
                <a:rPr lang="en-US" altLang="ko-KR" sz="1600" dirty="0">
                  <a:solidFill>
                    <a:schemeClr val="bg1"/>
                  </a:solidFill>
                  <a:latin typeface="Calistoga" pitchFamily="2" charset="0"/>
                  <a:cs typeface="Arial" pitchFamily="34" charset="0"/>
                </a:rPr>
                <a:t> </a:t>
              </a:r>
              <a:endParaRPr lang="ko-KR" altLang="en-US" sz="1600" dirty="0">
                <a:solidFill>
                  <a:schemeClr val="bg1"/>
                </a:solidFill>
                <a:latin typeface="Calistoga" pitchFamily="2" charset="0"/>
                <a:cs typeface="Arial" pitchFamily="34" charset="0"/>
              </a:endParaRPr>
            </a:p>
          </p:txBody>
        </p:sp>
      </p:grpSp>
      <p:sp>
        <p:nvSpPr>
          <p:cNvPr id="17" name="TextBox 200">
            <a:extLst>
              <a:ext uri="{FF2B5EF4-FFF2-40B4-BE49-F238E27FC236}">
                <a16:creationId xmlns:a16="http://schemas.microsoft.com/office/drawing/2014/main" id="{926ABCBE-1A4F-E063-381F-DA506071B14F}"/>
              </a:ext>
            </a:extLst>
          </p:cNvPr>
          <p:cNvSpPr txBox="1"/>
          <p:nvPr/>
        </p:nvSpPr>
        <p:spPr>
          <a:xfrm>
            <a:off x="6564249" y="1798592"/>
            <a:ext cx="1858552" cy="830997"/>
          </a:xfrm>
          <a:prstGeom prst="rect">
            <a:avLst/>
          </a:prstGeom>
          <a:noFill/>
        </p:spPr>
        <p:txBody>
          <a:bodyPr wrap="square" rtlCol="0">
            <a:spAutoFit/>
          </a:bodyPr>
          <a:lstStyle/>
          <a:p>
            <a:pPr algn="ctr"/>
            <a:r>
              <a:rPr lang="en-US" altLang="ko-KR" sz="1600" dirty="0" err="1">
                <a:solidFill>
                  <a:schemeClr val="bg1"/>
                </a:solidFill>
                <a:latin typeface="Calistoga" pitchFamily="2" charset="0"/>
                <a:cs typeface="Arial" pitchFamily="34" charset="0"/>
              </a:rPr>
              <a:t>Brug</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foto</a:t>
            </a:r>
            <a:r>
              <a:rPr lang="en-US" altLang="ko-KR" sz="1600" dirty="0">
                <a:solidFill>
                  <a:schemeClr val="bg1"/>
                </a:solidFill>
                <a:latin typeface="Calistoga" pitchFamily="2" charset="0"/>
                <a:cs typeface="Arial" pitchFamily="34" charset="0"/>
              </a:rPr>
              <a:t>- film- </a:t>
            </a:r>
            <a:r>
              <a:rPr lang="en-US" altLang="ko-KR" sz="1600" dirty="0" err="1">
                <a:solidFill>
                  <a:schemeClr val="bg1"/>
                </a:solidFill>
                <a:latin typeface="Calistoga" pitchFamily="2" charset="0"/>
                <a:cs typeface="Arial" pitchFamily="34" charset="0"/>
              </a:rPr>
              <a:t>og</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billedkunstens</a:t>
            </a:r>
            <a:r>
              <a:rPr lang="en-US" altLang="ko-KR" sz="1600" dirty="0">
                <a:solidFill>
                  <a:schemeClr val="bg1"/>
                </a:solidFill>
                <a:latin typeface="Calistoga" pitchFamily="2" charset="0"/>
                <a:cs typeface="Arial" pitchFamily="34" charset="0"/>
              </a:rPr>
              <a:t> sprog</a:t>
            </a:r>
            <a:endParaRPr lang="ko-KR" altLang="en-US" sz="1600" dirty="0">
              <a:solidFill>
                <a:schemeClr val="bg1"/>
              </a:solidFill>
              <a:latin typeface="Calistoga" pitchFamily="2" charset="0"/>
              <a:cs typeface="Arial" pitchFamily="34" charset="0"/>
            </a:endParaRPr>
          </a:p>
        </p:txBody>
      </p:sp>
      <p:grpSp>
        <p:nvGrpSpPr>
          <p:cNvPr id="18" name="Group 15">
            <a:extLst>
              <a:ext uri="{FF2B5EF4-FFF2-40B4-BE49-F238E27FC236}">
                <a16:creationId xmlns:a16="http://schemas.microsoft.com/office/drawing/2014/main" id="{BF8C1E3D-973E-4356-287D-59F93EEA6C0A}"/>
              </a:ext>
            </a:extLst>
          </p:cNvPr>
          <p:cNvGrpSpPr/>
          <p:nvPr/>
        </p:nvGrpSpPr>
        <p:grpSpPr>
          <a:xfrm>
            <a:off x="9661116" y="1608744"/>
            <a:ext cx="1871192" cy="1047981"/>
            <a:chOff x="3233964" y="1954419"/>
            <a:chExt cx="1410044" cy="1047981"/>
          </a:xfrm>
        </p:grpSpPr>
        <p:sp>
          <p:nvSpPr>
            <p:cNvPr id="19" name="TextBox 202">
              <a:extLst>
                <a:ext uri="{FF2B5EF4-FFF2-40B4-BE49-F238E27FC236}">
                  <a16:creationId xmlns:a16="http://schemas.microsoft.com/office/drawing/2014/main" id="{B82BF41E-ADCD-848C-9297-3692D0C13451}"/>
                </a:ext>
              </a:extLst>
            </p:cNvPr>
            <p:cNvSpPr txBox="1"/>
            <p:nvPr/>
          </p:nvSpPr>
          <p:spPr>
            <a:xfrm>
              <a:off x="3233964" y="1954419"/>
              <a:ext cx="1400519" cy="307777"/>
            </a:xfrm>
            <a:prstGeom prst="rect">
              <a:avLst/>
            </a:prstGeom>
            <a:noFill/>
          </p:spPr>
          <p:txBody>
            <a:bodyPr wrap="square" rtlCol="0">
              <a:spAutoFit/>
            </a:bodyPr>
            <a:lstStyle/>
            <a:p>
              <a:pPr algn="ctr"/>
              <a:endParaRPr lang="ko-KR" altLang="en-US" sz="1400" b="1" dirty="0">
                <a:solidFill>
                  <a:schemeClr val="bg1"/>
                </a:solidFill>
                <a:cs typeface="Arial" pitchFamily="34" charset="0"/>
              </a:endParaRPr>
            </a:p>
          </p:txBody>
        </p:sp>
        <p:sp>
          <p:nvSpPr>
            <p:cNvPr id="20" name="TextBox 203">
              <a:extLst>
                <a:ext uri="{FF2B5EF4-FFF2-40B4-BE49-F238E27FC236}">
                  <a16:creationId xmlns:a16="http://schemas.microsoft.com/office/drawing/2014/main" id="{2EC74C89-4F83-2233-4381-6AC601E9477B}"/>
                </a:ext>
              </a:extLst>
            </p:cNvPr>
            <p:cNvSpPr txBox="1"/>
            <p:nvPr/>
          </p:nvSpPr>
          <p:spPr>
            <a:xfrm>
              <a:off x="3243489" y="2171403"/>
              <a:ext cx="1400519" cy="830997"/>
            </a:xfrm>
            <a:prstGeom prst="rect">
              <a:avLst/>
            </a:prstGeom>
            <a:noFill/>
          </p:spPr>
          <p:txBody>
            <a:bodyPr wrap="square" rtlCol="0">
              <a:spAutoFit/>
            </a:bodyPr>
            <a:lstStyle/>
            <a:p>
              <a:pPr algn="ctr"/>
              <a:r>
                <a:rPr lang="en-US" altLang="ko-KR" sz="1600" dirty="0" err="1">
                  <a:solidFill>
                    <a:schemeClr val="bg1"/>
                  </a:solidFill>
                  <a:latin typeface="Calistoga" pitchFamily="2" charset="0"/>
                  <a:cs typeface="Arial" pitchFamily="34" charset="0"/>
                </a:rPr>
                <a:t>Opbyg</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en</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fornemmelse</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af</a:t>
              </a:r>
              <a:r>
                <a:rPr lang="en-US" altLang="ko-KR" sz="1600" dirty="0">
                  <a:solidFill>
                    <a:schemeClr val="bg1"/>
                  </a:solidFill>
                  <a:latin typeface="Calistoga" pitchFamily="2" charset="0"/>
                  <a:cs typeface="Arial" pitchFamily="34" charset="0"/>
                </a:rPr>
                <a:t> </a:t>
              </a:r>
              <a:r>
                <a:rPr lang="en-US" altLang="ko-KR" sz="1600" dirty="0" err="1">
                  <a:solidFill>
                    <a:schemeClr val="bg1"/>
                  </a:solidFill>
                  <a:latin typeface="Calistoga" pitchFamily="2" charset="0"/>
                  <a:cs typeface="Arial" pitchFamily="34" charset="0"/>
                </a:rPr>
                <a:t>datasættet</a:t>
              </a:r>
              <a:endParaRPr lang="ko-KR" altLang="en-US" sz="1600" dirty="0">
                <a:solidFill>
                  <a:schemeClr val="bg1"/>
                </a:solidFill>
                <a:latin typeface="Calistoga" pitchFamily="2" charset="0"/>
                <a:cs typeface="Arial" pitchFamily="34" charset="0"/>
              </a:endParaRPr>
            </a:p>
          </p:txBody>
        </p:sp>
      </p:grpSp>
      <p:sp>
        <p:nvSpPr>
          <p:cNvPr id="21" name="TextBox 204">
            <a:extLst>
              <a:ext uri="{FF2B5EF4-FFF2-40B4-BE49-F238E27FC236}">
                <a16:creationId xmlns:a16="http://schemas.microsoft.com/office/drawing/2014/main" id="{14EFB9C3-8159-C88E-AEE1-5573CD43D4E4}"/>
              </a:ext>
            </a:extLst>
          </p:cNvPr>
          <p:cNvSpPr txBox="1"/>
          <p:nvPr/>
        </p:nvSpPr>
        <p:spPr>
          <a:xfrm>
            <a:off x="368200" y="3044579"/>
            <a:ext cx="2250893" cy="3023713"/>
          </a:xfrm>
          <a:prstGeom prst="rect">
            <a:avLst/>
          </a:prstGeom>
          <a:noFill/>
        </p:spPr>
        <p:txBody>
          <a:bodyPr wrap="square" rtlCol="0">
            <a:spAutoFit/>
          </a:bodyPr>
          <a:lstStyle/>
          <a:p>
            <a:pPr marR="0" lvl="0" rtl="0">
              <a:lnSpc>
                <a:spcPct val="114000"/>
              </a:lnSpc>
              <a:spcBef>
                <a:spcPts val="0"/>
              </a:spcBef>
              <a:spcAft>
                <a:spcPts val="0"/>
              </a:spcAft>
            </a:pPr>
            <a:r>
              <a:rPr lang="da-DK" sz="1200" dirty="0">
                <a:solidFill>
                  <a:schemeClr val="tx1"/>
                </a:solidFill>
                <a:latin typeface="Inter" panose="02000503000000020004" pitchFamily="2" charset="0"/>
                <a:ea typeface="Inter" panose="02000503000000020004" pitchFamily="2" charset="0"/>
                <a:cs typeface="Calibri"/>
                <a:sym typeface="Calibri"/>
              </a:rPr>
              <a:t>Du får feedback på dit prompt med det samme. </a:t>
            </a:r>
          </a:p>
          <a:p>
            <a:pPr marL="0" marR="0" lvl="0" indent="0" rtl="0">
              <a:lnSpc>
                <a:spcPct val="114000"/>
              </a:lnSpc>
              <a:spcBef>
                <a:spcPts val="0"/>
              </a:spcBef>
              <a:spcAft>
                <a:spcPts val="0"/>
              </a:spcAft>
              <a:buNone/>
            </a:pPr>
            <a:r>
              <a:rPr lang="da-DK" sz="1200" dirty="0">
                <a:solidFill>
                  <a:schemeClr val="tx1"/>
                </a:solidFill>
                <a:latin typeface="Inter" panose="02000503000000020004" pitchFamily="2" charset="0"/>
                <a:ea typeface="Inter" panose="02000503000000020004" pitchFamily="2" charset="0"/>
                <a:cs typeface="Calibri"/>
                <a:sym typeface="Calibri"/>
              </a:rPr>
              <a:t>Try </a:t>
            </a:r>
            <a:r>
              <a:rPr lang="da-DK" sz="1200" dirty="0" err="1">
                <a:solidFill>
                  <a:schemeClr val="tx1"/>
                </a:solidFill>
                <a:latin typeface="Inter" panose="02000503000000020004" pitchFamily="2" charset="0"/>
                <a:ea typeface="Inter" panose="02000503000000020004" pitchFamily="2" charset="0"/>
                <a:cs typeface="Calibri"/>
                <a:sym typeface="Calibri"/>
              </a:rPr>
              <a:t>again</a:t>
            </a:r>
            <a:r>
              <a:rPr lang="da-DK" sz="1200" dirty="0">
                <a:solidFill>
                  <a:schemeClr val="tx1"/>
                </a:solidFill>
                <a:latin typeface="Inter" panose="02000503000000020004" pitchFamily="2" charset="0"/>
                <a:ea typeface="Inter" panose="02000503000000020004" pitchFamily="2" charset="0"/>
                <a:cs typeface="Calibri"/>
                <a:sym typeface="Calibri"/>
              </a:rPr>
              <a:t> and </a:t>
            </a:r>
            <a:r>
              <a:rPr lang="da-DK" sz="1200" dirty="0" err="1">
                <a:solidFill>
                  <a:schemeClr val="tx1"/>
                </a:solidFill>
                <a:latin typeface="Inter" panose="02000503000000020004" pitchFamily="2" charset="0"/>
                <a:ea typeface="Inter" panose="02000503000000020004" pitchFamily="2" charset="0"/>
                <a:cs typeface="Calibri"/>
                <a:sym typeface="Calibri"/>
              </a:rPr>
              <a:t>fail</a:t>
            </a:r>
            <a:r>
              <a:rPr lang="da-DK" sz="1200" dirty="0">
                <a:solidFill>
                  <a:schemeClr val="tx1"/>
                </a:solidFill>
                <a:latin typeface="Inter" panose="02000503000000020004" pitchFamily="2" charset="0"/>
                <a:ea typeface="Inter" panose="02000503000000020004" pitchFamily="2" charset="0"/>
                <a:cs typeface="Calibri"/>
                <a:sym typeface="Calibri"/>
              </a:rPr>
              <a:t> </a:t>
            </a:r>
            <a:r>
              <a:rPr lang="da-DK" sz="1200" dirty="0" err="1">
                <a:solidFill>
                  <a:schemeClr val="tx1"/>
                </a:solidFill>
                <a:latin typeface="Inter" panose="02000503000000020004" pitchFamily="2" charset="0"/>
                <a:ea typeface="Inter" panose="02000503000000020004" pitchFamily="2" charset="0"/>
                <a:cs typeface="Calibri"/>
                <a:sym typeface="Calibri"/>
              </a:rPr>
              <a:t>better</a:t>
            </a:r>
            <a:r>
              <a:rPr lang="da-DK" sz="1200" dirty="0">
                <a:solidFill>
                  <a:schemeClr val="tx1"/>
                </a:solidFill>
                <a:latin typeface="Inter" panose="02000503000000020004" pitchFamily="2" charset="0"/>
                <a:ea typeface="Inter" panose="02000503000000020004" pitchFamily="2" charset="0"/>
                <a:cs typeface="Calibri"/>
                <a:sym typeface="Calibri"/>
              </a:rPr>
              <a:t>-processen kan derfor foregå i en uset fart, hvor man i løbet af en dag, fx kan få blik for alle kameravinkler. Den hurtige feedback giver fantastiske betingelser for at eksperimentere med billeder gennem foto-, billede- og filmkunstens sprog og derigennem lære det at kende.     </a:t>
            </a:r>
            <a:endParaRPr lang="da-DK" sz="1200" dirty="0">
              <a:solidFill>
                <a:schemeClr val="tx1"/>
              </a:solidFill>
              <a:latin typeface="Inter" panose="02000503000000020004" pitchFamily="2" charset="0"/>
              <a:ea typeface="Inter" panose="02000503000000020004" pitchFamily="2" charset="0"/>
            </a:endParaRPr>
          </a:p>
        </p:txBody>
      </p:sp>
      <p:sp>
        <p:nvSpPr>
          <p:cNvPr id="22" name="TextBox 205">
            <a:extLst>
              <a:ext uri="{FF2B5EF4-FFF2-40B4-BE49-F238E27FC236}">
                <a16:creationId xmlns:a16="http://schemas.microsoft.com/office/drawing/2014/main" id="{FDB638BE-7CC5-4337-2A31-F86B597811B3}"/>
              </a:ext>
            </a:extLst>
          </p:cNvPr>
          <p:cNvSpPr txBox="1"/>
          <p:nvPr/>
        </p:nvSpPr>
        <p:spPr>
          <a:xfrm>
            <a:off x="3094987" y="3035418"/>
            <a:ext cx="2864263" cy="3444726"/>
          </a:xfrm>
          <a:prstGeom prst="rect">
            <a:avLst/>
          </a:prstGeom>
          <a:noFill/>
        </p:spPr>
        <p:txBody>
          <a:bodyPr wrap="square" rtlCol="0">
            <a:spAutoFit/>
          </a:bodyPr>
          <a:lstStyle/>
          <a:p>
            <a:pPr marL="0" marR="0" lvl="0" indent="0" rtl="0">
              <a:lnSpc>
                <a:spcPct val="114000"/>
              </a:lnSpc>
              <a:spcBef>
                <a:spcPts val="0"/>
              </a:spcBef>
              <a:spcAft>
                <a:spcPts val="0"/>
              </a:spcAft>
              <a:buNone/>
            </a:pPr>
            <a:r>
              <a:rPr lang="da-DK" sz="1200" dirty="0">
                <a:solidFill>
                  <a:schemeClr val="tx1"/>
                </a:solidFill>
                <a:latin typeface="Inter" panose="02000503000000020004" pitchFamily="2" charset="0"/>
                <a:ea typeface="Inter" panose="02000503000000020004" pitchFamily="2" charset="0"/>
                <a:cs typeface="Calibri"/>
                <a:sym typeface="Calibri"/>
              </a:rPr>
              <a:t>Når man genskaber eller kopierer en stilart eller en bestemt tidsperiodes udtryk, handler det om at efterligne tidens billedsprog - og </a:t>
            </a:r>
            <a:r>
              <a:rPr lang="da-DK" sz="1200" dirty="0" err="1">
                <a:solidFill>
                  <a:schemeClr val="tx1"/>
                </a:solidFill>
                <a:latin typeface="Inter" panose="02000503000000020004" pitchFamily="2" charset="0"/>
                <a:ea typeface="Inter" panose="02000503000000020004" pitchFamily="2" charset="0"/>
                <a:cs typeface="Calibri"/>
                <a:sym typeface="Calibri"/>
              </a:rPr>
              <a:t>KI's</a:t>
            </a:r>
            <a:r>
              <a:rPr lang="da-DK" sz="1200" dirty="0">
                <a:solidFill>
                  <a:schemeClr val="tx1"/>
                </a:solidFill>
                <a:latin typeface="Inter" panose="02000503000000020004" pitchFamily="2" charset="0"/>
                <a:ea typeface="Inter" panose="02000503000000020004" pitchFamily="2" charset="0"/>
                <a:cs typeface="Calibri"/>
                <a:sym typeface="Calibri"/>
              </a:rPr>
              <a:t> semantiske horisont. Hvis du fx vil have et </a:t>
            </a:r>
            <a:r>
              <a:rPr lang="da-DK" sz="1200" i="1" dirty="0">
                <a:solidFill>
                  <a:schemeClr val="tx1"/>
                </a:solidFill>
                <a:latin typeface="Inter" panose="02000503000000020004" pitchFamily="2" charset="0"/>
                <a:ea typeface="Inter" panose="02000503000000020004" pitchFamily="2" charset="0"/>
                <a:cs typeface="Calibri"/>
                <a:sym typeface="Calibri"/>
              </a:rPr>
              <a:t>autentisk</a:t>
            </a:r>
            <a:r>
              <a:rPr lang="da-DK" sz="1200" dirty="0">
                <a:solidFill>
                  <a:schemeClr val="tx1"/>
                </a:solidFill>
                <a:latin typeface="Inter" panose="02000503000000020004" pitchFamily="2" charset="0"/>
                <a:ea typeface="Inter" panose="02000503000000020004" pitchFamily="2" charset="0"/>
                <a:cs typeface="Calibri"/>
                <a:sym typeface="Calibri"/>
              </a:rPr>
              <a:t> billede af månen, så opnår du (måske!) bedre succes ved at prompte med et</a:t>
            </a:r>
            <a:r>
              <a:rPr lang="da-DK" sz="1200" i="1" dirty="0">
                <a:solidFill>
                  <a:schemeClr val="tx1"/>
                </a:solidFill>
                <a:latin typeface="Inter" panose="02000503000000020004" pitchFamily="2" charset="0"/>
                <a:ea typeface="Inter" panose="02000503000000020004" pitchFamily="2" charset="0"/>
                <a:cs typeface="Calibri"/>
                <a:sym typeface="Calibri"/>
              </a:rPr>
              <a:t>” Hasselblad 500 EL camera”. </a:t>
            </a:r>
            <a:r>
              <a:rPr lang="da-DK" sz="1200" dirty="0">
                <a:solidFill>
                  <a:schemeClr val="tx1"/>
                </a:solidFill>
                <a:latin typeface="Inter" panose="02000503000000020004" pitchFamily="2" charset="0"/>
                <a:ea typeface="Inter" panose="02000503000000020004" pitchFamily="2" charset="0"/>
                <a:cs typeface="Calibri"/>
                <a:sym typeface="Calibri"/>
              </a:rPr>
              <a:t>Den kameramodel som faktisk blev benyttet på Apollo 11s mission til månen. </a:t>
            </a:r>
          </a:p>
          <a:p>
            <a:pPr marL="0" marR="0" lvl="0" indent="0" rtl="0">
              <a:lnSpc>
                <a:spcPct val="114000"/>
              </a:lnSpc>
              <a:spcBef>
                <a:spcPts val="0"/>
              </a:spcBef>
              <a:spcAft>
                <a:spcPts val="0"/>
              </a:spcAft>
              <a:buNone/>
            </a:pPr>
            <a:r>
              <a:rPr lang="da-DK" sz="1200" dirty="0">
                <a:solidFill>
                  <a:schemeClr val="tx1"/>
                </a:solidFill>
                <a:latin typeface="Inter" panose="02000503000000020004" pitchFamily="2" charset="0"/>
                <a:ea typeface="Inter" panose="02000503000000020004" pitchFamily="2" charset="0"/>
                <a:cs typeface="Calibri"/>
                <a:sym typeface="Calibri"/>
              </a:rPr>
              <a:t>Du kan dog aldrig være sikker på det har en effekt, men ideen er at spore hvilke tidstypiske billedsprogskendetegn, som KI faktisk forstår at sætte i effekt.  </a:t>
            </a:r>
            <a:endParaRPr lang="da-DK" sz="1200" dirty="0">
              <a:solidFill>
                <a:schemeClr val="tx1"/>
              </a:solidFill>
              <a:latin typeface="Inter" panose="02000503000000020004" pitchFamily="2" charset="0"/>
              <a:ea typeface="Inter" panose="02000503000000020004" pitchFamily="2" charset="0"/>
            </a:endParaRPr>
          </a:p>
        </p:txBody>
      </p:sp>
      <p:sp>
        <p:nvSpPr>
          <p:cNvPr id="23" name="TextBox 206">
            <a:extLst>
              <a:ext uri="{FF2B5EF4-FFF2-40B4-BE49-F238E27FC236}">
                <a16:creationId xmlns:a16="http://schemas.microsoft.com/office/drawing/2014/main" id="{D6B32B6F-7695-CFF0-5C4B-0274781647B8}"/>
              </a:ext>
            </a:extLst>
          </p:cNvPr>
          <p:cNvSpPr txBox="1"/>
          <p:nvPr/>
        </p:nvSpPr>
        <p:spPr>
          <a:xfrm>
            <a:off x="6347281" y="3044579"/>
            <a:ext cx="2759895" cy="3234219"/>
          </a:xfrm>
          <a:prstGeom prst="rect">
            <a:avLst/>
          </a:prstGeom>
          <a:noFill/>
        </p:spPr>
        <p:txBody>
          <a:bodyPr wrap="square" rtlCol="0">
            <a:spAutoFit/>
          </a:bodyPr>
          <a:lstStyle/>
          <a:p>
            <a:pPr marR="0" lvl="0" rtl="0">
              <a:lnSpc>
                <a:spcPct val="114000"/>
              </a:lnSpc>
              <a:spcBef>
                <a:spcPts val="0"/>
              </a:spcBef>
              <a:spcAft>
                <a:spcPts val="0"/>
              </a:spcAft>
            </a:pPr>
            <a:r>
              <a:rPr lang="da-DK" sz="1200" dirty="0">
                <a:solidFill>
                  <a:schemeClr val="tx1"/>
                </a:solidFill>
                <a:latin typeface="Inter" panose="02000503000000020004" pitchFamily="2" charset="0"/>
                <a:ea typeface="Inter" panose="02000503000000020004" pitchFamily="2" charset="0"/>
                <a:cs typeface="Calibri"/>
                <a:sym typeface="Calibri"/>
              </a:rPr>
              <a:t>Kendskab til foto-, film- og billedkunstens sprog er et vigtigt værktøj, når man vil opfylde sine billedønsker. </a:t>
            </a:r>
          </a:p>
          <a:p>
            <a:pPr marR="0" lvl="0" rtl="0">
              <a:lnSpc>
                <a:spcPct val="114000"/>
              </a:lnSpc>
              <a:spcBef>
                <a:spcPts val="0"/>
              </a:spcBef>
              <a:spcAft>
                <a:spcPts val="0"/>
              </a:spcAft>
            </a:pPr>
            <a:r>
              <a:rPr lang="da-DK" sz="1200" dirty="0">
                <a:solidFill>
                  <a:schemeClr val="tx1"/>
                </a:solidFill>
                <a:latin typeface="Inter" panose="02000503000000020004" pitchFamily="2" charset="0"/>
                <a:ea typeface="Inter" panose="02000503000000020004" pitchFamily="2" charset="0"/>
                <a:cs typeface="Calibri"/>
                <a:sym typeface="Calibri"/>
              </a:rPr>
              <a:t>Der er imidlertid stadig en del sprog, som har lidt eller ingen effekt på billedresultatet. Det betyder, at man må prøve sig frem for at lære, hvordan man kan prompte optimalt med den givne KI.</a:t>
            </a:r>
          </a:p>
          <a:p>
            <a:pPr marR="0" lvl="0" rtl="0">
              <a:lnSpc>
                <a:spcPct val="114000"/>
              </a:lnSpc>
              <a:spcBef>
                <a:spcPts val="0"/>
              </a:spcBef>
              <a:spcAft>
                <a:spcPts val="0"/>
              </a:spcAft>
            </a:pPr>
            <a:r>
              <a:rPr lang="da-DK" sz="1200" dirty="0">
                <a:solidFill>
                  <a:schemeClr val="tx1"/>
                </a:solidFill>
                <a:latin typeface="Inter" panose="02000503000000020004" pitchFamily="2" charset="0"/>
                <a:ea typeface="Inter" panose="02000503000000020004" pitchFamily="2" charset="0"/>
                <a:cs typeface="Calibri"/>
                <a:sym typeface="Calibri"/>
              </a:rPr>
              <a:t>Jeg bruger ofte en </a:t>
            </a:r>
            <a:r>
              <a:rPr lang="da-DK" sz="1200" i="1" dirty="0">
                <a:solidFill>
                  <a:schemeClr val="tx1"/>
                </a:solidFill>
                <a:latin typeface="Inter" panose="02000503000000020004" pitchFamily="2" charset="0"/>
                <a:ea typeface="Inter" panose="02000503000000020004" pitchFamily="2" charset="0"/>
                <a:cs typeface="Calibri"/>
                <a:sym typeface="Calibri"/>
              </a:rPr>
              <a:t>”35mm </a:t>
            </a:r>
            <a:r>
              <a:rPr lang="da-DK" sz="1200" i="1" dirty="0" err="1">
                <a:solidFill>
                  <a:schemeClr val="tx1"/>
                </a:solidFill>
                <a:latin typeface="Inter" panose="02000503000000020004" pitchFamily="2" charset="0"/>
                <a:ea typeface="Inter" panose="02000503000000020004" pitchFamily="2" charset="0"/>
                <a:cs typeface="Calibri"/>
                <a:sym typeface="Calibri"/>
              </a:rPr>
              <a:t>anamorphic</a:t>
            </a:r>
            <a:r>
              <a:rPr lang="da-DK" sz="1200" i="1" dirty="0">
                <a:solidFill>
                  <a:schemeClr val="tx1"/>
                </a:solidFill>
                <a:latin typeface="Inter" panose="02000503000000020004" pitchFamily="2" charset="0"/>
                <a:ea typeface="Inter" panose="02000503000000020004" pitchFamily="2" charset="0"/>
                <a:cs typeface="Calibri"/>
                <a:sym typeface="Calibri"/>
              </a:rPr>
              <a:t> analog </a:t>
            </a:r>
            <a:r>
              <a:rPr lang="da-DK" sz="1200" i="1" dirty="0" err="1">
                <a:solidFill>
                  <a:schemeClr val="tx1"/>
                </a:solidFill>
                <a:latin typeface="Inter" panose="02000503000000020004" pitchFamily="2" charset="0"/>
                <a:ea typeface="Inter" panose="02000503000000020004" pitchFamily="2" charset="0"/>
                <a:cs typeface="Calibri"/>
                <a:sym typeface="Calibri"/>
              </a:rPr>
              <a:t>quality</a:t>
            </a:r>
            <a:r>
              <a:rPr lang="da-DK" sz="1200" i="1" dirty="0">
                <a:solidFill>
                  <a:schemeClr val="tx1"/>
                </a:solidFill>
                <a:latin typeface="Inter" panose="02000503000000020004" pitchFamily="2" charset="0"/>
                <a:ea typeface="Inter" panose="02000503000000020004" pitchFamily="2" charset="0"/>
                <a:cs typeface="Calibri"/>
                <a:sym typeface="Calibri"/>
              </a:rPr>
              <a:t>”. </a:t>
            </a:r>
            <a:r>
              <a:rPr lang="da-DK" sz="1200" dirty="0">
                <a:solidFill>
                  <a:schemeClr val="tx1"/>
                </a:solidFill>
                <a:latin typeface="Inter" panose="02000503000000020004" pitchFamily="2" charset="0"/>
                <a:ea typeface="Inter" panose="02000503000000020004" pitchFamily="2" charset="0"/>
                <a:cs typeface="Calibri"/>
                <a:sym typeface="Calibri"/>
              </a:rPr>
              <a:t>Det giver ofte en </a:t>
            </a:r>
            <a:r>
              <a:rPr lang="da-DK" sz="1200" dirty="0" err="1">
                <a:solidFill>
                  <a:schemeClr val="tx1"/>
                </a:solidFill>
                <a:latin typeface="Inter" panose="02000503000000020004" pitchFamily="2" charset="0"/>
                <a:ea typeface="Inter" panose="02000503000000020004" pitchFamily="2" charset="0"/>
                <a:cs typeface="Calibri"/>
                <a:sym typeface="Calibri"/>
              </a:rPr>
              <a:t>cinematisk</a:t>
            </a:r>
            <a:r>
              <a:rPr lang="da-DK" sz="1200" dirty="0">
                <a:solidFill>
                  <a:schemeClr val="tx1"/>
                </a:solidFill>
                <a:latin typeface="Inter" panose="02000503000000020004" pitchFamily="2" charset="0"/>
                <a:ea typeface="Inter" panose="02000503000000020004" pitchFamily="2" charset="0"/>
                <a:cs typeface="Calibri"/>
                <a:sym typeface="Calibri"/>
              </a:rPr>
              <a:t> kvalitet til fx portrætter, som lader personens karakteristika træde frem.</a:t>
            </a:r>
          </a:p>
        </p:txBody>
      </p:sp>
      <p:sp>
        <p:nvSpPr>
          <p:cNvPr id="24" name="TextBox 207">
            <a:extLst>
              <a:ext uri="{FF2B5EF4-FFF2-40B4-BE49-F238E27FC236}">
                <a16:creationId xmlns:a16="http://schemas.microsoft.com/office/drawing/2014/main" id="{2716E5DE-8735-26E8-F3A8-036BD09ABC66}"/>
              </a:ext>
            </a:extLst>
          </p:cNvPr>
          <p:cNvSpPr txBox="1"/>
          <p:nvPr/>
        </p:nvSpPr>
        <p:spPr>
          <a:xfrm>
            <a:off x="9469335" y="3044579"/>
            <a:ext cx="2587651" cy="3444726"/>
          </a:xfrm>
          <a:prstGeom prst="rect">
            <a:avLst/>
          </a:prstGeom>
          <a:noFill/>
        </p:spPr>
        <p:txBody>
          <a:bodyPr wrap="square" rtlCol="0">
            <a:spAutoFit/>
          </a:bodyPr>
          <a:lstStyle/>
          <a:p>
            <a:pPr marL="0" marR="0" lvl="0" indent="0" rtl="0">
              <a:lnSpc>
                <a:spcPct val="114000"/>
              </a:lnSpc>
              <a:spcBef>
                <a:spcPts val="0"/>
              </a:spcBef>
              <a:spcAft>
                <a:spcPts val="0"/>
              </a:spcAft>
              <a:buNone/>
            </a:pPr>
            <a:r>
              <a:rPr lang="da-DK" sz="1200" dirty="0" err="1">
                <a:solidFill>
                  <a:schemeClr val="tx1"/>
                </a:solidFill>
                <a:latin typeface="Inter" panose="02000503000000020004" pitchFamily="2" charset="0"/>
                <a:ea typeface="Inter" panose="02000503000000020004" pitchFamily="2" charset="0"/>
                <a:cs typeface="Calibri"/>
                <a:sym typeface="Calibri"/>
              </a:rPr>
              <a:t>KI'en</a:t>
            </a:r>
            <a:r>
              <a:rPr lang="da-DK" sz="1200" dirty="0">
                <a:solidFill>
                  <a:schemeClr val="tx1"/>
                </a:solidFill>
                <a:latin typeface="Inter" panose="02000503000000020004" pitchFamily="2" charset="0"/>
                <a:ea typeface="Inter" panose="02000503000000020004" pitchFamily="2" charset="0"/>
                <a:cs typeface="Calibri"/>
                <a:sym typeface="Calibri"/>
              </a:rPr>
              <a:t> har skabt sin ide om verden ud fra et træningssæt. Træningssættet er dens horisont. Det udtrykker sig fx ved at det er lettere at prompte en 22-årig skønhed end et dansk skolebarn på en rutsjebane. Der er simpelthen flere billeder af 22-årige skønheder i datasættet. </a:t>
            </a:r>
          </a:p>
          <a:p>
            <a:pPr marL="0" marR="0" lvl="0" indent="0" rtl="0">
              <a:lnSpc>
                <a:spcPct val="114000"/>
              </a:lnSpc>
              <a:spcBef>
                <a:spcPts val="0"/>
              </a:spcBef>
              <a:spcAft>
                <a:spcPts val="0"/>
              </a:spcAft>
              <a:buNone/>
            </a:pPr>
            <a:r>
              <a:rPr lang="da-DK" sz="1200" dirty="0">
                <a:solidFill>
                  <a:schemeClr val="tx1"/>
                </a:solidFill>
                <a:latin typeface="Inter" panose="02000503000000020004" pitchFamily="2" charset="0"/>
                <a:ea typeface="Inter" panose="02000503000000020004" pitchFamily="2" charset="0"/>
                <a:cs typeface="Calibri"/>
                <a:sym typeface="Calibri"/>
              </a:rPr>
              <a:t>En stor del af undersøgelsen handler derfor om at afdække og forstå Kis billede-horisont og dens </a:t>
            </a:r>
            <a:r>
              <a:rPr lang="da-DK" sz="1200" dirty="0" err="1">
                <a:solidFill>
                  <a:schemeClr val="tx1"/>
                </a:solidFill>
                <a:latin typeface="Inter" panose="02000503000000020004" pitchFamily="2" charset="0"/>
                <a:ea typeface="Inter" panose="02000503000000020004" pitchFamily="2" charset="0"/>
                <a:cs typeface="Calibri"/>
                <a:sym typeface="Calibri"/>
              </a:rPr>
              <a:t>biases</a:t>
            </a:r>
            <a:r>
              <a:rPr lang="da-DK" sz="1200" dirty="0">
                <a:solidFill>
                  <a:schemeClr val="tx1"/>
                </a:solidFill>
                <a:latin typeface="Inter" panose="02000503000000020004" pitchFamily="2" charset="0"/>
                <a:ea typeface="Inter" panose="02000503000000020004" pitchFamily="2" charset="0"/>
                <a:cs typeface="Calibri"/>
                <a:sym typeface="Calibri"/>
              </a:rPr>
              <a:t>. En helt, helt afgørende erfaring er at den er bedre på det engelske sprog end det danske.    </a:t>
            </a:r>
            <a:endParaRPr lang="da-DK" sz="800" dirty="0">
              <a:solidFill>
                <a:schemeClr val="tx1"/>
              </a:solidFill>
              <a:latin typeface="Inter" panose="02000503000000020004" pitchFamily="2" charset="0"/>
              <a:ea typeface="Inter" panose="02000503000000020004" pitchFamily="2" charset="0"/>
              <a:cs typeface="Calibri"/>
              <a:sym typeface="Calibri"/>
            </a:endParaRPr>
          </a:p>
        </p:txBody>
      </p:sp>
      <p:sp>
        <p:nvSpPr>
          <p:cNvPr id="25" name="Rectangle 22">
            <a:extLst>
              <a:ext uri="{FF2B5EF4-FFF2-40B4-BE49-F238E27FC236}">
                <a16:creationId xmlns:a16="http://schemas.microsoft.com/office/drawing/2014/main" id="{CA92A199-9A17-CF1C-C3BF-F78500C0AD3D}"/>
              </a:ext>
            </a:extLst>
          </p:cNvPr>
          <p:cNvSpPr/>
          <p:nvPr/>
        </p:nvSpPr>
        <p:spPr>
          <a:xfrm>
            <a:off x="2900658" y="2956659"/>
            <a:ext cx="99653" cy="329288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6" name="Rectangle 23">
            <a:extLst>
              <a:ext uri="{FF2B5EF4-FFF2-40B4-BE49-F238E27FC236}">
                <a16:creationId xmlns:a16="http://schemas.microsoft.com/office/drawing/2014/main" id="{7BB37F66-71CC-19B0-995B-C6553D6F94F2}"/>
              </a:ext>
            </a:extLst>
          </p:cNvPr>
          <p:cNvSpPr/>
          <p:nvPr/>
        </p:nvSpPr>
        <p:spPr>
          <a:xfrm>
            <a:off x="188439" y="2956657"/>
            <a:ext cx="99653" cy="329288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7" name="Rectangle 24">
            <a:extLst>
              <a:ext uri="{FF2B5EF4-FFF2-40B4-BE49-F238E27FC236}">
                <a16:creationId xmlns:a16="http://schemas.microsoft.com/office/drawing/2014/main" id="{6CA74938-65F2-B9CA-7FE5-138B0F188B02}"/>
              </a:ext>
            </a:extLst>
          </p:cNvPr>
          <p:cNvSpPr/>
          <p:nvPr/>
        </p:nvSpPr>
        <p:spPr>
          <a:xfrm>
            <a:off x="6170401" y="2956659"/>
            <a:ext cx="99653" cy="329288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28" name="Rectangle 25">
            <a:extLst>
              <a:ext uri="{FF2B5EF4-FFF2-40B4-BE49-F238E27FC236}">
                <a16:creationId xmlns:a16="http://schemas.microsoft.com/office/drawing/2014/main" id="{022AA964-358B-17F9-2377-5EC96E0CF198}"/>
              </a:ext>
            </a:extLst>
          </p:cNvPr>
          <p:cNvSpPr/>
          <p:nvPr/>
        </p:nvSpPr>
        <p:spPr>
          <a:xfrm>
            <a:off x="9263094" y="2956657"/>
            <a:ext cx="99653" cy="32928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344551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8" name="Folded Corner 2">
            <a:extLst>
              <a:ext uri="{FF2B5EF4-FFF2-40B4-BE49-F238E27FC236}">
                <a16:creationId xmlns:a16="http://schemas.microsoft.com/office/drawing/2014/main" id="{2C638885-BE8B-9541-4F10-0AA717CD237D}"/>
              </a:ext>
            </a:extLst>
          </p:cNvPr>
          <p:cNvSpPr/>
          <p:nvPr/>
        </p:nvSpPr>
        <p:spPr>
          <a:xfrm>
            <a:off x="9073411" y="851337"/>
            <a:ext cx="2596618" cy="769603"/>
          </a:xfrm>
          <a:prstGeom prst="foldedCorner">
            <a:avLst>
              <a:gd name="adj" fmla="val 30209"/>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Folded Corner 2">
            <a:extLst>
              <a:ext uri="{FF2B5EF4-FFF2-40B4-BE49-F238E27FC236}">
                <a16:creationId xmlns:a16="http://schemas.microsoft.com/office/drawing/2014/main" id="{BEECB73F-A609-25CB-7057-3AB953209AE2}"/>
              </a:ext>
            </a:extLst>
          </p:cNvPr>
          <p:cNvSpPr/>
          <p:nvPr/>
        </p:nvSpPr>
        <p:spPr>
          <a:xfrm>
            <a:off x="5201955" y="842465"/>
            <a:ext cx="2596618" cy="769603"/>
          </a:xfrm>
          <a:prstGeom prst="foldedCorner">
            <a:avLst>
              <a:gd name="adj" fmla="val 30209"/>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Folded Corner 2">
            <a:extLst>
              <a:ext uri="{FF2B5EF4-FFF2-40B4-BE49-F238E27FC236}">
                <a16:creationId xmlns:a16="http://schemas.microsoft.com/office/drawing/2014/main" id="{324ECD87-C523-BE52-A755-D2EB34C53B35}"/>
              </a:ext>
            </a:extLst>
          </p:cNvPr>
          <p:cNvSpPr/>
          <p:nvPr/>
        </p:nvSpPr>
        <p:spPr>
          <a:xfrm>
            <a:off x="967950" y="863833"/>
            <a:ext cx="2596618" cy="769603"/>
          </a:xfrm>
          <a:prstGeom prst="foldedCorner">
            <a:avLst>
              <a:gd name="adj" fmla="val 30209"/>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5" name="Google Shape;105;p3"/>
          <p:cNvSpPr/>
          <p:nvPr/>
        </p:nvSpPr>
        <p:spPr>
          <a:xfrm>
            <a:off x="372349" y="1696382"/>
            <a:ext cx="3876663" cy="4016107"/>
          </a:xfrm>
          <a:prstGeom prst="rect">
            <a:avLst/>
          </a:prstGeom>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spcFirstLastPara="1" wrap="square" lIns="91425" tIns="45700" rIns="91425" bIns="45700" anchor="ctr" anchorCtr="0">
            <a:noAutofit/>
          </a:bodyPr>
          <a:lstStyle/>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På dansk betegnet ‘forespørgsel’ eller ‘beskrivende stikord’. </a:t>
            </a:r>
          </a:p>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Den billedgenerende Ki vil på baggrund af dit prompt, træningssættet, indlejrede </a:t>
            </a:r>
            <a:r>
              <a:rPr lang="da-DK" sz="1300" dirty="0" err="1">
                <a:solidFill>
                  <a:schemeClr val="tx1"/>
                </a:solidFill>
                <a:latin typeface="Inter" panose="02000503000000020004" pitchFamily="2" charset="0"/>
                <a:ea typeface="Inter" panose="02000503000000020004" pitchFamily="2" charset="0"/>
                <a:cs typeface="Calibri"/>
                <a:sym typeface="Calibri"/>
              </a:rPr>
              <a:t>biases</a:t>
            </a:r>
            <a:r>
              <a:rPr lang="da-DK" sz="1300" dirty="0">
                <a:solidFill>
                  <a:schemeClr val="tx1"/>
                </a:solidFill>
                <a:latin typeface="Inter" panose="02000503000000020004" pitchFamily="2" charset="0"/>
                <a:ea typeface="Inter" panose="02000503000000020004" pitchFamily="2" charset="0"/>
                <a:cs typeface="Calibri"/>
                <a:sym typeface="Calibri"/>
              </a:rPr>
              <a:t> og en delvis ‘</a:t>
            </a:r>
            <a:r>
              <a:rPr lang="da-DK" sz="1300" dirty="0" err="1">
                <a:solidFill>
                  <a:schemeClr val="tx1"/>
                </a:solidFill>
                <a:latin typeface="Inter" panose="02000503000000020004" pitchFamily="2" charset="0"/>
                <a:ea typeface="Inter" panose="02000503000000020004" pitchFamily="2" charset="0"/>
                <a:cs typeface="Calibri"/>
                <a:sym typeface="Calibri"/>
              </a:rPr>
              <a:t>black</a:t>
            </a:r>
            <a:r>
              <a:rPr lang="da-DK" sz="1300" dirty="0">
                <a:solidFill>
                  <a:schemeClr val="tx1"/>
                </a:solidFill>
                <a:latin typeface="Inter" panose="02000503000000020004" pitchFamily="2" charset="0"/>
                <a:ea typeface="Inter" panose="02000503000000020004" pitchFamily="2" charset="0"/>
                <a:cs typeface="Calibri"/>
                <a:sym typeface="Calibri"/>
              </a:rPr>
              <a:t> </a:t>
            </a:r>
            <a:r>
              <a:rPr lang="da-DK" sz="1300" dirty="0" err="1">
                <a:solidFill>
                  <a:schemeClr val="tx1"/>
                </a:solidFill>
                <a:latin typeface="Inter" panose="02000503000000020004" pitchFamily="2" charset="0"/>
                <a:ea typeface="Inter" panose="02000503000000020004" pitchFamily="2" charset="0"/>
                <a:cs typeface="Calibri"/>
                <a:sym typeface="Calibri"/>
              </a:rPr>
              <a:t>box’</a:t>
            </a:r>
            <a:r>
              <a:rPr lang="da-DK" sz="1300" dirty="0">
                <a:solidFill>
                  <a:schemeClr val="tx1"/>
                </a:solidFill>
                <a:latin typeface="Inter" panose="02000503000000020004" pitchFamily="2" charset="0"/>
                <a:ea typeface="Inter" panose="02000503000000020004" pitchFamily="2" charset="0"/>
                <a:cs typeface="Calibri"/>
                <a:sym typeface="Calibri"/>
              </a:rPr>
              <a:t> med et komplekst neuralt netværk af parametre sammensætte et billede.</a:t>
            </a:r>
          </a:p>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Essentielle prompting instruktioner inkluderer: </a:t>
            </a:r>
          </a:p>
          <a:p>
            <a:pPr marR="0" lvl="0" rtl="0">
              <a:lnSpc>
                <a:spcPct val="114000"/>
              </a:lnSpc>
              <a:spcBef>
                <a:spcPts val="0"/>
              </a:spcBef>
              <a:spcAft>
                <a:spcPts val="0"/>
              </a:spcAft>
            </a:pPr>
            <a:r>
              <a:rPr lang="da-DK" sz="1300" b="1" dirty="0">
                <a:solidFill>
                  <a:schemeClr val="tx1"/>
                </a:solidFill>
                <a:latin typeface="Inter" panose="02000503000000020004" pitchFamily="2" charset="0"/>
                <a:ea typeface="Inter" panose="02000503000000020004" pitchFamily="2" charset="0"/>
                <a:cs typeface="Calibri"/>
                <a:sym typeface="Calibri"/>
              </a:rPr>
              <a:t>Motivet</a:t>
            </a:r>
            <a:r>
              <a:rPr lang="da-DK" sz="1300" dirty="0">
                <a:solidFill>
                  <a:schemeClr val="tx1"/>
                </a:solidFill>
                <a:latin typeface="Inter" panose="02000503000000020004" pitchFamily="2" charset="0"/>
                <a:ea typeface="Inter" panose="02000503000000020004" pitchFamily="2" charset="0"/>
                <a:cs typeface="Calibri"/>
                <a:sym typeface="Calibri"/>
              </a:rPr>
              <a:t>: </a:t>
            </a:r>
          </a:p>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Angiv det, du ønsker at afbilde, f.eks. en kat på en sofa eller en solnedgang over landsbyen. Vær konkret og hold beskrivelsen kort.</a:t>
            </a:r>
          </a:p>
          <a:p>
            <a:pPr marR="0" lvl="0" rtl="0">
              <a:lnSpc>
                <a:spcPct val="114000"/>
              </a:lnSpc>
              <a:spcBef>
                <a:spcPts val="0"/>
              </a:spcBef>
              <a:spcAft>
                <a:spcPts val="0"/>
              </a:spcAft>
            </a:pPr>
            <a:r>
              <a:rPr lang="da-DK" sz="1300" b="1" dirty="0">
                <a:solidFill>
                  <a:schemeClr val="tx1"/>
                </a:solidFill>
                <a:latin typeface="Inter" panose="02000503000000020004" pitchFamily="2" charset="0"/>
                <a:ea typeface="Inter" panose="02000503000000020004" pitchFamily="2" charset="0"/>
                <a:cs typeface="Calibri"/>
                <a:sym typeface="Calibri"/>
              </a:rPr>
              <a:t>Kunstform, stil og kunstnerreferencer</a:t>
            </a:r>
            <a:r>
              <a:rPr lang="da-DK" sz="1300" dirty="0">
                <a:solidFill>
                  <a:schemeClr val="tx1"/>
                </a:solidFill>
                <a:latin typeface="Inter" panose="02000503000000020004" pitchFamily="2" charset="0"/>
                <a:ea typeface="Inter" panose="02000503000000020004" pitchFamily="2" charset="0"/>
                <a:cs typeface="Calibri"/>
                <a:sym typeface="Calibri"/>
              </a:rPr>
              <a:t>: </a:t>
            </a:r>
          </a:p>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Angiv den æstetiske stil, fx fotografi, maleri eller digital kunst eller i stil med x-kunstner.</a:t>
            </a:r>
          </a:p>
          <a:p>
            <a:pPr marR="0" lvl="0" rtl="0">
              <a:lnSpc>
                <a:spcPct val="114000"/>
              </a:lnSpc>
              <a:spcBef>
                <a:spcPts val="0"/>
              </a:spcBef>
              <a:spcAft>
                <a:spcPts val="0"/>
              </a:spcAft>
            </a:pPr>
            <a:r>
              <a:rPr lang="da-DK" sz="1300" b="1" dirty="0">
                <a:solidFill>
                  <a:schemeClr val="tx1"/>
                </a:solidFill>
                <a:latin typeface="Inter" panose="02000503000000020004" pitchFamily="2" charset="0"/>
                <a:ea typeface="Inter" panose="02000503000000020004" pitchFamily="2" charset="0"/>
                <a:cs typeface="Calibri"/>
                <a:sym typeface="Calibri"/>
              </a:rPr>
              <a:t>Tekniske specifikationer</a:t>
            </a:r>
            <a:r>
              <a:rPr lang="da-DK" sz="1300" dirty="0">
                <a:solidFill>
                  <a:schemeClr val="tx1"/>
                </a:solidFill>
                <a:latin typeface="Inter" panose="02000503000000020004" pitchFamily="2" charset="0"/>
                <a:ea typeface="Inter" panose="02000503000000020004" pitchFamily="2" charset="0"/>
                <a:cs typeface="Calibri"/>
                <a:sym typeface="Calibri"/>
              </a:rPr>
              <a:t>: </a:t>
            </a:r>
          </a:p>
          <a:p>
            <a:pPr marR="0" lvl="0" rtl="0">
              <a:lnSpc>
                <a:spcPct val="114000"/>
              </a:lnSpc>
              <a:spcBef>
                <a:spcPts val="0"/>
              </a:spcBef>
              <a:spcAft>
                <a:spcPts val="0"/>
              </a:spcAft>
            </a:pPr>
            <a:r>
              <a:rPr lang="da-DK" sz="1300" dirty="0">
                <a:solidFill>
                  <a:schemeClr val="tx1"/>
                </a:solidFill>
                <a:latin typeface="Inter" panose="02000503000000020004" pitchFamily="2" charset="0"/>
                <a:ea typeface="Inter" panose="02000503000000020004" pitchFamily="2" charset="0"/>
                <a:cs typeface="Calibri"/>
                <a:sym typeface="Calibri"/>
              </a:rPr>
              <a:t>Du kan fx inkludere proportioner, lysforhold, farveskema, realismegrad, kameravinkel osv.</a:t>
            </a:r>
          </a:p>
        </p:txBody>
      </p:sp>
      <p:sp>
        <p:nvSpPr>
          <p:cNvPr id="106" name="Google Shape;106;p3"/>
          <p:cNvSpPr txBox="1">
            <a:spLocks noGrp="1"/>
          </p:cNvSpPr>
          <p:nvPr>
            <p:ph type="title"/>
          </p:nvPr>
        </p:nvSpPr>
        <p:spPr>
          <a:xfrm>
            <a:off x="1048559" y="52589"/>
            <a:ext cx="10515600" cy="62847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stoga"/>
              <a:buNone/>
            </a:pPr>
            <a:r>
              <a:rPr lang="da-DK" sz="3200" dirty="0">
                <a:solidFill>
                  <a:schemeClr val="tx1"/>
                </a:solidFill>
                <a:latin typeface="Calistoga"/>
                <a:sym typeface="Calistoga"/>
              </a:rPr>
              <a:t>Begrebsafklaring (light)</a:t>
            </a:r>
            <a:endParaRPr sz="3200" dirty="0">
              <a:solidFill>
                <a:schemeClr val="tx1"/>
              </a:solidFill>
            </a:endParaRPr>
          </a:p>
        </p:txBody>
      </p:sp>
      <p:sp>
        <p:nvSpPr>
          <p:cNvPr id="3" name="Google Shape;105;p3">
            <a:extLst>
              <a:ext uri="{FF2B5EF4-FFF2-40B4-BE49-F238E27FC236}">
                <a16:creationId xmlns:a16="http://schemas.microsoft.com/office/drawing/2014/main" id="{E04E2A04-6115-9533-86AB-E760C395A217}"/>
              </a:ext>
            </a:extLst>
          </p:cNvPr>
          <p:cNvSpPr/>
          <p:nvPr/>
        </p:nvSpPr>
        <p:spPr>
          <a:xfrm>
            <a:off x="4878165" y="1665847"/>
            <a:ext cx="3407276" cy="3722828"/>
          </a:xfrm>
          <a:prstGeom prst="rect">
            <a:avLst/>
          </a:prstGeom>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spcFirstLastPara="1" wrap="square" lIns="91425" tIns="45700" rIns="91425" bIns="45700" anchor="ctr" anchorCtr="0">
            <a:noAutofit/>
          </a:bodyPr>
          <a:lstStyle/>
          <a:p>
            <a:pPr algn="l">
              <a:lnSpc>
                <a:spcPct val="113000"/>
              </a:lnSpc>
            </a:pPr>
            <a:r>
              <a:rPr lang="da-DK" sz="1300" b="0" i="0" dirty="0">
                <a:solidFill>
                  <a:srgbClr val="374151"/>
                </a:solidFill>
                <a:effectLst/>
                <a:latin typeface="Inter" panose="02000503000000020004" pitchFamily="2" charset="0"/>
                <a:ea typeface="Inter" panose="02000503000000020004" pitchFamily="2" charset="0"/>
              </a:rPr>
              <a:t>Generativ KI refererer til modeller eller algoritmer, der skaber output såsom tekst, billeder, videoer, kode, data eller 3D-gengivelser ud fra de store mængder data, de er trænet på. </a:t>
            </a:r>
          </a:p>
          <a:p>
            <a:pPr algn="l">
              <a:lnSpc>
                <a:spcPct val="113000"/>
              </a:lnSpc>
            </a:pPr>
            <a:r>
              <a:rPr lang="da-DK" sz="1300" b="0" i="0" dirty="0">
                <a:solidFill>
                  <a:srgbClr val="374151"/>
                </a:solidFill>
                <a:effectLst/>
                <a:latin typeface="Inter" panose="02000503000000020004" pitchFamily="2" charset="0"/>
                <a:ea typeface="Inter" panose="02000503000000020004" pitchFamily="2" charset="0"/>
              </a:rPr>
              <a:t>Generativ KI-kunst er skabt af KI-modeller, der er trænet på eksisterende kunstværker. Modellen lærer stilarter fra milliarder af billeder på internettet og bruger denne viden til at generere ny kunst baseret på tekstindtastning.</a:t>
            </a:r>
          </a:p>
          <a:p>
            <a:pPr algn="l">
              <a:lnSpc>
                <a:spcPct val="113000"/>
              </a:lnSpc>
            </a:pPr>
            <a:r>
              <a:rPr lang="da-DK" sz="1300" b="0" i="0" dirty="0">
                <a:solidFill>
                  <a:srgbClr val="374151"/>
                </a:solidFill>
                <a:effectLst/>
                <a:latin typeface="Inter" panose="02000503000000020004" pitchFamily="2" charset="0"/>
                <a:ea typeface="Inter" panose="02000503000000020004" pitchFamily="2" charset="0"/>
              </a:rPr>
              <a:t>Generative </a:t>
            </a:r>
            <a:r>
              <a:rPr lang="da-DK" sz="1300" b="0" i="0" dirty="0" err="1">
                <a:solidFill>
                  <a:srgbClr val="374151"/>
                </a:solidFill>
                <a:effectLst/>
                <a:latin typeface="Inter" panose="02000503000000020004" pitchFamily="2" charset="0"/>
                <a:ea typeface="Inter" panose="02000503000000020004" pitchFamily="2" charset="0"/>
              </a:rPr>
              <a:t>Ki’er</a:t>
            </a:r>
            <a:r>
              <a:rPr lang="da-DK" sz="1300" b="0" i="0" dirty="0">
                <a:solidFill>
                  <a:srgbClr val="374151"/>
                </a:solidFill>
                <a:effectLst/>
                <a:latin typeface="Inter" panose="02000503000000020004" pitchFamily="2" charset="0"/>
                <a:ea typeface="Inter" panose="02000503000000020004" pitchFamily="2" charset="0"/>
              </a:rPr>
              <a:t> udmærker sig ved at skabe indhold, i modsætning til andre former for KI, der bruges til forskellige formål som fx at analysere data eller hjælpe med at styre en selvkørende bil.</a:t>
            </a:r>
          </a:p>
        </p:txBody>
      </p:sp>
      <p:sp>
        <p:nvSpPr>
          <p:cNvPr id="2" name="Google Shape;107;p3">
            <a:extLst>
              <a:ext uri="{FF2B5EF4-FFF2-40B4-BE49-F238E27FC236}">
                <a16:creationId xmlns:a16="http://schemas.microsoft.com/office/drawing/2014/main" id="{457E3CC9-8D53-75A9-4EA3-F25317F680B4}"/>
              </a:ext>
            </a:extLst>
          </p:cNvPr>
          <p:cNvSpPr txBox="1"/>
          <p:nvPr/>
        </p:nvSpPr>
        <p:spPr>
          <a:xfrm>
            <a:off x="8967734" y="1674699"/>
            <a:ext cx="2807216" cy="2840096"/>
          </a:xfrm>
          <a:prstGeom prst="rect">
            <a:avLst/>
          </a:prstGeom>
          <a:noFill/>
          <a:ln>
            <a:noFill/>
          </a:ln>
        </p:spPr>
        <p:txBody>
          <a:bodyPr spcFirstLastPara="1" wrap="square" lIns="91425" tIns="45700" rIns="91425" bIns="45700" anchor="t" anchorCtr="0">
            <a:spAutoFit/>
          </a:bodyPr>
          <a:lstStyle/>
          <a:p>
            <a:pPr marL="0" marR="0" lvl="0" indent="0" algn="l" rtl="0">
              <a:lnSpc>
                <a:spcPct val="113000"/>
              </a:lnSpc>
              <a:spcBef>
                <a:spcPts val="0"/>
              </a:spcBef>
              <a:spcAft>
                <a:spcPts val="0"/>
              </a:spcAft>
              <a:buNone/>
            </a:pPr>
            <a:r>
              <a:rPr lang="da-DK" sz="1300" b="1" dirty="0">
                <a:solidFill>
                  <a:schemeClr val="dk1"/>
                </a:solidFill>
                <a:latin typeface="Inter" panose="02000503000000020004" pitchFamily="2" charset="0"/>
                <a:ea typeface="Inter" panose="02000503000000020004" pitchFamily="2" charset="0"/>
                <a:cs typeface="Calibri"/>
                <a:sym typeface="Calibri"/>
              </a:rPr>
              <a:t>Jazno </a:t>
            </a:r>
            <a:r>
              <a:rPr lang="da-DK" sz="1300" dirty="0">
                <a:solidFill>
                  <a:schemeClr val="dk1"/>
                </a:solidFill>
                <a:latin typeface="Inter" panose="02000503000000020004" pitchFamily="2" charset="0"/>
                <a:ea typeface="Inter" panose="02000503000000020004" pitchFamily="2" charset="0"/>
                <a:cs typeface="Calibri"/>
                <a:sym typeface="Calibri"/>
              </a:rPr>
              <a:t>har beskrevet det meste af foto- og filmens sprog samt testet dets effekt på Midjourney. </a:t>
            </a:r>
          </a:p>
          <a:p>
            <a:pPr marL="0" marR="0" lvl="0" indent="0" algn="l" rtl="0">
              <a:lnSpc>
                <a:spcPct val="113000"/>
              </a:lnSpc>
              <a:spcBef>
                <a:spcPts val="0"/>
              </a:spcBef>
              <a:spcAft>
                <a:spcPts val="0"/>
              </a:spcAft>
              <a:buNone/>
            </a:pPr>
            <a:r>
              <a:rPr lang="da-DK" sz="1300" dirty="0" err="1">
                <a:solidFill>
                  <a:schemeClr val="dk1"/>
                </a:solidFill>
                <a:latin typeface="Inter" panose="02000503000000020004" pitchFamily="2" charset="0"/>
                <a:ea typeface="Inter" panose="02000503000000020004" pitchFamily="2" charset="0"/>
                <a:cs typeface="Calibri"/>
                <a:sym typeface="Calibri"/>
              </a:rPr>
              <a:t>Jaznos</a:t>
            </a:r>
            <a:r>
              <a:rPr lang="da-DK" sz="1300" dirty="0">
                <a:solidFill>
                  <a:schemeClr val="dk1"/>
                </a:solidFill>
                <a:latin typeface="Inter" panose="02000503000000020004" pitchFamily="2" charset="0"/>
                <a:ea typeface="Inter" panose="02000503000000020004" pitchFamily="2" charset="0"/>
                <a:cs typeface="Calibri"/>
                <a:sym typeface="Calibri"/>
              </a:rPr>
              <a:t> eksperimenter er pt. den bedste kilde til at lære billedsproget samt dets effekt/ikke-effekt på billedgenerende KI at kende. Forskellige </a:t>
            </a:r>
            <a:r>
              <a:rPr lang="da-DK" sz="1300" dirty="0" err="1">
                <a:solidFill>
                  <a:schemeClr val="dk1"/>
                </a:solidFill>
                <a:latin typeface="Inter" panose="02000503000000020004" pitchFamily="2" charset="0"/>
                <a:ea typeface="Inter" panose="02000503000000020004" pitchFamily="2" charset="0"/>
                <a:cs typeface="Calibri"/>
                <a:sym typeface="Calibri"/>
              </a:rPr>
              <a:t>Ki’ers</a:t>
            </a:r>
            <a:r>
              <a:rPr lang="da-DK" sz="1300" dirty="0">
                <a:solidFill>
                  <a:schemeClr val="dk1"/>
                </a:solidFill>
                <a:latin typeface="Inter" panose="02000503000000020004" pitchFamily="2" charset="0"/>
                <a:ea typeface="Inter" panose="02000503000000020004" pitchFamily="2" charset="0"/>
                <a:cs typeface="Calibri"/>
                <a:sym typeface="Calibri"/>
              </a:rPr>
              <a:t> semantiske horisonter er forskellige. </a:t>
            </a:r>
            <a:r>
              <a:rPr lang="da-DK" sz="1300" dirty="0" err="1">
                <a:solidFill>
                  <a:schemeClr val="dk1"/>
                </a:solidFill>
                <a:latin typeface="Inter" panose="02000503000000020004" pitchFamily="2" charset="0"/>
                <a:ea typeface="Inter" panose="02000503000000020004" pitchFamily="2" charset="0"/>
                <a:cs typeface="Calibri"/>
                <a:sym typeface="Calibri"/>
              </a:rPr>
              <a:t>Jaznos</a:t>
            </a:r>
            <a:r>
              <a:rPr lang="da-DK" sz="1300" dirty="0">
                <a:solidFill>
                  <a:schemeClr val="dk1"/>
                </a:solidFill>
                <a:latin typeface="Inter" panose="02000503000000020004" pitchFamily="2" charset="0"/>
                <a:ea typeface="Inter" panose="02000503000000020004" pitchFamily="2" charset="0"/>
                <a:cs typeface="Calibri"/>
                <a:sym typeface="Calibri"/>
              </a:rPr>
              <a:t> eksperimenter kan derfor ikke oversættes 1:1 til andre KIs</a:t>
            </a:r>
            <a:r>
              <a:rPr lang="da-DK" sz="1500" dirty="0">
                <a:solidFill>
                  <a:schemeClr val="dk1"/>
                </a:solidFill>
                <a:latin typeface="Inter" panose="02000503000000020004" pitchFamily="2" charset="0"/>
                <a:ea typeface="Inter" panose="02000503000000020004" pitchFamily="2" charset="0"/>
                <a:cs typeface="Calibri"/>
                <a:sym typeface="Calibri"/>
              </a:rPr>
              <a:t>.  </a:t>
            </a:r>
          </a:p>
        </p:txBody>
      </p:sp>
      <p:sp>
        <p:nvSpPr>
          <p:cNvPr id="9" name="Google Shape;248;p15">
            <a:extLst>
              <a:ext uri="{FF2B5EF4-FFF2-40B4-BE49-F238E27FC236}">
                <a16:creationId xmlns:a16="http://schemas.microsoft.com/office/drawing/2014/main" id="{1913C718-CD1F-242A-753F-7253ED251055}"/>
              </a:ext>
            </a:extLst>
          </p:cNvPr>
          <p:cNvSpPr/>
          <p:nvPr/>
        </p:nvSpPr>
        <p:spPr>
          <a:xfrm>
            <a:off x="4474278" y="5794061"/>
            <a:ext cx="4051977" cy="930695"/>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b="1" dirty="0">
                <a:solidFill>
                  <a:schemeClr val="lt1"/>
                </a:solidFill>
                <a:latin typeface="Inter"/>
                <a:ea typeface="Inter"/>
                <a:cs typeface="Inter"/>
                <a:sym typeface="Inter"/>
              </a:rPr>
              <a:t>Tekstkilde: Zdnet.com</a:t>
            </a:r>
          </a:p>
          <a:p>
            <a:pPr marL="0" marR="0" lvl="0" indent="0" algn="ctr" rtl="0">
              <a:spcBef>
                <a:spcPts val="0"/>
              </a:spcBef>
              <a:spcAft>
                <a:spcPts val="0"/>
              </a:spcAft>
              <a:buNone/>
            </a:pPr>
            <a:r>
              <a:rPr lang="da-DK" dirty="0" err="1">
                <a:solidFill>
                  <a:schemeClr val="lt1"/>
                </a:solidFill>
                <a:latin typeface="Inter"/>
                <a:ea typeface="Inter"/>
                <a:cs typeface="Inter"/>
                <a:sym typeface="Inter"/>
              </a:rPr>
              <a:t>What</a:t>
            </a:r>
            <a:r>
              <a:rPr lang="da-DK" dirty="0">
                <a:solidFill>
                  <a:schemeClr val="lt1"/>
                </a:solidFill>
                <a:latin typeface="Inter"/>
                <a:ea typeface="Inter"/>
                <a:cs typeface="Inter"/>
                <a:sym typeface="Inter"/>
              </a:rPr>
              <a:t> is generative AI and </a:t>
            </a:r>
            <a:r>
              <a:rPr lang="da-DK" dirty="0" err="1">
                <a:solidFill>
                  <a:schemeClr val="lt1"/>
                </a:solidFill>
                <a:latin typeface="Inter"/>
                <a:ea typeface="Inter"/>
                <a:cs typeface="Inter"/>
                <a:sym typeface="Inter"/>
              </a:rPr>
              <a:t>why</a:t>
            </a:r>
            <a:r>
              <a:rPr lang="da-DK" dirty="0">
                <a:solidFill>
                  <a:schemeClr val="lt1"/>
                </a:solidFill>
                <a:latin typeface="Inter"/>
                <a:ea typeface="Inter"/>
                <a:cs typeface="Inter"/>
                <a:sym typeface="Inter"/>
              </a:rPr>
              <a:t> is it so </a:t>
            </a:r>
            <a:r>
              <a:rPr lang="da-DK" dirty="0" err="1">
                <a:solidFill>
                  <a:schemeClr val="lt1"/>
                </a:solidFill>
                <a:latin typeface="Inter"/>
                <a:ea typeface="Inter"/>
                <a:cs typeface="Inter"/>
                <a:sym typeface="Inter"/>
              </a:rPr>
              <a:t>popular</a:t>
            </a:r>
            <a:r>
              <a:rPr lang="da-DK" dirty="0">
                <a:solidFill>
                  <a:schemeClr val="lt1"/>
                </a:solidFill>
                <a:latin typeface="Inter"/>
                <a:ea typeface="Inter"/>
                <a:cs typeface="Inter"/>
                <a:sym typeface="Inter"/>
              </a:rPr>
              <a:t> – </a:t>
            </a:r>
            <a:r>
              <a:rPr lang="da-DK" dirty="0" err="1">
                <a:solidFill>
                  <a:schemeClr val="lt1"/>
                </a:solidFill>
                <a:latin typeface="Inter"/>
                <a:ea typeface="Inter"/>
                <a:cs typeface="Inter"/>
                <a:sym typeface="Inter"/>
              </a:rPr>
              <a:t>here</a:t>
            </a:r>
            <a:r>
              <a:rPr lang="da-DK" dirty="0">
                <a:solidFill>
                  <a:schemeClr val="lt1"/>
                </a:solidFill>
                <a:latin typeface="Inter"/>
                <a:ea typeface="Inter"/>
                <a:cs typeface="Inter"/>
                <a:sym typeface="Inter"/>
              </a:rPr>
              <a:t> is </a:t>
            </a:r>
            <a:r>
              <a:rPr lang="da-DK" dirty="0" err="1">
                <a:solidFill>
                  <a:schemeClr val="lt1"/>
                </a:solidFill>
                <a:latin typeface="Inter"/>
                <a:ea typeface="Inter"/>
                <a:cs typeface="Inter"/>
                <a:sym typeface="Inter"/>
              </a:rPr>
              <a:t>everything</a:t>
            </a:r>
            <a:r>
              <a:rPr lang="da-DK" dirty="0">
                <a:solidFill>
                  <a:schemeClr val="lt1"/>
                </a:solidFill>
                <a:latin typeface="Inter"/>
                <a:ea typeface="Inter"/>
                <a:cs typeface="Inter"/>
                <a:sym typeface="Inter"/>
              </a:rPr>
              <a:t> </a:t>
            </a:r>
            <a:r>
              <a:rPr lang="da-DK" dirty="0" err="1">
                <a:solidFill>
                  <a:schemeClr val="lt1"/>
                </a:solidFill>
                <a:latin typeface="Inter"/>
                <a:ea typeface="Inter"/>
                <a:cs typeface="Inter"/>
                <a:sym typeface="Inter"/>
              </a:rPr>
              <a:t>you</a:t>
            </a:r>
            <a:r>
              <a:rPr lang="da-DK" dirty="0">
                <a:solidFill>
                  <a:schemeClr val="lt1"/>
                </a:solidFill>
                <a:latin typeface="Inter"/>
                <a:ea typeface="Inter"/>
                <a:cs typeface="Inter"/>
                <a:sym typeface="Inter"/>
              </a:rPr>
              <a:t> </a:t>
            </a:r>
            <a:r>
              <a:rPr lang="da-DK" dirty="0" err="1">
                <a:solidFill>
                  <a:schemeClr val="lt1"/>
                </a:solidFill>
                <a:latin typeface="Inter"/>
                <a:ea typeface="Inter"/>
                <a:cs typeface="Inter"/>
                <a:sym typeface="Inter"/>
              </a:rPr>
              <a:t>need</a:t>
            </a:r>
            <a:r>
              <a:rPr lang="da-DK" dirty="0">
                <a:solidFill>
                  <a:schemeClr val="lt1"/>
                </a:solidFill>
                <a:latin typeface="Inter"/>
                <a:ea typeface="Inter"/>
                <a:cs typeface="Inter"/>
                <a:sym typeface="Inter"/>
              </a:rPr>
              <a:t> to </a:t>
            </a:r>
            <a:r>
              <a:rPr lang="da-DK" dirty="0" err="1">
                <a:solidFill>
                  <a:schemeClr val="lt1"/>
                </a:solidFill>
                <a:latin typeface="Inter"/>
                <a:ea typeface="Inter"/>
                <a:cs typeface="Inter"/>
                <a:sym typeface="Inter"/>
              </a:rPr>
              <a:t>know</a:t>
            </a:r>
            <a:endParaRPr dirty="0">
              <a:solidFill>
                <a:schemeClr val="lt1"/>
              </a:solidFill>
              <a:latin typeface="Inter"/>
              <a:ea typeface="Inter"/>
              <a:cs typeface="Inter"/>
              <a:sym typeface="Inter"/>
            </a:endParaRPr>
          </a:p>
        </p:txBody>
      </p:sp>
      <p:sp>
        <p:nvSpPr>
          <p:cNvPr id="10" name="Google Shape;248;p15">
            <a:extLst>
              <a:ext uri="{FF2B5EF4-FFF2-40B4-BE49-F238E27FC236}">
                <a16:creationId xmlns:a16="http://schemas.microsoft.com/office/drawing/2014/main" id="{DB0F322E-539F-EA7A-0BE3-7C07390851D7}"/>
              </a:ext>
            </a:extLst>
          </p:cNvPr>
          <p:cNvSpPr/>
          <p:nvPr/>
        </p:nvSpPr>
        <p:spPr>
          <a:xfrm>
            <a:off x="198936" y="5794061"/>
            <a:ext cx="4051977" cy="930695"/>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b="1" dirty="0">
                <a:solidFill>
                  <a:schemeClr val="lt1"/>
                </a:solidFill>
                <a:latin typeface="Inter"/>
                <a:ea typeface="Inter"/>
                <a:cs typeface="Inter"/>
                <a:sym typeface="Inter"/>
              </a:rPr>
              <a:t>Tekstkilde: Zapier.com</a:t>
            </a:r>
          </a:p>
          <a:p>
            <a:pPr marL="0" marR="0" lvl="0" indent="0" algn="ctr" rtl="0">
              <a:spcBef>
                <a:spcPts val="0"/>
              </a:spcBef>
              <a:spcAft>
                <a:spcPts val="0"/>
              </a:spcAft>
              <a:buNone/>
            </a:pPr>
            <a:r>
              <a:rPr lang="da-DK" dirty="0">
                <a:solidFill>
                  <a:schemeClr val="lt1"/>
                </a:solidFill>
                <a:latin typeface="Inter"/>
                <a:ea typeface="Inter"/>
                <a:cs typeface="Inter"/>
                <a:sym typeface="Inter"/>
              </a:rPr>
              <a:t>How to </a:t>
            </a:r>
            <a:r>
              <a:rPr lang="da-DK" dirty="0" err="1">
                <a:solidFill>
                  <a:schemeClr val="lt1"/>
                </a:solidFill>
                <a:latin typeface="Inter"/>
                <a:ea typeface="Inter"/>
                <a:cs typeface="Inter"/>
                <a:sym typeface="Inter"/>
              </a:rPr>
              <a:t>write</a:t>
            </a:r>
            <a:r>
              <a:rPr lang="da-DK" dirty="0">
                <a:solidFill>
                  <a:schemeClr val="lt1"/>
                </a:solidFill>
                <a:latin typeface="Inter"/>
                <a:ea typeface="Inter"/>
                <a:cs typeface="Inter"/>
                <a:sym typeface="Inter"/>
              </a:rPr>
              <a:t> </a:t>
            </a:r>
            <a:r>
              <a:rPr lang="da-DK" dirty="0" err="1">
                <a:solidFill>
                  <a:schemeClr val="lt1"/>
                </a:solidFill>
                <a:latin typeface="Inter"/>
                <a:ea typeface="Inter"/>
                <a:cs typeface="Inter"/>
                <a:sym typeface="Inter"/>
              </a:rPr>
              <a:t>effective</a:t>
            </a:r>
            <a:r>
              <a:rPr lang="da-DK" dirty="0">
                <a:solidFill>
                  <a:schemeClr val="lt1"/>
                </a:solidFill>
                <a:latin typeface="Inter"/>
                <a:ea typeface="Inter"/>
                <a:cs typeface="Inter"/>
                <a:sym typeface="Inter"/>
              </a:rPr>
              <a:t> AI art prompts</a:t>
            </a:r>
            <a:endParaRPr dirty="0">
              <a:solidFill>
                <a:schemeClr val="lt1"/>
              </a:solidFill>
              <a:latin typeface="Inter"/>
              <a:ea typeface="Inter"/>
              <a:cs typeface="Inter"/>
              <a:sym typeface="Inter"/>
            </a:endParaRPr>
          </a:p>
        </p:txBody>
      </p:sp>
      <p:sp>
        <p:nvSpPr>
          <p:cNvPr id="11" name="Google Shape;248;p15">
            <a:extLst>
              <a:ext uri="{FF2B5EF4-FFF2-40B4-BE49-F238E27FC236}">
                <a16:creationId xmlns:a16="http://schemas.microsoft.com/office/drawing/2014/main" id="{3064BA28-6AE0-6631-6820-F85254F67A27}"/>
              </a:ext>
            </a:extLst>
          </p:cNvPr>
          <p:cNvSpPr/>
          <p:nvPr/>
        </p:nvSpPr>
        <p:spPr>
          <a:xfrm>
            <a:off x="8749620" y="5794061"/>
            <a:ext cx="3243444" cy="930695"/>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da-DK" b="1" dirty="0">
              <a:solidFill>
                <a:schemeClr val="lt1"/>
              </a:solidFill>
              <a:latin typeface="Inter"/>
              <a:ea typeface="Inter"/>
              <a:cs typeface="Inter"/>
              <a:sym typeface="Inter"/>
            </a:endParaRPr>
          </a:p>
          <a:p>
            <a:pPr marL="0" marR="0" lvl="0" indent="0" algn="ctr" rtl="0">
              <a:spcBef>
                <a:spcPts val="0"/>
              </a:spcBef>
              <a:spcAft>
                <a:spcPts val="0"/>
              </a:spcAft>
              <a:buNone/>
            </a:pPr>
            <a:r>
              <a:rPr lang="da-DK" b="1" dirty="0">
                <a:solidFill>
                  <a:schemeClr val="lt1"/>
                </a:solidFill>
                <a:latin typeface="Inter"/>
                <a:ea typeface="Inter"/>
                <a:cs typeface="Inter"/>
                <a:sym typeface="Inter"/>
              </a:rPr>
              <a:t>Link: </a:t>
            </a:r>
            <a:r>
              <a:rPr lang="da-DK" b="1" dirty="0" err="1">
                <a:solidFill>
                  <a:schemeClr val="lt1"/>
                </a:solidFill>
                <a:latin typeface="Inter"/>
                <a:ea typeface="Inter"/>
                <a:cs typeface="Inter"/>
                <a:sym typeface="Inter"/>
              </a:rPr>
              <a:t>Jaznos</a:t>
            </a:r>
            <a:r>
              <a:rPr lang="da-DK" b="1" dirty="0">
                <a:solidFill>
                  <a:schemeClr val="lt1"/>
                </a:solidFill>
                <a:latin typeface="Inter"/>
                <a:ea typeface="Inter"/>
                <a:cs typeface="Inter"/>
                <a:sym typeface="Inter"/>
              </a:rPr>
              <a:t> slides</a:t>
            </a:r>
          </a:p>
          <a:p>
            <a:pPr algn="ctr"/>
            <a:r>
              <a:rPr lang="da-DK" sz="1400" b="1" u="sng" dirty="0">
                <a:solidFill>
                  <a:srgbClr val="DAA600"/>
                </a:solidFill>
                <a:latin typeface="Inter" panose="02000503000000020004" pitchFamily="2" charset="0"/>
                <a:ea typeface="Inter" panose="02000503000000020004" pitchFamily="2" charset="0"/>
                <a:cs typeface="Calibri"/>
                <a:sym typeface="Calibri"/>
                <a:hlinkClick r:id="rId3">
                  <a:extLst>
                    <a:ext uri="{A12FA001-AC4F-418D-AE19-62706E023703}">
                      <ahyp:hlinkClr xmlns:ahyp="http://schemas.microsoft.com/office/drawing/2018/hyperlinkcolor" val="tx"/>
                    </a:ext>
                  </a:extLst>
                </a:hlinkClick>
              </a:rPr>
              <a:t>Her.</a:t>
            </a:r>
            <a:endParaRPr lang="da-DK" sz="1400" b="1" dirty="0">
              <a:solidFill>
                <a:srgbClr val="DAA600"/>
              </a:solidFill>
              <a:latin typeface="Inter" panose="02000503000000020004" pitchFamily="2" charset="0"/>
              <a:ea typeface="Inter" panose="02000503000000020004" pitchFamily="2" charset="0"/>
              <a:cs typeface="Calibri"/>
              <a:sym typeface="Calibri"/>
            </a:endParaRPr>
          </a:p>
          <a:p>
            <a:pPr marL="0" marR="0" lvl="0" indent="0" algn="ctr" rtl="0">
              <a:spcBef>
                <a:spcPts val="0"/>
              </a:spcBef>
              <a:spcAft>
                <a:spcPts val="0"/>
              </a:spcAft>
              <a:buNone/>
            </a:pPr>
            <a:endParaRPr lang="da-DK" b="1" dirty="0">
              <a:solidFill>
                <a:schemeClr val="lt1"/>
              </a:solidFill>
              <a:latin typeface="Inter"/>
              <a:ea typeface="Inter"/>
              <a:cs typeface="Inter"/>
              <a:sym typeface="Inter"/>
            </a:endParaRPr>
          </a:p>
        </p:txBody>
      </p:sp>
      <p:sp>
        <p:nvSpPr>
          <p:cNvPr id="5" name="Tekstfelt 4">
            <a:extLst>
              <a:ext uri="{FF2B5EF4-FFF2-40B4-BE49-F238E27FC236}">
                <a16:creationId xmlns:a16="http://schemas.microsoft.com/office/drawing/2014/main" id="{5E482619-0D94-E90E-8AC5-560941740728}"/>
              </a:ext>
            </a:extLst>
          </p:cNvPr>
          <p:cNvSpPr txBox="1"/>
          <p:nvPr/>
        </p:nvSpPr>
        <p:spPr>
          <a:xfrm>
            <a:off x="571156" y="1041528"/>
            <a:ext cx="3307535" cy="400110"/>
          </a:xfrm>
          <a:prstGeom prst="rect">
            <a:avLst/>
          </a:prstGeom>
          <a:noFill/>
        </p:spPr>
        <p:txBody>
          <a:bodyPr wrap="square">
            <a:spAutoFit/>
          </a:bodyPr>
          <a:lstStyle/>
          <a:p>
            <a:pPr marR="0" lvl="0" algn="ctr" rtl="0">
              <a:spcBef>
                <a:spcPts val="0"/>
              </a:spcBef>
              <a:spcAft>
                <a:spcPts val="0"/>
              </a:spcAft>
            </a:pPr>
            <a:r>
              <a:rPr lang="da-DK" sz="2000" b="1" dirty="0">
                <a:solidFill>
                  <a:schemeClr val="bg1"/>
                </a:solidFill>
                <a:latin typeface="Calistoga" pitchFamily="2" charset="0"/>
                <a:ea typeface="Inter" panose="02000503000000020004" pitchFamily="2" charset="0"/>
                <a:cs typeface="Calibri"/>
                <a:sym typeface="Calibri"/>
              </a:rPr>
              <a:t>Prompting med KI</a:t>
            </a:r>
          </a:p>
        </p:txBody>
      </p:sp>
      <p:sp>
        <p:nvSpPr>
          <p:cNvPr id="7" name="Tekstfelt 6">
            <a:extLst>
              <a:ext uri="{FF2B5EF4-FFF2-40B4-BE49-F238E27FC236}">
                <a16:creationId xmlns:a16="http://schemas.microsoft.com/office/drawing/2014/main" id="{DD1E829E-CBE9-A40B-A9AC-02B9C72A9F15}"/>
              </a:ext>
            </a:extLst>
          </p:cNvPr>
          <p:cNvSpPr txBox="1"/>
          <p:nvPr/>
        </p:nvSpPr>
        <p:spPr>
          <a:xfrm>
            <a:off x="4878165" y="1036084"/>
            <a:ext cx="3244199" cy="400110"/>
          </a:xfrm>
          <a:prstGeom prst="rect">
            <a:avLst/>
          </a:prstGeom>
          <a:noFill/>
        </p:spPr>
        <p:txBody>
          <a:bodyPr wrap="square">
            <a:spAutoFit/>
          </a:bodyPr>
          <a:lstStyle/>
          <a:p>
            <a:pPr marR="0" lvl="0" algn="ctr" rtl="0">
              <a:spcBef>
                <a:spcPts val="0"/>
              </a:spcBef>
              <a:spcAft>
                <a:spcPts val="0"/>
              </a:spcAft>
            </a:pPr>
            <a:r>
              <a:rPr lang="da-DK" sz="2000" b="1" dirty="0">
                <a:solidFill>
                  <a:schemeClr val="bg1"/>
                </a:solidFill>
                <a:latin typeface="Calistoga" pitchFamily="2" charset="0"/>
                <a:ea typeface="Inter" panose="02000503000000020004" pitchFamily="2" charset="0"/>
                <a:cs typeface="Calibri"/>
                <a:sym typeface="Calibri"/>
              </a:rPr>
              <a:t>Generativ KI</a:t>
            </a:r>
          </a:p>
        </p:txBody>
      </p:sp>
      <p:sp>
        <p:nvSpPr>
          <p:cNvPr id="12" name="Tekstfelt 11">
            <a:extLst>
              <a:ext uri="{FF2B5EF4-FFF2-40B4-BE49-F238E27FC236}">
                <a16:creationId xmlns:a16="http://schemas.microsoft.com/office/drawing/2014/main" id="{5E42BF45-7333-DAE2-8061-04426EA4E220}"/>
              </a:ext>
            </a:extLst>
          </p:cNvPr>
          <p:cNvSpPr txBox="1"/>
          <p:nvPr/>
        </p:nvSpPr>
        <p:spPr>
          <a:xfrm>
            <a:off x="8749620" y="1051254"/>
            <a:ext cx="3017057" cy="400110"/>
          </a:xfrm>
          <a:prstGeom prst="rect">
            <a:avLst/>
          </a:prstGeom>
          <a:noFill/>
        </p:spPr>
        <p:txBody>
          <a:bodyPr wrap="square">
            <a:spAutoFit/>
          </a:bodyPr>
          <a:lstStyle/>
          <a:p>
            <a:pPr algn="ctr"/>
            <a:r>
              <a:rPr lang="da-DK" sz="2000" b="1" dirty="0">
                <a:solidFill>
                  <a:schemeClr val="bg1"/>
                </a:solidFill>
                <a:latin typeface="Calistoga" pitchFamily="2" charset="0"/>
                <a:ea typeface="Inter" panose="02000503000000020004" pitchFamily="2" charset="0"/>
                <a:cs typeface="Calibri"/>
                <a:sym typeface="Calibri"/>
              </a:rPr>
              <a:t>Jazno </a:t>
            </a:r>
            <a:r>
              <a:rPr lang="da-DK" sz="2000" b="1" dirty="0" err="1">
                <a:solidFill>
                  <a:schemeClr val="bg1"/>
                </a:solidFill>
                <a:latin typeface="Calistoga" pitchFamily="2" charset="0"/>
                <a:ea typeface="Inter" panose="02000503000000020004" pitchFamily="2" charset="0"/>
                <a:cs typeface="Calibri"/>
                <a:sym typeface="Calibri"/>
              </a:rPr>
              <a:t>Franceour</a:t>
            </a:r>
            <a:endParaRPr lang="da-DK" sz="2000" b="1" dirty="0">
              <a:solidFill>
                <a:schemeClr val="bg1"/>
              </a:solidFill>
              <a:latin typeface="Calistoga" pitchFamily="2" charset="0"/>
              <a:ea typeface="Inter" panose="02000503000000020004" pitchFamily="2" charset="0"/>
              <a:cs typeface="Calibri"/>
              <a:sym typeface="Calibri"/>
            </a:endParaRPr>
          </a:p>
        </p:txBody>
      </p:sp>
      <p:sp>
        <p:nvSpPr>
          <p:cNvPr id="13" name="Rectangle 23">
            <a:extLst>
              <a:ext uri="{FF2B5EF4-FFF2-40B4-BE49-F238E27FC236}">
                <a16:creationId xmlns:a16="http://schemas.microsoft.com/office/drawing/2014/main" id="{16EA0542-2AC3-8247-668D-67ACC9707920}"/>
              </a:ext>
            </a:extLst>
          </p:cNvPr>
          <p:cNvSpPr/>
          <p:nvPr/>
        </p:nvSpPr>
        <p:spPr>
          <a:xfrm>
            <a:off x="251910" y="1696382"/>
            <a:ext cx="120439" cy="3840094"/>
          </a:xfrm>
          <a:prstGeom prst="rect">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4" name="Rectangle 23">
            <a:extLst>
              <a:ext uri="{FF2B5EF4-FFF2-40B4-BE49-F238E27FC236}">
                <a16:creationId xmlns:a16="http://schemas.microsoft.com/office/drawing/2014/main" id="{9342B418-050D-0B57-6B1E-96F37B8CD2FF}"/>
              </a:ext>
            </a:extLst>
          </p:cNvPr>
          <p:cNvSpPr/>
          <p:nvPr/>
        </p:nvSpPr>
        <p:spPr>
          <a:xfrm>
            <a:off x="4705945" y="1669491"/>
            <a:ext cx="120439" cy="3840094"/>
          </a:xfrm>
          <a:prstGeom prst="rect">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
        <p:nvSpPr>
          <p:cNvPr id="15" name="Rectangle 23">
            <a:extLst>
              <a:ext uri="{FF2B5EF4-FFF2-40B4-BE49-F238E27FC236}">
                <a16:creationId xmlns:a16="http://schemas.microsoft.com/office/drawing/2014/main" id="{07343F3C-208A-EDE4-0C58-79F7F1674DDB}"/>
              </a:ext>
            </a:extLst>
          </p:cNvPr>
          <p:cNvSpPr/>
          <p:nvPr/>
        </p:nvSpPr>
        <p:spPr>
          <a:xfrm>
            <a:off x="8847295" y="1687267"/>
            <a:ext cx="120439" cy="3840094"/>
          </a:xfrm>
          <a:prstGeom prst="rect">
            <a:avLst/>
          </a:prstGeom>
          <a:solidFill>
            <a:srgbClr val="DAA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spTree>
    <p:extLst>
      <p:ext uri="{BB962C8B-B14F-4D97-AF65-F5344CB8AC3E}">
        <p14:creationId xmlns:p14="http://schemas.microsoft.com/office/powerpoint/2010/main" val="1724652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stoga"/>
              <a:buNone/>
            </a:pPr>
            <a:r>
              <a:rPr lang="da-DK" sz="3200" dirty="0">
                <a:latin typeface="Calistoga"/>
                <a:ea typeface="Calistoga"/>
                <a:cs typeface="Calistoga"/>
                <a:sym typeface="Calistoga"/>
              </a:rPr>
              <a:t>Find vej til den kunstige intelligens på Skoletube/Padlet</a:t>
            </a:r>
            <a:endParaRPr sz="3200" dirty="0"/>
          </a:p>
        </p:txBody>
      </p:sp>
      <p:pic>
        <p:nvPicPr>
          <p:cNvPr id="113" name="Google Shape;113;p4"/>
          <p:cNvPicPr preferRelativeResize="0"/>
          <p:nvPr/>
        </p:nvPicPr>
        <p:blipFill rotWithShape="1">
          <a:blip r:embed="rId3">
            <a:alphaModFix/>
          </a:blip>
          <a:srcRect/>
          <a:stretch/>
        </p:blipFill>
        <p:spPr>
          <a:xfrm>
            <a:off x="1863064" y="2172385"/>
            <a:ext cx="3431414" cy="3493954"/>
          </a:xfrm>
          <a:prstGeom prst="rect">
            <a:avLst/>
          </a:prstGeom>
          <a:noFill/>
          <a:ln>
            <a:noFill/>
          </a:ln>
        </p:spPr>
      </p:pic>
      <p:sp>
        <p:nvSpPr>
          <p:cNvPr id="114" name="Google Shape;114;p4"/>
          <p:cNvSpPr/>
          <p:nvPr/>
        </p:nvSpPr>
        <p:spPr>
          <a:xfrm>
            <a:off x="4879019" y="5077501"/>
            <a:ext cx="552322" cy="543911"/>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5" name="Google Shape;115;p4"/>
          <p:cNvSpPr/>
          <p:nvPr/>
        </p:nvSpPr>
        <p:spPr>
          <a:xfrm>
            <a:off x="3724082" y="3302910"/>
            <a:ext cx="552322" cy="543911"/>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16" name="Google Shape;116;p4"/>
          <p:cNvPicPr preferRelativeResize="0"/>
          <p:nvPr/>
        </p:nvPicPr>
        <p:blipFill rotWithShape="1">
          <a:blip r:embed="rId4">
            <a:alphaModFix/>
          </a:blip>
          <a:srcRect/>
          <a:stretch/>
        </p:blipFill>
        <p:spPr>
          <a:xfrm>
            <a:off x="6142906" y="2172385"/>
            <a:ext cx="4505251" cy="3559492"/>
          </a:xfrm>
          <a:prstGeom prst="rect">
            <a:avLst/>
          </a:prstGeom>
          <a:noFill/>
          <a:ln>
            <a:noFill/>
          </a:ln>
        </p:spPr>
      </p:pic>
      <p:sp>
        <p:nvSpPr>
          <p:cNvPr id="117" name="Google Shape;117;p4"/>
          <p:cNvSpPr/>
          <p:nvPr/>
        </p:nvSpPr>
        <p:spPr>
          <a:xfrm>
            <a:off x="9161387" y="4106846"/>
            <a:ext cx="1602757" cy="698357"/>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0B334D-2B4D-8012-78FA-B6745DD2506F}"/>
              </a:ext>
            </a:extLst>
          </p:cNvPr>
          <p:cNvSpPr>
            <a:spLocks noGrp="1"/>
          </p:cNvSpPr>
          <p:nvPr>
            <p:ph type="ctrTitle"/>
          </p:nvPr>
        </p:nvSpPr>
        <p:spPr>
          <a:xfrm rot="5400000">
            <a:off x="9553218" y="3061101"/>
            <a:ext cx="4119040" cy="963098"/>
          </a:xfrm>
        </p:spPr>
        <p:txBody>
          <a:bodyPr>
            <a:normAutofit/>
          </a:bodyPr>
          <a:lstStyle/>
          <a:p>
            <a:r>
              <a:rPr lang="da-DK" dirty="0">
                <a:latin typeface="Calistoga" pitchFamily="2" charset="0"/>
              </a:rPr>
              <a:t>Aktiviteter</a:t>
            </a:r>
          </a:p>
        </p:txBody>
      </p:sp>
      <p:sp>
        <p:nvSpPr>
          <p:cNvPr id="3" name="Tekstfelt 2">
            <a:extLst>
              <a:ext uri="{FF2B5EF4-FFF2-40B4-BE49-F238E27FC236}">
                <a16:creationId xmlns:a16="http://schemas.microsoft.com/office/drawing/2014/main" id="{A24D8079-A141-C497-B411-0A7C3968B5D7}"/>
              </a:ext>
            </a:extLst>
          </p:cNvPr>
          <p:cNvSpPr txBox="1"/>
          <p:nvPr/>
        </p:nvSpPr>
        <p:spPr>
          <a:xfrm>
            <a:off x="1756609" y="618064"/>
            <a:ext cx="9193096" cy="6617196"/>
          </a:xfrm>
          <a:prstGeom prst="rect">
            <a:avLst/>
          </a:prstGeom>
          <a:noFill/>
        </p:spPr>
        <p:txBody>
          <a:bodyPr wrap="square" rtlCol="0">
            <a:spAutoFit/>
          </a:bodyPr>
          <a:lstStyle/>
          <a:p>
            <a:r>
              <a:rPr lang="da-DK" sz="2400" dirty="0">
                <a:latin typeface="Calistoga" pitchFamily="2" charset="0"/>
                <a:ea typeface="Inter" panose="02000503000000020004" pitchFamily="2" charset="0"/>
              </a:rPr>
              <a:t>1. Er det et KI-genereret billede eller et almindeligt fotografi?</a:t>
            </a:r>
          </a:p>
          <a:p>
            <a:r>
              <a:rPr lang="da-DK" sz="1600" dirty="0">
                <a:latin typeface="Inter" panose="02000503000000020004" pitchFamily="2" charset="0"/>
                <a:ea typeface="Inter" panose="02000503000000020004" pitchFamily="2" charset="0"/>
              </a:rPr>
              <a:t>- Skærp blikket for tegn på at et billede af Ki-genereret. Filosofer over spørgsmålet om hvad vi bør/ikke-bør genskabe med de nye KI-værktøjer. </a:t>
            </a:r>
          </a:p>
          <a:p>
            <a:endParaRPr lang="da-DK" sz="2400" dirty="0">
              <a:latin typeface="Inter" panose="02000503000000020004" pitchFamily="2" charset="0"/>
              <a:ea typeface="Inter" panose="02000503000000020004" pitchFamily="2" charset="0"/>
            </a:endParaRPr>
          </a:p>
          <a:p>
            <a:r>
              <a:rPr lang="da-DK" sz="2400" dirty="0">
                <a:solidFill>
                  <a:srgbClr val="DAA600"/>
                </a:solidFill>
                <a:latin typeface="Calistoga" pitchFamily="2" charset="0"/>
                <a:ea typeface="Inter" panose="02000503000000020004" pitchFamily="2" charset="0"/>
              </a:rPr>
              <a:t>2. Kan du lave en sej t-shirt?</a:t>
            </a:r>
          </a:p>
          <a:p>
            <a:r>
              <a:rPr lang="da-DK" sz="1600" dirty="0">
                <a:latin typeface="Inter" panose="02000503000000020004" pitchFamily="2" charset="0"/>
                <a:ea typeface="Inter" panose="02000503000000020004" pitchFamily="2" charset="0"/>
              </a:rPr>
              <a:t>- Er det muligt at få hvilket som helst motiv på en hvid t-shirt? Filosofer over menneskets plads i designprocessen, når KI i nogen eller større grad kan overtage menneskets rolle. </a:t>
            </a:r>
          </a:p>
          <a:p>
            <a:endParaRPr lang="da-DK" sz="2400" dirty="0">
              <a:latin typeface="Inter" panose="02000503000000020004" pitchFamily="2" charset="0"/>
              <a:ea typeface="Inter" panose="02000503000000020004" pitchFamily="2" charset="0"/>
            </a:endParaRPr>
          </a:p>
          <a:p>
            <a:r>
              <a:rPr lang="da-DK" sz="2400" dirty="0">
                <a:solidFill>
                  <a:srgbClr val="FF6699"/>
                </a:solidFill>
                <a:latin typeface="Calistoga" pitchFamily="2" charset="0"/>
                <a:ea typeface="Inter" panose="02000503000000020004" pitchFamily="2" charset="0"/>
              </a:rPr>
              <a:t>3. </a:t>
            </a:r>
            <a:r>
              <a:rPr lang="da-DK" sz="2400" dirty="0" err="1">
                <a:solidFill>
                  <a:srgbClr val="FF6699"/>
                </a:solidFill>
                <a:latin typeface="Calistoga" pitchFamily="2" charset="0"/>
                <a:ea typeface="Inter" panose="02000503000000020004" pitchFamily="2" charset="0"/>
              </a:rPr>
              <a:t>Uncanny</a:t>
            </a:r>
            <a:r>
              <a:rPr lang="da-DK" sz="2400" dirty="0">
                <a:solidFill>
                  <a:srgbClr val="FF6699"/>
                </a:solidFill>
                <a:latin typeface="Calistoga" pitchFamily="2" charset="0"/>
                <a:ea typeface="Inter" panose="02000503000000020004" pitchFamily="2" charset="0"/>
              </a:rPr>
              <a:t> Valley</a:t>
            </a:r>
          </a:p>
          <a:p>
            <a:r>
              <a:rPr lang="da-DK" sz="1600" dirty="0">
                <a:latin typeface="Inter" panose="02000503000000020004" pitchFamily="2" charset="0"/>
                <a:ea typeface="Inter" panose="02000503000000020004" pitchFamily="2" charset="0"/>
              </a:rPr>
              <a:t>- Hvor mærkeligt ser det lige ud, og hvilken følelse fremkalder det? Filosofer over de følelser og reaktioner, som det fremkalder når en teknologi næsten eftergøre vores verden. </a:t>
            </a:r>
          </a:p>
          <a:p>
            <a:endParaRPr lang="da-DK" sz="2400" dirty="0">
              <a:latin typeface="Inter" panose="02000503000000020004" pitchFamily="2" charset="0"/>
              <a:ea typeface="Inter" panose="02000503000000020004" pitchFamily="2" charset="0"/>
            </a:endParaRPr>
          </a:p>
          <a:p>
            <a:r>
              <a:rPr lang="da-DK" sz="2400" dirty="0">
                <a:solidFill>
                  <a:schemeClr val="accent2"/>
                </a:solidFill>
                <a:latin typeface="Calistoga" pitchFamily="2" charset="0"/>
                <a:ea typeface="Inter" panose="02000503000000020004" pitchFamily="2" charset="0"/>
              </a:rPr>
              <a:t>4. Fik vi det, vi ønskede? </a:t>
            </a:r>
          </a:p>
          <a:p>
            <a:r>
              <a:rPr lang="da-DK" sz="1600" dirty="0">
                <a:latin typeface="Inter" panose="02000503000000020004" pitchFamily="2" charset="0"/>
                <a:ea typeface="Inter" panose="02000503000000020004" pitchFamily="2" charset="0"/>
              </a:rPr>
              <a:t>- Undersøg hvordan KI udlægger vores forespørgsler og skærp samtidig forståelsen for og evnen til at prompte bedre.</a:t>
            </a:r>
          </a:p>
          <a:p>
            <a:endParaRPr lang="da-DK" sz="2400" dirty="0">
              <a:latin typeface="Inter" panose="02000503000000020004" pitchFamily="2" charset="0"/>
              <a:ea typeface="Inter" panose="02000503000000020004" pitchFamily="2" charset="0"/>
            </a:endParaRPr>
          </a:p>
          <a:p>
            <a:r>
              <a:rPr lang="da-DK" sz="2400" dirty="0">
                <a:solidFill>
                  <a:srgbClr val="7030A0"/>
                </a:solidFill>
                <a:latin typeface="Calistoga" pitchFamily="2" charset="0"/>
                <a:ea typeface="Inter" panose="02000503000000020004" pitchFamily="2" charset="0"/>
              </a:rPr>
              <a:t>5. Den hverdagslige og den redigerede teenager</a:t>
            </a:r>
          </a:p>
          <a:p>
            <a:r>
              <a:rPr lang="da-DK" sz="1600" dirty="0">
                <a:latin typeface="Inter" panose="02000503000000020004" pitchFamily="2" charset="0"/>
                <a:ea typeface="Inter" panose="02000503000000020004" pitchFamily="2" charset="0"/>
              </a:rPr>
              <a:t>- Skab en teenager i dit billede. Filosofer over, hvad der gør et billede hverdagsligt versus redigeret og opsat. Og hvornår et billede egentlig repræsentere en dansk teenager?</a:t>
            </a:r>
          </a:p>
          <a:p>
            <a:endParaRPr lang="da-DK" sz="2400" dirty="0">
              <a:solidFill>
                <a:srgbClr val="7030A0"/>
              </a:solidFill>
              <a:latin typeface="Calistoga" pitchFamily="2" charset="0"/>
              <a:ea typeface="Inter" panose="02000503000000020004" pitchFamily="2" charset="0"/>
            </a:endParaRPr>
          </a:p>
          <a:p>
            <a:endParaRPr lang="da-DK" sz="2400" dirty="0">
              <a:solidFill>
                <a:srgbClr val="7030A0"/>
              </a:solidFill>
              <a:latin typeface="Calistoga" pitchFamily="2" charset="0"/>
              <a:ea typeface="Inter" panose="02000503000000020004" pitchFamily="2" charset="0"/>
            </a:endParaRPr>
          </a:p>
        </p:txBody>
      </p:sp>
      <p:pic>
        <p:nvPicPr>
          <p:cNvPr id="6" name="Billede 5">
            <a:extLst>
              <a:ext uri="{FF2B5EF4-FFF2-40B4-BE49-F238E27FC236}">
                <a16:creationId xmlns:a16="http://schemas.microsoft.com/office/drawing/2014/main" id="{A2A1029F-B7F1-6D37-D9B7-EBC6E55E7D2B}"/>
              </a:ext>
            </a:extLst>
          </p:cNvPr>
          <p:cNvPicPr>
            <a:picLocks noChangeAspect="1"/>
          </p:cNvPicPr>
          <p:nvPr/>
        </p:nvPicPr>
        <p:blipFill>
          <a:blip r:embed="rId2"/>
          <a:stretch>
            <a:fillRect/>
          </a:stretch>
        </p:blipFill>
        <p:spPr>
          <a:xfrm>
            <a:off x="370529" y="618064"/>
            <a:ext cx="1004561" cy="1004561"/>
          </a:xfrm>
          <a:prstGeom prst="rect">
            <a:avLst/>
          </a:prstGeom>
        </p:spPr>
      </p:pic>
      <p:pic>
        <p:nvPicPr>
          <p:cNvPr id="7" name="Billede 6">
            <a:extLst>
              <a:ext uri="{FF2B5EF4-FFF2-40B4-BE49-F238E27FC236}">
                <a16:creationId xmlns:a16="http://schemas.microsoft.com/office/drawing/2014/main" id="{235668A6-6D97-44CB-B9A4-2204AE0D5A5E}"/>
              </a:ext>
            </a:extLst>
          </p:cNvPr>
          <p:cNvPicPr>
            <a:picLocks noChangeAspect="1"/>
          </p:cNvPicPr>
          <p:nvPr/>
        </p:nvPicPr>
        <p:blipFill>
          <a:blip r:embed="rId3"/>
          <a:stretch>
            <a:fillRect/>
          </a:stretch>
        </p:blipFill>
        <p:spPr>
          <a:xfrm>
            <a:off x="370528" y="1857702"/>
            <a:ext cx="1004562" cy="1004562"/>
          </a:xfrm>
          <a:prstGeom prst="rect">
            <a:avLst/>
          </a:prstGeom>
        </p:spPr>
      </p:pic>
      <p:pic>
        <p:nvPicPr>
          <p:cNvPr id="8" name="Billede 7">
            <a:extLst>
              <a:ext uri="{FF2B5EF4-FFF2-40B4-BE49-F238E27FC236}">
                <a16:creationId xmlns:a16="http://schemas.microsoft.com/office/drawing/2014/main" id="{4D5BB755-A3A3-8B8F-BF58-E58733F23251}"/>
              </a:ext>
            </a:extLst>
          </p:cNvPr>
          <p:cNvPicPr>
            <a:picLocks noChangeAspect="1"/>
          </p:cNvPicPr>
          <p:nvPr/>
        </p:nvPicPr>
        <p:blipFill>
          <a:blip r:embed="rId4"/>
          <a:stretch>
            <a:fillRect/>
          </a:stretch>
        </p:blipFill>
        <p:spPr>
          <a:xfrm>
            <a:off x="370529" y="3126605"/>
            <a:ext cx="1004561" cy="1004561"/>
          </a:xfrm>
          <a:prstGeom prst="rect">
            <a:avLst/>
          </a:prstGeom>
        </p:spPr>
      </p:pic>
      <p:pic>
        <p:nvPicPr>
          <p:cNvPr id="9" name="Billede 8">
            <a:extLst>
              <a:ext uri="{FF2B5EF4-FFF2-40B4-BE49-F238E27FC236}">
                <a16:creationId xmlns:a16="http://schemas.microsoft.com/office/drawing/2014/main" id="{8E12C7CF-2F52-48CA-FE03-2B8536047FB7}"/>
              </a:ext>
            </a:extLst>
          </p:cNvPr>
          <p:cNvPicPr>
            <a:picLocks noChangeAspect="1"/>
          </p:cNvPicPr>
          <p:nvPr/>
        </p:nvPicPr>
        <p:blipFill>
          <a:blip r:embed="rId5"/>
          <a:stretch>
            <a:fillRect/>
          </a:stretch>
        </p:blipFill>
        <p:spPr>
          <a:xfrm>
            <a:off x="370528" y="4395507"/>
            <a:ext cx="1004562" cy="1004562"/>
          </a:xfrm>
          <a:prstGeom prst="rect">
            <a:avLst/>
          </a:prstGeom>
        </p:spPr>
      </p:pic>
      <p:pic>
        <p:nvPicPr>
          <p:cNvPr id="11" name="Billede 10">
            <a:extLst>
              <a:ext uri="{FF2B5EF4-FFF2-40B4-BE49-F238E27FC236}">
                <a16:creationId xmlns:a16="http://schemas.microsoft.com/office/drawing/2014/main" id="{3DD0E6FA-63E6-D5E4-28E9-3142B5946D9B}"/>
              </a:ext>
            </a:extLst>
          </p:cNvPr>
          <p:cNvPicPr>
            <a:picLocks noChangeAspect="1"/>
          </p:cNvPicPr>
          <p:nvPr/>
        </p:nvPicPr>
        <p:blipFill>
          <a:blip r:embed="rId6"/>
          <a:stretch>
            <a:fillRect/>
          </a:stretch>
        </p:blipFill>
        <p:spPr>
          <a:xfrm>
            <a:off x="370528" y="5664409"/>
            <a:ext cx="1004561" cy="1004561"/>
          </a:xfrm>
          <a:prstGeom prst="rect">
            <a:avLst/>
          </a:prstGeom>
        </p:spPr>
      </p:pic>
    </p:spTree>
    <p:extLst>
      <p:ext uri="{BB962C8B-B14F-4D97-AF65-F5344CB8AC3E}">
        <p14:creationId xmlns:p14="http://schemas.microsoft.com/office/powerpoint/2010/main" val="2692242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22"/>
        <p:cNvGrpSpPr/>
        <p:nvPr/>
      </p:nvGrpSpPr>
      <p:grpSpPr>
        <a:xfrm>
          <a:off x="0" y="0"/>
          <a:ext cx="0" cy="0"/>
          <a:chOff x="0" y="0"/>
          <a:chExt cx="0" cy="0"/>
        </a:xfrm>
      </p:grpSpPr>
      <p:sp>
        <p:nvSpPr>
          <p:cNvPr id="123" name="Google Shape;123;p5"/>
          <p:cNvSpPr/>
          <p:nvPr/>
        </p:nvSpPr>
        <p:spPr>
          <a:xfrm>
            <a:off x="6982048" y="5206409"/>
            <a:ext cx="4912241" cy="1458278"/>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800" b="1" dirty="0" err="1">
                <a:solidFill>
                  <a:srgbClr val="F8DF82"/>
                </a:solidFill>
                <a:latin typeface="Inter"/>
                <a:ea typeface="Inter"/>
                <a:cs typeface="Inter"/>
                <a:sym typeface="Inter"/>
              </a:rPr>
              <a:t>Midjourney</a:t>
            </a:r>
            <a:r>
              <a:rPr lang="da-DK" sz="1800" b="1" dirty="0">
                <a:solidFill>
                  <a:srgbClr val="F8DF82"/>
                </a:solidFill>
                <a:latin typeface="Inter"/>
                <a:ea typeface="Inter"/>
                <a:cs typeface="Inter"/>
                <a:sym typeface="Inter"/>
              </a:rPr>
              <a:t> /</a:t>
            </a:r>
            <a:r>
              <a:rPr lang="da-DK" sz="1800" dirty="0">
                <a:solidFill>
                  <a:srgbClr val="F8DF82"/>
                </a:solidFill>
                <a:latin typeface="Inter"/>
                <a:ea typeface="Inter"/>
                <a:cs typeface="Inter"/>
                <a:sym typeface="Inter"/>
              </a:rPr>
              <a:t>Imagine prompt:</a:t>
            </a:r>
            <a:endParaRPr dirty="0">
              <a:solidFill>
                <a:srgbClr val="F8DF82"/>
              </a:solidFill>
            </a:endParaRPr>
          </a:p>
          <a:p>
            <a:pPr marL="0" marR="0" lvl="0" indent="0" algn="ctr" rtl="0">
              <a:spcBef>
                <a:spcPts val="0"/>
              </a:spcBef>
              <a:spcAft>
                <a:spcPts val="0"/>
              </a:spcAft>
              <a:buNone/>
            </a:pPr>
            <a:r>
              <a:rPr lang="da-DK" sz="1800" b="1" i="0" dirty="0">
                <a:solidFill>
                  <a:schemeClr val="bg1"/>
                </a:solidFill>
                <a:latin typeface="Inter"/>
                <a:ea typeface="Inter"/>
                <a:cs typeface="Inter"/>
                <a:sym typeface="Inter"/>
              </a:rPr>
              <a:t>Highly </a:t>
            </a:r>
            <a:r>
              <a:rPr lang="da-DK" sz="1800" b="1" i="0" dirty="0" err="1">
                <a:solidFill>
                  <a:schemeClr val="bg1"/>
                </a:solidFill>
                <a:latin typeface="Inter"/>
                <a:ea typeface="Inter"/>
                <a:cs typeface="Inter"/>
                <a:sym typeface="Inter"/>
              </a:rPr>
              <a:t>defined</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macrophotography</a:t>
            </a:r>
            <a:r>
              <a:rPr lang="da-DK" sz="1800" b="1" i="0" dirty="0">
                <a:solidFill>
                  <a:schemeClr val="bg1"/>
                </a:solidFill>
                <a:latin typeface="Inter"/>
                <a:ea typeface="Inter"/>
                <a:cs typeface="Inter"/>
                <a:sym typeface="Inter"/>
              </a:rPr>
              <a:t> selfie of a </a:t>
            </a:r>
            <a:r>
              <a:rPr lang="da-DK" sz="1800" b="1" i="0" dirty="0" err="1">
                <a:solidFill>
                  <a:schemeClr val="bg1"/>
                </a:solidFill>
                <a:latin typeface="Inter"/>
                <a:ea typeface="Inter"/>
                <a:cs typeface="Inter"/>
                <a:sym typeface="Inter"/>
              </a:rPr>
              <a:t>group</a:t>
            </a:r>
            <a:r>
              <a:rPr lang="da-DK" sz="1800" b="1" i="0" dirty="0">
                <a:solidFill>
                  <a:schemeClr val="bg1"/>
                </a:solidFill>
                <a:latin typeface="Inter"/>
                <a:ea typeface="Inter"/>
                <a:cs typeface="Inter"/>
                <a:sym typeface="Inter"/>
              </a:rPr>
              <a:t> of </a:t>
            </a:r>
            <a:r>
              <a:rPr lang="da-DK" sz="1800" b="1" i="0" dirty="0" err="1">
                <a:solidFill>
                  <a:schemeClr val="bg1"/>
                </a:solidFill>
                <a:latin typeface="Inter"/>
                <a:ea typeface="Inter"/>
                <a:cs typeface="Inter"/>
                <a:sym typeface="Inter"/>
              </a:rPr>
              <a:t>cats</a:t>
            </a:r>
            <a:r>
              <a:rPr lang="da-DK" sz="1800" b="1" i="0" dirty="0">
                <a:solidFill>
                  <a:schemeClr val="bg1"/>
                </a:solidFill>
                <a:latin typeface="Inter"/>
                <a:ea typeface="Inter"/>
                <a:cs typeface="Inter"/>
                <a:sym typeface="Inter"/>
              </a:rPr>
              <a:t> in a </a:t>
            </a:r>
            <a:r>
              <a:rPr lang="da-DK" sz="1800" b="1" dirty="0">
                <a:solidFill>
                  <a:schemeClr val="bg1"/>
                </a:solidFill>
                <a:latin typeface="Inter"/>
                <a:ea typeface="Inter"/>
                <a:cs typeface="Inter"/>
                <a:sym typeface="Inter"/>
              </a:rPr>
              <a:t>C</a:t>
            </a:r>
            <a:r>
              <a:rPr lang="da-DK" sz="1800" b="1" i="0" dirty="0">
                <a:solidFill>
                  <a:schemeClr val="bg1"/>
                </a:solidFill>
                <a:latin typeface="Inter"/>
                <a:ea typeface="Inter"/>
                <a:cs typeface="Inter"/>
                <a:sym typeface="Inter"/>
              </a:rPr>
              <a:t>openhagen, </a:t>
            </a:r>
            <a:r>
              <a:rPr lang="da-DK" sz="1800" b="1" i="0" dirty="0" err="1">
                <a:solidFill>
                  <a:schemeClr val="bg1"/>
                </a:solidFill>
                <a:latin typeface="Inter"/>
                <a:ea typeface="Inter"/>
                <a:cs typeface="Inter"/>
                <a:sym typeface="Inter"/>
              </a:rPr>
              <a:t>sunshine</a:t>
            </a:r>
            <a:r>
              <a:rPr lang="da-DK" sz="1800" b="1" i="0" dirty="0">
                <a:solidFill>
                  <a:schemeClr val="bg1"/>
                </a:solidFill>
                <a:latin typeface="Inter"/>
                <a:ea typeface="Inter"/>
                <a:cs typeface="Inter"/>
                <a:sym typeface="Inter"/>
              </a:rPr>
              <a:t>, golden hour, </a:t>
            </a:r>
            <a:r>
              <a:rPr lang="da-DK" sz="1800" b="1" i="0" dirty="0" err="1">
                <a:solidFill>
                  <a:schemeClr val="bg1"/>
                </a:solidFill>
                <a:latin typeface="Inter"/>
                <a:ea typeface="Inter"/>
                <a:cs typeface="Inter"/>
                <a:sym typeface="Inter"/>
              </a:rPr>
              <a:t>sharp</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details</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soft</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lighting</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uplight</a:t>
            </a:r>
            <a:r>
              <a:rPr lang="da-DK" sz="1800" b="1" i="0" dirty="0">
                <a:solidFill>
                  <a:schemeClr val="bg1"/>
                </a:solidFill>
                <a:latin typeface="Inter"/>
                <a:ea typeface="Inter"/>
                <a:cs typeface="Inter"/>
                <a:sym typeface="Inter"/>
              </a:rPr>
              <a:t> --v 4</a:t>
            </a:r>
            <a:endParaRPr sz="1800" dirty="0">
              <a:solidFill>
                <a:schemeClr val="bg1"/>
              </a:solidFill>
              <a:latin typeface="Inter"/>
              <a:ea typeface="Inter"/>
              <a:cs typeface="Inter"/>
              <a:sym typeface="Inter"/>
            </a:endParaRPr>
          </a:p>
        </p:txBody>
      </p:sp>
      <p:sp>
        <p:nvSpPr>
          <p:cNvPr id="124" name="Google Shape;124;p5"/>
          <p:cNvSpPr/>
          <p:nvPr/>
        </p:nvSpPr>
        <p:spPr>
          <a:xfrm>
            <a:off x="6982048" y="130344"/>
            <a:ext cx="4912241" cy="4912241"/>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5" name="Google Shape;125;p5"/>
          <p:cNvSpPr txBox="1"/>
          <p:nvPr/>
        </p:nvSpPr>
        <p:spPr>
          <a:xfrm>
            <a:off x="650606" y="867360"/>
            <a:ext cx="6400800" cy="954067"/>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da-DK" sz="2800" dirty="0">
                <a:solidFill>
                  <a:schemeClr val="lt1"/>
                </a:solidFill>
                <a:latin typeface="Calistoga"/>
                <a:ea typeface="Calistoga"/>
                <a:cs typeface="Calistoga"/>
                <a:sym typeface="Calistoga"/>
              </a:rPr>
              <a:t>Er det et KI-genereret billede eller et almindeligt fotografi?</a:t>
            </a:r>
            <a:endParaRPr dirty="0"/>
          </a:p>
        </p:txBody>
      </p:sp>
      <p:sp>
        <p:nvSpPr>
          <p:cNvPr id="126" name="Google Shape;126;p5"/>
          <p:cNvSpPr txBox="1"/>
          <p:nvPr/>
        </p:nvSpPr>
        <p:spPr>
          <a:xfrm>
            <a:off x="1206807" y="2189043"/>
            <a:ext cx="4468057" cy="3250208"/>
          </a:xfrm>
          <a:prstGeom prst="rect">
            <a:avLst/>
          </a:prstGeom>
          <a:noFill/>
          <a:ln>
            <a:noFill/>
          </a:ln>
        </p:spPr>
        <p:txBody>
          <a:bodyPr spcFirstLastPara="1" wrap="square" lIns="91425" tIns="45700" rIns="91425" bIns="45700" anchor="t" anchorCtr="0">
            <a:spAutoFit/>
          </a:bodyPr>
          <a:lstStyle/>
          <a:p>
            <a:pPr marL="0" marR="0" lvl="0" indent="0" rtl="0">
              <a:lnSpc>
                <a:spcPct val="114000"/>
              </a:lnSpc>
              <a:spcBef>
                <a:spcPts val="0"/>
              </a:spcBef>
              <a:spcAft>
                <a:spcPts val="0"/>
              </a:spcAft>
              <a:buNone/>
            </a:pPr>
            <a:r>
              <a:rPr lang="da-DK" sz="1800" b="1" dirty="0">
                <a:solidFill>
                  <a:schemeClr val="bg1"/>
                </a:solidFill>
                <a:latin typeface="Inter"/>
                <a:ea typeface="Inter"/>
                <a:cs typeface="Inter"/>
                <a:sym typeface="Inter"/>
              </a:rPr>
              <a:t>OPGAVE</a:t>
            </a:r>
            <a:r>
              <a:rPr lang="da-DK" sz="1800" dirty="0">
                <a:solidFill>
                  <a:schemeClr val="bg1"/>
                </a:solidFill>
                <a:latin typeface="Inter"/>
                <a:ea typeface="Inter"/>
                <a:cs typeface="Inter"/>
                <a:sym typeface="Inter"/>
              </a:rPr>
              <a:t>: Tre billeder er blevet blandet. </a:t>
            </a:r>
          </a:p>
          <a:p>
            <a:pPr marL="0" marR="0" lvl="0" indent="0" rtl="0">
              <a:lnSpc>
                <a:spcPct val="114000"/>
              </a:lnSpc>
              <a:spcBef>
                <a:spcPts val="0"/>
              </a:spcBef>
              <a:spcAft>
                <a:spcPts val="0"/>
              </a:spcAft>
              <a:buNone/>
            </a:pPr>
            <a:r>
              <a:rPr lang="da-DK" sz="1800" dirty="0">
                <a:solidFill>
                  <a:schemeClr val="bg1"/>
                </a:solidFill>
                <a:latin typeface="Inter"/>
                <a:ea typeface="Inter"/>
                <a:cs typeface="Inter"/>
                <a:sym typeface="Inter"/>
              </a:rPr>
              <a:t>Et billede repræsenterer et ”ægte” fotografi, mens de to andre billeder er skabt gennem prompting af KI. Præsenter billederne og lad eleverne komme med kvalificerede gæt på, hvad der er et fotografi, og hvad der er skabt med KI.</a:t>
            </a:r>
            <a:endParaRPr sz="1800" dirty="0">
              <a:solidFill>
                <a:schemeClr val="bg1"/>
              </a:solidFill>
              <a:latin typeface="Inter"/>
              <a:ea typeface="Inter"/>
              <a:cs typeface="Inter"/>
              <a:sym typeface="Inter"/>
            </a:endParaRPr>
          </a:p>
          <a:p>
            <a:pPr marL="0" marR="0" lvl="0" indent="0" algn="ctr" rtl="0">
              <a:lnSpc>
                <a:spcPct val="114000"/>
              </a:lnSpc>
              <a:spcBef>
                <a:spcPts val="0"/>
              </a:spcBef>
              <a:spcAft>
                <a:spcPts val="0"/>
              </a:spcAft>
              <a:buNone/>
            </a:pPr>
            <a:endParaRPr sz="1800" dirty="0">
              <a:solidFill>
                <a:schemeClr val="lt1"/>
              </a:solidFill>
              <a:latin typeface="Inter"/>
              <a:ea typeface="Inter"/>
              <a:cs typeface="Inter"/>
              <a:sym typeface="Inter"/>
            </a:endParaRPr>
          </a:p>
        </p:txBody>
      </p:sp>
      <p:pic>
        <p:nvPicPr>
          <p:cNvPr id="128" name="Google Shape;128;p5" descr="Et billede, der indeholder skitse, tegning, clipart, Stregtegning&#10;&#10;Automatisk genereret beskrivelse"/>
          <p:cNvPicPr preferRelativeResize="0"/>
          <p:nvPr/>
        </p:nvPicPr>
        <p:blipFill rotWithShape="1">
          <a:blip r:embed="rId4">
            <a:alphaModFix/>
          </a:blip>
          <a:srcRect/>
          <a:stretch/>
        </p:blipFill>
        <p:spPr>
          <a:xfrm>
            <a:off x="650606" y="2262195"/>
            <a:ext cx="480192" cy="539263"/>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33"/>
        <p:cNvGrpSpPr/>
        <p:nvPr/>
      </p:nvGrpSpPr>
      <p:grpSpPr>
        <a:xfrm>
          <a:off x="0" y="0"/>
          <a:ext cx="0" cy="0"/>
          <a:chOff x="0" y="0"/>
          <a:chExt cx="0" cy="0"/>
        </a:xfrm>
      </p:grpSpPr>
      <p:sp>
        <p:nvSpPr>
          <p:cNvPr id="136" name="Google Shape;136;p6"/>
          <p:cNvSpPr txBox="1"/>
          <p:nvPr/>
        </p:nvSpPr>
        <p:spPr>
          <a:xfrm>
            <a:off x="2914587" y="1122791"/>
            <a:ext cx="6362826"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6000" dirty="0">
                <a:solidFill>
                  <a:schemeClr val="lt1"/>
                </a:solidFill>
                <a:latin typeface="Calistoga"/>
                <a:sym typeface="Calistoga"/>
              </a:rPr>
              <a:t>Match billederne</a:t>
            </a:r>
            <a:endParaRPr sz="6000" dirty="0"/>
          </a:p>
        </p:txBody>
      </p:sp>
      <p:sp>
        <p:nvSpPr>
          <p:cNvPr id="3" name="Google Shape;143;p7">
            <a:extLst>
              <a:ext uri="{FF2B5EF4-FFF2-40B4-BE49-F238E27FC236}">
                <a16:creationId xmlns:a16="http://schemas.microsoft.com/office/drawing/2014/main" id="{650AAB23-8AE7-5679-430F-4F9963447B81}"/>
              </a:ext>
            </a:extLst>
          </p:cNvPr>
          <p:cNvSpPr txBox="1"/>
          <p:nvPr/>
        </p:nvSpPr>
        <p:spPr>
          <a:xfrm>
            <a:off x="1564575" y="2609059"/>
            <a:ext cx="10108869" cy="1495754"/>
          </a:xfrm>
          <a:prstGeom prst="rect">
            <a:avLst/>
          </a:prstGeom>
          <a:noFill/>
          <a:ln>
            <a:noFill/>
          </a:ln>
        </p:spPr>
        <p:txBody>
          <a:bodyPr spcFirstLastPara="1" wrap="square" lIns="91425" tIns="45700" rIns="91425" bIns="45700" anchor="t" anchorCtr="0">
            <a:spAutoFit/>
          </a:bodyPr>
          <a:lstStyle/>
          <a:p>
            <a:pPr marL="0" marR="0" lvl="0" indent="0" rtl="0">
              <a:lnSpc>
                <a:spcPct val="114000"/>
              </a:lnSpc>
              <a:spcBef>
                <a:spcPts val="0"/>
              </a:spcBef>
              <a:spcAft>
                <a:spcPts val="0"/>
              </a:spcAft>
              <a:buNone/>
            </a:pPr>
            <a:r>
              <a:rPr lang="da-DK" sz="2000" dirty="0">
                <a:solidFill>
                  <a:schemeClr val="lt1"/>
                </a:solidFill>
                <a:latin typeface="Inter"/>
                <a:ea typeface="Inter"/>
                <a:cs typeface="Inter"/>
                <a:sym typeface="Inter"/>
              </a:rPr>
              <a:t>Vi skal nu se på tre billeder af et </a:t>
            </a:r>
            <a:r>
              <a:rPr lang="da-DK" sz="2000" b="1" dirty="0">
                <a:solidFill>
                  <a:schemeClr val="lt1"/>
                </a:solidFill>
                <a:latin typeface="Inter"/>
                <a:ea typeface="Inter"/>
                <a:cs typeface="Inter"/>
                <a:sym typeface="Inter"/>
              </a:rPr>
              <a:t>MENNESKE</a:t>
            </a:r>
            <a:r>
              <a:rPr lang="da-DK" sz="2000" dirty="0">
                <a:solidFill>
                  <a:schemeClr val="lt1"/>
                </a:solidFill>
                <a:latin typeface="Inter"/>
                <a:ea typeface="Inter"/>
                <a:cs typeface="Inter"/>
                <a:sym typeface="Inter"/>
              </a:rPr>
              <a:t>. </a:t>
            </a:r>
          </a:p>
          <a:p>
            <a:pPr marL="0" marR="0" lvl="0" indent="0" rtl="0">
              <a:lnSpc>
                <a:spcPct val="114000"/>
              </a:lnSpc>
              <a:spcBef>
                <a:spcPts val="0"/>
              </a:spcBef>
              <a:spcAft>
                <a:spcPts val="0"/>
              </a:spcAft>
              <a:buNone/>
            </a:pPr>
            <a:r>
              <a:rPr lang="da-DK" sz="2000" dirty="0">
                <a:solidFill>
                  <a:schemeClr val="lt1"/>
                </a:solidFill>
                <a:latin typeface="Inter"/>
                <a:ea typeface="Inter"/>
                <a:cs typeface="Inter"/>
                <a:sym typeface="Inter"/>
              </a:rPr>
              <a:t>På næste side er tre billeder af en ung svensk pige. Det ene billede er et fotografi og de to andre billeder er skabt gennem </a:t>
            </a:r>
            <a:r>
              <a:rPr lang="da-DK" sz="2000" dirty="0" err="1">
                <a:solidFill>
                  <a:schemeClr val="lt1"/>
                </a:solidFill>
                <a:latin typeface="Inter"/>
                <a:ea typeface="Inter"/>
                <a:cs typeface="Inter"/>
                <a:sym typeface="Inter"/>
              </a:rPr>
              <a:t>prompting</a:t>
            </a:r>
            <a:r>
              <a:rPr lang="da-DK" sz="2000" dirty="0">
                <a:solidFill>
                  <a:schemeClr val="lt1"/>
                </a:solidFill>
                <a:latin typeface="Inter"/>
                <a:ea typeface="Inter"/>
                <a:cs typeface="Inter"/>
                <a:sym typeface="Inter"/>
              </a:rPr>
              <a:t>. </a:t>
            </a:r>
          </a:p>
          <a:p>
            <a:pPr marL="0" marR="0" lvl="0" indent="0" rtl="0">
              <a:lnSpc>
                <a:spcPct val="114000"/>
              </a:lnSpc>
              <a:spcBef>
                <a:spcPts val="0"/>
              </a:spcBef>
              <a:spcAft>
                <a:spcPts val="0"/>
              </a:spcAft>
              <a:buNone/>
            </a:pPr>
            <a:r>
              <a:rPr lang="da-DK" sz="2000" dirty="0">
                <a:solidFill>
                  <a:schemeClr val="lt1"/>
                </a:solidFill>
                <a:latin typeface="Inter"/>
                <a:ea typeface="Inter"/>
                <a:cs typeface="Inter"/>
                <a:sym typeface="Inter"/>
              </a:rPr>
              <a:t>Der er blevet byttet rundt på billederne, så de ikke passer til promptet under dem. </a:t>
            </a:r>
          </a:p>
        </p:txBody>
      </p:sp>
      <p:pic>
        <p:nvPicPr>
          <p:cNvPr id="4" name="Google Shape;127;p5" descr="Et billede, der indeholder skitse, Stregtegning, tegning, hvid&#10;&#10;Automatisk genereret beskrivelse">
            <a:extLst>
              <a:ext uri="{FF2B5EF4-FFF2-40B4-BE49-F238E27FC236}">
                <a16:creationId xmlns:a16="http://schemas.microsoft.com/office/drawing/2014/main" id="{BE58C3D1-E02C-21B0-D5C0-D975405B33C0}"/>
              </a:ext>
            </a:extLst>
          </p:cNvPr>
          <p:cNvPicPr preferRelativeResize="0"/>
          <p:nvPr/>
        </p:nvPicPr>
        <p:blipFill rotWithShape="1">
          <a:blip r:embed="rId3">
            <a:alphaModFix/>
          </a:blip>
          <a:srcRect/>
          <a:stretch/>
        </p:blipFill>
        <p:spPr>
          <a:xfrm>
            <a:off x="933345" y="4910542"/>
            <a:ext cx="477968" cy="600690"/>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6" name="Tekstfelt 5">
            <a:extLst>
              <a:ext uri="{FF2B5EF4-FFF2-40B4-BE49-F238E27FC236}">
                <a16:creationId xmlns:a16="http://schemas.microsoft.com/office/drawing/2014/main" id="{E079D6A6-2F2E-F133-5CD2-E3D1E4CECFB6}"/>
              </a:ext>
            </a:extLst>
          </p:cNvPr>
          <p:cNvSpPr txBox="1"/>
          <p:nvPr/>
        </p:nvSpPr>
        <p:spPr>
          <a:xfrm>
            <a:off x="1564575" y="4827288"/>
            <a:ext cx="7565465" cy="767198"/>
          </a:xfrm>
          <a:prstGeom prst="rect">
            <a:avLst/>
          </a:prstGeom>
          <a:noFill/>
        </p:spPr>
        <p:txBody>
          <a:bodyPr wrap="square">
            <a:spAutoFit/>
          </a:bodyPr>
          <a:lstStyle/>
          <a:p>
            <a:pPr marL="0" marR="0" lvl="0" indent="0" rtl="0">
              <a:lnSpc>
                <a:spcPct val="114000"/>
              </a:lnSpc>
              <a:spcBef>
                <a:spcPts val="0"/>
              </a:spcBef>
              <a:spcAft>
                <a:spcPts val="0"/>
              </a:spcAft>
              <a:buNone/>
            </a:pPr>
            <a:r>
              <a:rPr lang="da-DK" sz="2000" b="1" dirty="0">
                <a:solidFill>
                  <a:schemeClr val="bg1"/>
                </a:solidFill>
                <a:latin typeface="Inter"/>
                <a:ea typeface="Inter"/>
                <a:cs typeface="Inter"/>
                <a:sym typeface="Inter"/>
              </a:rPr>
              <a:t>Hvilke billeder ligner mest et almindeligt fotografi og hvilke ligner de er KI-genererede? </a:t>
            </a:r>
            <a:endParaRPr lang="da-DK" sz="2000" dirty="0">
              <a:solidFill>
                <a:schemeClr val="bg1"/>
              </a:solidFill>
            </a:endParaRPr>
          </a:p>
        </p:txBody>
      </p:sp>
    </p:spTree>
    <p:extLst>
      <p:ext uri="{BB962C8B-B14F-4D97-AF65-F5344CB8AC3E}">
        <p14:creationId xmlns:p14="http://schemas.microsoft.com/office/powerpoint/2010/main" val="1273905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33"/>
        <p:cNvGrpSpPr/>
        <p:nvPr/>
      </p:nvGrpSpPr>
      <p:grpSpPr>
        <a:xfrm>
          <a:off x="0" y="0"/>
          <a:ext cx="0" cy="0"/>
          <a:chOff x="0" y="0"/>
          <a:chExt cx="0" cy="0"/>
        </a:xfrm>
      </p:grpSpPr>
      <p:sp>
        <p:nvSpPr>
          <p:cNvPr id="134" name="Google Shape;134;p6"/>
          <p:cNvSpPr/>
          <p:nvPr/>
        </p:nvSpPr>
        <p:spPr>
          <a:xfrm>
            <a:off x="2580168" y="1481470"/>
            <a:ext cx="6795788" cy="4082669"/>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35" name="Google Shape;135;p6"/>
          <p:cNvSpPr/>
          <p:nvPr/>
        </p:nvSpPr>
        <p:spPr>
          <a:xfrm>
            <a:off x="3193711" y="5803118"/>
            <a:ext cx="5568702" cy="779721"/>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800" b="1" dirty="0" err="1">
                <a:solidFill>
                  <a:srgbClr val="F4B081"/>
                </a:solidFill>
                <a:latin typeface="Inter"/>
                <a:ea typeface="Inter"/>
                <a:cs typeface="Inter"/>
                <a:sym typeface="Inter"/>
              </a:rPr>
              <a:t>Midjourney</a:t>
            </a:r>
            <a:r>
              <a:rPr lang="da-DK" sz="1800" dirty="0">
                <a:solidFill>
                  <a:schemeClr val="lt1"/>
                </a:solidFill>
                <a:latin typeface="Inter"/>
                <a:ea typeface="Inter"/>
                <a:cs typeface="Inter"/>
                <a:sym typeface="Inter"/>
              </a:rPr>
              <a:t> </a:t>
            </a:r>
            <a:r>
              <a:rPr lang="da-DK" sz="1800" dirty="0">
                <a:solidFill>
                  <a:schemeClr val="bg1"/>
                </a:solidFill>
                <a:latin typeface="Inter"/>
                <a:ea typeface="Inter"/>
                <a:cs typeface="Inter"/>
                <a:sym typeface="Inter"/>
              </a:rPr>
              <a:t>/Imagine prompt:</a:t>
            </a:r>
            <a:endParaRPr dirty="0">
              <a:solidFill>
                <a:schemeClr val="bg1"/>
              </a:solidFill>
            </a:endParaRPr>
          </a:p>
          <a:p>
            <a:pPr marL="0" marR="0" lvl="0" indent="0" algn="ctr" rtl="0">
              <a:spcBef>
                <a:spcPts val="0"/>
              </a:spcBef>
              <a:spcAft>
                <a:spcPts val="0"/>
              </a:spcAft>
              <a:buNone/>
            </a:pPr>
            <a:r>
              <a:rPr lang="da-DK" sz="1800" b="1" dirty="0">
                <a:solidFill>
                  <a:schemeClr val="bg1"/>
                </a:solidFill>
                <a:latin typeface="Inter"/>
                <a:ea typeface="Inter"/>
                <a:cs typeface="Inter"/>
                <a:sym typeface="Inter"/>
              </a:rPr>
              <a:t>C</a:t>
            </a:r>
            <a:r>
              <a:rPr lang="da-DK" sz="1800" b="1" i="0" dirty="0">
                <a:solidFill>
                  <a:schemeClr val="bg1"/>
                </a:solidFill>
                <a:latin typeface="Inter"/>
                <a:ea typeface="Inter"/>
                <a:cs typeface="Inter"/>
                <a:sym typeface="Inter"/>
              </a:rPr>
              <a:t>lose </a:t>
            </a:r>
            <a:r>
              <a:rPr lang="da-DK" sz="1800" b="1" i="0" dirty="0" err="1">
                <a:solidFill>
                  <a:schemeClr val="bg1"/>
                </a:solidFill>
                <a:latin typeface="Inter"/>
                <a:ea typeface="Inter"/>
                <a:cs typeface="Inter"/>
                <a:sym typeface="Inter"/>
              </a:rPr>
              <a:t>comb</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realistic</a:t>
            </a:r>
            <a:r>
              <a:rPr lang="da-DK" sz="1800" b="1" i="0" dirty="0">
                <a:solidFill>
                  <a:schemeClr val="bg1"/>
                </a:solidFill>
                <a:latin typeface="Inter"/>
                <a:ea typeface="Inter"/>
                <a:cs typeface="Inter"/>
                <a:sym typeface="Inter"/>
              </a:rPr>
              <a:t>, light </a:t>
            </a:r>
            <a:r>
              <a:rPr lang="da-DK" sz="1800" b="1" i="0" dirty="0" err="1">
                <a:solidFill>
                  <a:schemeClr val="bg1"/>
                </a:solidFill>
                <a:latin typeface="Inter"/>
                <a:ea typeface="Inter"/>
                <a:cs typeface="Inter"/>
                <a:sym typeface="Inter"/>
              </a:rPr>
              <a:t>blue</a:t>
            </a:r>
            <a:r>
              <a:rPr lang="da-DK" sz="1800" b="1" i="0" dirty="0">
                <a:solidFill>
                  <a:schemeClr val="bg1"/>
                </a:solidFill>
                <a:latin typeface="Inter"/>
                <a:ea typeface="Inter"/>
                <a:cs typeface="Inter"/>
                <a:sym typeface="Inter"/>
              </a:rPr>
              <a:t> </a:t>
            </a:r>
            <a:r>
              <a:rPr lang="da-DK" sz="1800" b="1" i="0" dirty="0" err="1">
                <a:solidFill>
                  <a:schemeClr val="bg1"/>
                </a:solidFill>
                <a:latin typeface="Inter"/>
                <a:ea typeface="Inter"/>
                <a:cs typeface="Inter"/>
                <a:sym typeface="Inter"/>
              </a:rPr>
              <a:t>background</a:t>
            </a:r>
            <a:r>
              <a:rPr lang="da-DK" sz="1800" b="1" i="0" dirty="0">
                <a:solidFill>
                  <a:schemeClr val="bg1"/>
                </a:solidFill>
                <a:latin typeface="Inter"/>
                <a:ea typeface="Inter"/>
                <a:cs typeface="Inter"/>
                <a:sym typeface="Inter"/>
              </a:rPr>
              <a:t> --ar 3:2</a:t>
            </a:r>
            <a:endParaRPr sz="1800" dirty="0">
              <a:solidFill>
                <a:schemeClr val="bg1"/>
              </a:solidFill>
              <a:latin typeface="Inter"/>
              <a:ea typeface="Inter"/>
              <a:cs typeface="Inter"/>
              <a:sym typeface="Inter"/>
            </a:endParaRPr>
          </a:p>
        </p:txBody>
      </p:sp>
      <p:sp>
        <p:nvSpPr>
          <p:cNvPr id="136" name="Google Shape;136;p6"/>
          <p:cNvSpPr txBox="1"/>
          <p:nvPr/>
        </p:nvSpPr>
        <p:spPr>
          <a:xfrm>
            <a:off x="81516" y="226828"/>
            <a:ext cx="1202896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6000" dirty="0">
                <a:solidFill>
                  <a:schemeClr val="lt1"/>
                </a:solidFill>
                <a:latin typeface="Calistoga"/>
                <a:ea typeface="Calistoga"/>
                <a:cs typeface="Calistoga"/>
                <a:sym typeface="Calistoga"/>
              </a:rPr>
              <a:t>Frem med tættekammen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41"/>
        <p:cNvGrpSpPr/>
        <p:nvPr/>
      </p:nvGrpSpPr>
      <p:grpSpPr>
        <a:xfrm>
          <a:off x="0" y="0"/>
          <a:ext cx="0" cy="0"/>
          <a:chOff x="0" y="0"/>
          <a:chExt cx="0" cy="0"/>
        </a:xfrm>
      </p:grpSpPr>
      <p:sp>
        <p:nvSpPr>
          <p:cNvPr id="142" name="Google Shape;142;p7"/>
          <p:cNvSpPr/>
          <p:nvPr/>
        </p:nvSpPr>
        <p:spPr>
          <a:xfrm>
            <a:off x="145313" y="4638491"/>
            <a:ext cx="3913971" cy="1762310"/>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err="1">
                <a:solidFill>
                  <a:srgbClr val="F8DF82"/>
                </a:solidFill>
                <a:latin typeface="Inter" panose="02000503000000020004" pitchFamily="2" charset="0"/>
                <a:ea typeface="Inter" panose="02000503000000020004" pitchFamily="2" charset="0"/>
                <a:cs typeface="Inter"/>
                <a:sym typeface="Inter"/>
              </a:rPr>
              <a:t>Midjourney</a:t>
            </a:r>
            <a:r>
              <a:rPr lang="da-DK" sz="1600" b="1" dirty="0">
                <a:solidFill>
                  <a:srgbClr val="F8DF82"/>
                </a:solidFill>
                <a:latin typeface="Inter" panose="02000503000000020004" pitchFamily="2" charset="0"/>
                <a:ea typeface="Inter" panose="02000503000000020004" pitchFamily="2" charset="0"/>
                <a:cs typeface="Inter"/>
                <a:sym typeface="Inter"/>
              </a:rPr>
              <a:t>/Imagine, prompt:</a:t>
            </a:r>
            <a:endParaRPr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dirty="0" err="1">
                <a:solidFill>
                  <a:schemeClr val="bg1"/>
                </a:solidFill>
                <a:latin typeface="Inter" panose="02000503000000020004" pitchFamily="2" charset="0"/>
                <a:ea typeface="Inter" panose="02000503000000020004" pitchFamily="2" charset="0"/>
                <a:cs typeface="Inter"/>
                <a:sym typeface="Inter"/>
              </a:rPr>
              <a:t>S</a:t>
            </a:r>
            <a:r>
              <a:rPr lang="da-DK" sz="1600" b="1" i="0" dirty="0" err="1">
                <a:solidFill>
                  <a:schemeClr val="bg1"/>
                </a:solidFill>
                <a:latin typeface="Inter" panose="02000503000000020004" pitchFamily="2" charset="0"/>
                <a:ea typeface="Inter" panose="02000503000000020004" pitchFamily="2" charset="0"/>
                <a:cs typeface="Inter"/>
                <a:sym typeface="Inter"/>
              </a:rPr>
              <a:t>wedish</a:t>
            </a:r>
            <a:r>
              <a:rPr lang="da-DK" sz="1600" b="1" i="0" dirty="0">
                <a:solidFill>
                  <a:schemeClr val="bg1"/>
                </a:solidFill>
                <a:latin typeface="Inter" panose="02000503000000020004" pitchFamily="2" charset="0"/>
                <a:ea typeface="Inter" panose="02000503000000020004" pitchFamily="2" charset="0"/>
                <a:cs typeface="Inter"/>
                <a:sym typeface="Inter"/>
              </a:rPr>
              <a:t> </a:t>
            </a:r>
            <a:r>
              <a:rPr lang="da-DK" sz="1600" b="1" i="0" dirty="0" err="1">
                <a:solidFill>
                  <a:schemeClr val="bg1"/>
                </a:solidFill>
                <a:latin typeface="Inter" panose="02000503000000020004" pitchFamily="2" charset="0"/>
                <a:ea typeface="Inter" panose="02000503000000020004" pitchFamily="2" charset="0"/>
                <a:cs typeface="Inter"/>
                <a:sym typeface="Inter"/>
              </a:rPr>
              <a:t>child</a:t>
            </a:r>
            <a:r>
              <a:rPr lang="da-DK" sz="1600" b="1" i="0" dirty="0">
                <a:solidFill>
                  <a:schemeClr val="bg1"/>
                </a:solidFill>
                <a:latin typeface="Inter" panose="02000503000000020004" pitchFamily="2" charset="0"/>
                <a:ea typeface="Inter" panose="02000503000000020004" pitchFamily="2" charset="0"/>
                <a:cs typeface="Inter"/>
                <a:sym typeface="Inter"/>
              </a:rPr>
              <a:t>, </a:t>
            </a:r>
            <a:r>
              <a:rPr lang="da-DK" sz="1600" b="1" i="0" dirty="0" err="1">
                <a:solidFill>
                  <a:schemeClr val="bg1"/>
                </a:solidFill>
                <a:latin typeface="Inter" panose="02000503000000020004" pitchFamily="2" charset="0"/>
                <a:ea typeface="Inter" panose="02000503000000020004" pitchFamily="2" charset="0"/>
                <a:cs typeface="Inter"/>
                <a:sym typeface="Inter"/>
              </a:rPr>
              <a:t>fun</a:t>
            </a:r>
            <a:r>
              <a:rPr lang="da-DK" sz="1600" b="1" i="0" dirty="0">
                <a:solidFill>
                  <a:schemeClr val="bg1"/>
                </a:solidFill>
                <a:latin typeface="Inter" panose="02000503000000020004" pitchFamily="2" charset="0"/>
                <a:ea typeface="Inter" panose="02000503000000020004" pitchFamily="2" charset="0"/>
                <a:cs typeface="Inter"/>
                <a:sym typeface="Inter"/>
              </a:rPr>
              <a:t> personality, </a:t>
            </a:r>
            <a:r>
              <a:rPr lang="da-DK" sz="1600" b="1" i="0" dirty="0" err="1">
                <a:solidFill>
                  <a:schemeClr val="bg1"/>
                </a:solidFill>
                <a:latin typeface="Inter" panose="02000503000000020004" pitchFamily="2" charset="0"/>
                <a:ea typeface="Inter" panose="02000503000000020004" pitchFamily="2" charset="0"/>
                <a:cs typeface="Inter"/>
                <a:sym typeface="Inter"/>
              </a:rPr>
              <a:t>white</a:t>
            </a:r>
            <a:r>
              <a:rPr lang="da-DK" sz="1600" b="1" i="0" dirty="0">
                <a:solidFill>
                  <a:schemeClr val="bg1"/>
                </a:solidFill>
                <a:latin typeface="Inter" panose="02000503000000020004" pitchFamily="2" charset="0"/>
                <a:ea typeface="Inter" panose="02000503000000020004" pitchFamily="2" charset="0"/>
                <a:cs typeface="Inter"/>
                <a:sym typeface="Inter"/>
              </a:rPr>
              <a:t> dress, </a:t>
            </a:r>
            <a:r>
              <a:rPr lang="da-DK" sz="1600" b="1" i="0" dirty="0" err="1">
                <a:solidFill>
                  <a:schemeClr val="bg1"/>
                </a:solidFill>
                <a:latin typeface="Inter" panose="02000503000000020004" pitchFamily="2" charset="0"/>
                <a:ea typeface="Inter" panose="02000503000000020004" pitchFamily="2" charset="0"/>
                <a:cs typeface="Inter"/>
                <a:sym typeface="Inter"/>
              </a:rPr>
              <a:t>flower</a:t>
            </a:r>
            <a:r>
              <a:rPr lang="da-DK" sz="1600" b="1" i="0" dirty="0">
                <a:solidFill>
                  <a:schemeClr val="bg1"/>
                </a:solidFill>
                <a:latin typeface="Inter" panose="02000503000000020004" pitchFamily="2" charset="0"/>
                <a:ea typeface="Inter" panose="02000503000000020004" pitchFamily="2" charset="0"/>
                <a:cs typeface="Inter"/>
                <a:sym typeface="Inter"/>
              </a:rPr>
              <a:t> </a:t>
            </a:r>
            <a:r>
              <a:rPr lang="da-DK" sz="1600" b="1" i="0" dirty="0" err="1">
                <a:solidFill>
                  <a:schemeClr val="bg1"/>
                </a:solidFill>
                <a:latin typeface="Inter" panose="02000503000000020004" pitchFamily="2" charset="0"/>
                <a:ea typeface="Inter" panose="02000503000000020004" pitchFamily="2" charset="0"/>
                <a:cs typeface="Inter"/>
                <a:sym typeface="Inter"/>
              </a:rPr>
              <a:t>wreath</a:t>
            </a:r>
            <a:r>
              <a:rPr lang="da-DK" sz="1600" b="1" i="0" dirty="0">
                <a:solidFill>
                  <a:schemeClr val="bg1"/>
                </a:solidFill>
                <a:latin typeface="Inter" panose="02000503000000020004" pitchFamily="2" charset="0"/>
                <a:ea typeface="Inter" panose="02000503000000020004" pitchFamily="2" charset="0"/>
                <a:cs typeface="Inter"/>
                <a:sym typeface="Inter"/>
              </a:rPr>
              <a:t> in </a:t>
            </a:r>
            <a:r>
              <a:rPr lang="da-DK" sz="1600" b="1" i="0" dirty="0" err="1">
                <a:solidFill>
                  <a:schemeClr val="bg1"/>
                </a:solidFill>
                <a:latin typeface="Inter" panose="02000503000000020004" pitchFamily="2" charset="0"/>
                <a:ea typeface="Inter" panose="02000503000000020004" pitchFamily="2" charset="0"/>
                <a:cs typeface="Inter"/>
                <a:sym typeface="Inter"/>
              </a:rPr>
              <a:t>hair</a:t>
            </a:r>
            <a:r>
              <a:rPr lang="da-DK" sz="1600" b="1" i="0" dirty="0">
                <a:solidFill>
                  <a:schemeClr val="bg1"/>
                </a:solidFill>
                <a:latin typeface="Inter" panose="02000503000000020004" pitchFamily="2" charset="0"/>
                <a:ea typeface="Inter" panose="02000503000000020004" pitchFamily="2" charset="0"/>
                <a:cs typeface="Inter"/>
                <a:sym typeface="Inter"/>
              </a:rPr>
              <a:t>, </a:t>
            </a:r>
            <a:r>
              <a:rPr lang="da-DK" sz="1600" b="1" i="0" dirty="0" err="1">
                <a:solidFill>
                  <a:schemeClr val="bg1"/>
                </a:solidFill>
                <a:latin typeface="Inter" panose="02000503000000020004" pitchFamily="2" charset="0"/>
                <a:ea typeface="Inter" panose="02000503000000020004" pitchFamily="2" charset="0"/>
                <a:cs typeface="Inter"/>
                <a:sym typeface="Inter"/>
              </a:rPr>
              <a:t>backdrop</a:t>
            </a:r>
            <a:r>
              <a:rPr lang="da-DK" sz="1600" b="1" i="0" dirty="0">
                <a:solidFill>
                  <a:schemeClr val="bg1"/>
                </a:solidFill>
                <a:latin typeface="Inter" panose="02000503000000020004" pitchFamily="2" charset="0"/>
                <a:ea typeface="Inter" panose="02000503000000020004" pitchFamily="2" charset="0"/>
                <a:cs typeface="Inter"/>
                <a:sym typeface="Inter"/>
              </a:rPr>
              <a:t> of </a:t>
            </a:r>
            <a:r>
              <a:rPr lang="da-DK" sz="1600" b="1" i="0" dirty="0" err="1">
                <a:solidFill>
                  <a:schemeClr val="bg1"/>
                </a:solidFill>
                <a:latin typeface="Inter" panose="02000503000000020004" pitchFamily="2" charset="0"/>
                <a:ea typeface="Inter" panose="02000503000000020004" pitchFamily="2" charset="0"/>
                <a:cs typeface="Inter"/>
                <a:sym typeface="Inter"/>
              </a:rPr>
              <a:t>tiles</a:t>
            </a:r>
            <a:r>
              <a:rPr lang="da-DK" sz="1600" b="1" i="0" dirty="0">
                <a:solidFill>
                  <a:schemeClr val="bg1"/>
                </a:solidFill>
                <a:latin typeface="Inter" panose="02000503000000020004" pitchFamily="2" charset="0"/>
                <a:ea typeface="Inter" panose="02000503000000020004" pitchFamily="2" charset="0"/>
                <a:cs typeface="Inter"/>
                <a:sym typeface="Inter"/>
              </a:rPr>
              <a:t> and bush, </a:t>
            </a:r>
            <a:r>
              <a:rPr lang="da-DK" sz="1600" b="1" i="0" dirty="0" err="1">
                <a:solidFill>
                  <a:schemeClr val="bg1"/>
                </a:solidFill>
                <a:latin typeface="Inter" panose="02000503000000020004" pitchFamily="2" charset="0"/>
                <a:ea typeface="Inter" panose="02000503000000020004" pitchFamily="2" charset="0"/>
                <a:cs typeface="Inter"/>
                <a:sym typeface="Inter"/>
              </a:rPr>
              <a:t>photorealisme</a:t>
            </a:r>
            <a:r>
              <a:rPr lang="da-DK" sz="1600" b="1" i="0" dirty="0">
                <a:solidFill>
                  <a:schemeClr val="bg1"/>
                </a:solidFill>
                <a:latin typeface="Inter" panose="02000503000000020004" pitchFamily="2" charset="0"/>
                <a:ea typeface="Inter" panose="02000503000000020004" pitchFamily="2" charset="0"/>
                <a:cs typeface="Inter"/>
                <a:sym typeface="Inter"/>
              </a:rPr>
              <a:t>, --s 150 --v 5.2 --style </a:t>
            </a:r>
            <a:r>
              <a:rPr lang="da-DK" sz="1600" b="1" i="0" dirty="0" err="1">
                <a:solidFill>
                  <a:schemeClr val="bg1"/>
                </a:solidFill>
                <a:latin typeface="Inter" panose="02000503000000020004" pitchFamily="2" charset="0"/>
                <a:ea typeface="Inter" panose="02000503000000020004" pitchFamily="2" charset="0"/>
                <a:cs typeface="Inter"/>
                <a:sym typeface="Inter"/>
              </a:rPr>
              <a:t>raw</a:t>
            </a:r>
            <a:endParaRPr sz="1600" dirty="0">
              <a:solidFill>
                <a:schemeClr val="bg1"/>
              </a:solidFill>
              <a:latin typeface="Inter" panose="02000503000000020004" pitchFamily="2" charset="0"/>
              <a:ea typeface="Inter" panose="02000503000000020004" pitchFamily="2" charset="0"/>
              <a:cs typeface="Inter"/>
              <a:sym typeface="Inter"/>
            </a:endParaRPr>
          </a:p>
        </p:txBody>
      </p:sp>
      <p:sp>
        <p:nvSpPr>
          <p:cNvPr id="144" name="Google Shape;144;p7"/>
          <p:cNvSpPr/>
          <p:nvPr/>
        </p:nvSpPr>
        <p:spPr>
          <a:xfrm>
            <a:off x="8154379" y="453031"/>
            <a:ext cx="3913971" cy="3913971"/>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7"/>
          <p:cNvSpPr/>
          <p:nvPr/>
        </p:nvSpPr>
        <p:spPr>
          <a:xfrm>
            <a:off x="145313" y="453031"/>
            <a:ext cx="3913971" cy="3913971"/>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6" name="Google Shape;146;p7"/>
          <p:cNvSpPr/>
          <p:nvPr/>
        </p:nvSpPr>
        <p:spPr>
          <a:xfrm>
            <a:off x="8154379" y="4656214"/>
            <a:ext cx="3913971" cy="1744587"/>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Inter"/>
                <a:sym typeface="Inter"/>
              </a:rPr>
              <a:t>Wikimedia Commons</a:t>
            </a:r>
            <a:endParaRPr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dirty="0">
                <a:solidFill>
                  <a:schemeClr val="bg1"/>
                </a:solidFill>
                <a:latin typeface="Inter" panose="02000503000000020004" pitchFamily="2" charset="0"/>
                <a:ea typeface="Inter" panose="02000503000000020004" pitchFamily="2" charset="0"/>
                <a:cs typeface="Inter"/>
                <a:sym typeface="Inter"/>
              </a:rPr>
              <a:t>Almindeligt fotografi</a:t>
            </a:r>
            <a:endParaRPr sz="1600" dirty="0">
              <a:solidFill>
                <a:schemeClr val="bg1"/>
              </a:solidFill>
              <a:latin typeface="Inter" panose="02000503000000020004" pitchFamily="2" charset="0"/>
              <a:ea typeface="Inter" panose="02000503000000020004" pitchFamily="2" charset="0"/>
            </a:endParaRPr>
          </a:p>
        </p:txBody>
      </p:sp>
      <p:sp>
        <p:nvSpPr>
          <p:cNvPr id="147" name="Google Shape;147;p7"/>
          <p:cNvSpPr/>
          <p:nvPr/>
        </p:nvSpPr>
        <p:spPr>
          <a:xfrm>
            <a:off x="4157827" y="4638492"/>
            <a:ext cx="3898009" cy="176230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Inter"/>
                <a:sym typeface="Inter"/>
              </a:rPr>
              <a:t>Padlet</a:t>
            </a:r>
            <a:r>
              <a:rPr lang="da-DK" sz="1600" dirty="0">
                <a:solidFill>
                  <a:srgbClr val="F8DF82"/>
                </a:solidFill>
                <a:latin typeface="Inter" panose="02000503000000020004" pitchFamily="2" charset="0"/>
                <a:ea typeface="Inter" panose="02000503000000020004" pitchFamily="2" charset="0"/>
              </a:rPr>
              <a:t>, </a:t>
            </a:r>
            <a:r>
              <a:rPr lang="da-DK" sz="1600" b="1" dirty="0">
                <a:solidFill>
                  <a:srgbClr val="F8DF82"/>
                </a:solidFill>
                <a:latin typeface="Inter" panose="02000503000000020004" pitchFamily="2" charset="0"/>
                <a:ea typeface="Inter" panose="02000503000000020004" pitchFamily="2" charset="0"/>
                <a:cs typeface="Inter"/>
                <a:sym typeface="Inter"/>
              </a:rPr>
              <a:t>Prompt: </a:t>
            </a:r>
          </a:p>
          <a:p>
            <a:pPr marL="0" marR="0" lvl="0" indent="0" algn="ctr" rtl="0">
              <a:spcBef>
                <a:spcPts val="0"/>
              </a:spcBef>
              <a:spcAft>
                <a:spcPts val="0"/>
              </a:spcAft>
              <a:buNone/>
            </a:pPr>
            <a:r>
              <a:rPr lang="da-DK" sz="1600" b="1" dirty="0">
                <a:solidFill>
                  <a:schemeClr val="bg1"/>
                </a:solidFill>
                <a:latin typeface="Inter" panose="02000503000000020004" pitchFamily="2" charset="0"/>
                <a:ea typeface="Inter" panose="02000503000000020004" pitchFamily="2" charset="0"/>
                <a:cs typeface="Inter"/>
                <a:sym typeface="Inter"/>
              </a:rPr>
              <a:t>Svensk pige ser efter noget bag kameraet, klædt I hvid kjole og med blomsterkrans I håret</a:t>
            </a:r>
            <a:endParaRPr sz="1600" dirty="0">
              <a:solidFill>
                <a:schemeClr val="bg1"/>
              </a:solidFill>
              <a:latin typeface="Inter" panose="02000503000000020004" pitchFamily="2" charset="0"/>
              <a:ea typeface="Inter" panose="02000503000000020004" pitchFamily="2" charset="0"/>
              <a:cs typeface="Inter"/>
              <a:sym typeface="Inter"/>
            </a:endParaRPr>
          </a:p>
        </p:txBody>
      </p:sp>
      <p:sp>
        <p:nvSpPr>
          <p:cNvPr id="148" name="Google Shape;148;p7"/>
          <p:cNvSpPr/>
          <p:nvPr/>
        </p:nvSpPr>
        <p:spPr>
          <a:xfrm>
            <a:off x="4158221" y="453031"/>
            <a:ext cx="3913971" cy="3913971"/>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53"/>
        <p:cNvGrpSpPr/>
        <p:nvPr/>
      </p:nvGrpSpPr>
      <p:grpSpPr>
        <a:xfrm>
          <a:off x="0" y="0"/>
          <a:ext cx="0" cy="0"/>
          <a:chOff x="0" y="0"/>
          <a:chExt cx="0" cy="0"/>
        </a:xfrm>
      </p:grpSpPr>
      <p:sp>
        <p:nvSpPr>
          <p:cNvPr id="154" name="Google Shape;154;p8"/>
          <p:cNvSpPr/>
          <p:nvPr/>
        </p:nvSpPr>
        <p:spPr>
          <a:xfrm>
            <a:off x="8148680" y="5046875"/>
            <a:ext cx="3913971" cy="1481470"/>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panose="02000503000000020004" pitchFamily="2" charset="0"/>
                <a:ea typeface="Inter" panose="02000503000000020004" pitchFamily="2" charset="0"/>
                <a:cs typeface="Inter"/>
                <a:sym typeface="Inter"/>
              </a:rPr>
              <a:t>Midjourney</a:t>
            </a:r>
            <a:r>
              <a:rPr lang="da-DK" sz="1500" b="1" dirty="0">
                <a:solidFill>
                  <a:srgbClr val="F8DF82"/>
                </a:solidFill>
                <a:latin typeface="Inter" panose="02000503000000020004" pitchFamily="2" charset="0"/>
                <a:ea typeface="Inter" panose="02000503000000020004" pitchFamily="2" charset="0"/>
                <a:cs typeface="Inter"/>
                <a:sym typeface="Inter"/>
              </a:rPr>
              <a:t> /Imagine prompt:</a:t>
            </a:r>
            <a:endParaRPr sz="15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500" b="1" dirty="0" err="1">
                <a:solidFill>
                  <a:schemeClr val="bg1"/>
                </a:solidFill>
                <a:latin typeface="Inter" panose="02000503000000020004" pitchFamily="2" charset="0"/>
                <a:ea typeface="Inter" panose="02000503000000020004" pitchFamily="2" charset="0"/>
                <a:cs typeface="Inter"/>
                <a:sym typeface="Inter"/>
              </a:rPr>
              <a:t>S</a:t>
            </a:r>
            <a:r>
              <a:rPr lang="da-DK" sz="1500" b="1" i="0" dirty="0" err="1">
                <a:solidFill>
                  <a:schemeClr val="bg1"/>
                </a:solidFill>
                <a:latin typeface="Inter" panose="02000503000000020004" pitchFamily="2" charset="0"/>
                <a:ea typeface="Inter" panose="02000503000000020004" pitchFamily="2" charset="0"/>
                <a:cs typeface="Inter"/>
                <a:sym typeface="Inter"/>
              </a:rPr>
              <a:t>wedish</a:t>
            </a:r>
            <a:r>
              <a:rPr lang="da-DK" sz="1500" b="1" i="0" dirty="0">
                <a:solidFill>
                  <a:schemeClr val="bg1"/>
                </a:solidFill>
                <a:latin typeface="Inter" panose="02000503000000020004" pitchFamily="2" charset="0"/>
                <a:ea typeface="Inter" panose="02000503000000020004" pitchFamily="2" charset="0"/>
                <a:cs typeface="Inter"/>
                <a:sym typeface="Inter"/>
              </a:rPr>
              <a:t> </a:t>
            </a:r>
            <a:r>
              <a:rPr lang="da-DK" sz="1500" b="1" i="0" dirty="0" err="1">
                <a:solidFill>
                  <a:schemeClr val="bg1"/>
                </a:solidFill>
                <a:latin typeface="Inter" panose="02000503000000020004" pitchFamily="2" charset="0"/>
                <a:ea typeface="Inter" panose="02000503000000020004" pitchFamily="2" charset="0"/>
                <a:cs typeface="Inter"/>
                <a:sym typeface="Inter"/>
              </a:rPr>
              <a:t>child</a:t>
            </a:r>
            <a:r>
              <a:rPr lang="da-DK" sz="1500" b="1" i="0" dirty="0">
                <a:solidFill>
                  <a:schemeClr val="bg1"/>
                </a:solidFill>
                <a:latin typeface="Inter" panose="02000503000000020004" pitchFamily="2" charset="0"/>
                <a:ea typeface="Inter" panose="02000503000000020004" pitchFamily="2" charset="0"/>
                <a:cs typeface="Inter"/>
                <a:sym typeface="Inter"/>
              </a:rPr>
              <a:t>, </a:t>
            </a:r>
            <a:r>
              <a:rPr lang="da-DK" sz="1500" b="1" i="0" dirty="0" err="1">
                <a:solidFill>
                  <a:schemeClr val="bg1"/>
                </a:solidFill>
                <a:latin typeface="Inter" panose="02000503000000020004" pitchFamily="2" charset="0"/>
                <a:ea typeface="Inter" panose="02000503000000020004" pitchFamily="2" charset="0"/>
                <a:cs typeface="Inter"/>
                <a:sym typeface="Inter"/>
              </a:rPr>
              <a:t>fun</a:t>
            </a:r>
            <a:r>
              <a:rPr lang="da-DK" sz="1500" b="1" i="0" dirty="0">
                <a:solidFill>
                  <a:schemeClr val="bg1"/>
                </a:solidFill>
                <a:latin typeface="Inter" panose="02000503000000020004" pitchFamily="2" charset="0"/>
                <a:ea typeface="Inter" panose="02000503000000020004" pitchFamily="2" charset="0"/>
                <a:cs typeface="Inter"/>
                <a:sym typeface="Inter"/>
              </a:rPr>
              <a:t> personality, </a:t>
            </a:r>
            <a:r>
              <a:rPr lang="da-DK" sz="1500" b="1" i="0" dirty="0" err="1">
                <a:solidFill>
                  <a:schemeClr val="bg1"/>
                </a:solidFill>
                <a:latin typeface="Inter" panose="02000503000000020004" pitchFamily="2" charset="0"/>
                <a:ea typeface="Inter" panose="02000503000000020004" pitchFamily="2" charset="0"/>
                <a:cs typeface="Inter"/>
                <a:sym typeface="Inter"/>
              </a:rPr>
              <a:t>white</a:t>
            </a:r>
            <a:r>
              <a:rPr lang="da-DK" sz="1500" b="1" i="0" dirty="0">
                <a:solidFill>
                  <a:schemeClr val="bg1"/>
                </a:solidFill>
                <a:latin typeface="Inter" panose="02000503000000020004" pitchFamily="2" charset="0"/>
                <a:ea typeface="Inter" panose="02000503000000020004" pitchFamily="2" charset="0"/>
                <a:cs typeface="Inter"/>
                <a:sym typeface="Inter"/>
              </a:rPr>
              <a:t> dress, </a:t>
            </a:r>
            <a:r>
              <a:rPr lang="da-DK" sz="1500" b="1" i="0" dirty="0" err="1">
                <a:solidFill>
                  <a:schemeClr val="bg1"/>
                </a:solidFill>
                <a:latin typeface="Inter" panose="02000503000000020004" pitchFamily="2" charset="0"/>
                <a:ea typeface="Inter" panose="02000503000000020004" pitchFamily="2" charset="0"/>
                <a:cs typeface="Inter"/>
                <a:sym typeface="Inter"/>
              </a:rPr>
              <a:t>flower</a:t>
            </a:r>
            <a:r>
              <a:rPr lang="da-DK" sz="1500" b="1" i="0" dirty="0">
                <a:solidFill>
                  <a:schemeClr val="bg1"/>
                </a:solidFill>
                <a:latin typeface="Inter" panose="02000503000000020004" pitchFamily="2" charset="0"/>
                <a:ea typeface="Inter" panose="02000503000000020004" pitchFamily="2" charset="0"/>
                <a:cs typeface="Inter"/>
                <a:sym typeface="Inter"/>
              </a:rPr>
              <a:t> </a:t>
            </a:r>
            <a:r>
              <a:rPr lang="da-DK" sz="1500" b="1" i="0" dirty="0" err="1">
                <a:solidFill>
                  <a:schemeClr val="bg1"/>
                </a:solidFill>
                <a:latin typeface="Inter" panose="02000503000000020004" pitchFamily="2" charset="0"/>
                <a:ea typeface="Inter" panose="02000503000000020004" pitchFamily="2" charset="0"/>
                <a:cs typeface="Inter"/>
                <a:sym typeface="Inter"/>
              </a:rPr>
              <a:t>wreath</a:t>
            </a:r>
            <a:r>
              <a:rPr lang="da-DK" sz="1500" b="1" i="0" dirty="0">
                <a:solidFill>
                  <a:schemeClr val="bg1"/>
                </a:solidFill>
                <a:latin typeface="Inter" panose="02000503000000020004" pitchFamily="2" charset="0"/>
                <a:ea typeface="Inter" panose="02000503000000020004" pitchFamily="2" charset="0"/>
                <a:cs typeface="Inter"/>
                <a:sym typeface="Inter"/>
              </a:rPr>
              <a:t> in </a:t>
            </a:r>
            <a:r>
              <a:rPr lang="da-DK" sz="1500" b="1" i="0" dirty="0" err="1">
                <a:solidFill>
                  <a:schemeClr val="bg1"/>
                </a:solidFill>
                <a:latin typeface="Inter" panose="02000503000000020004" pitchFamily="2" charset="0"/>
                <a:ea typeface="Inter" panose="02000503000000020004" pitchFamily="2" charset="0"/>
                <a:cs typeface="Inter"/>
                <a:sym typeface="Inter"/>
              </a:rPr>
              <a:t>hair</a:t>
            </a:r>
            <a:r>
              <a:rPr lang="da-DK" sz="1500" b="1" i="0" dirty="0">
                <a:solidFill>
                  <a:schemeClr val="bg1"/>
                </a:solidFill>
                <a:latin typeface="Inter" panose="02000503000000020004" pitchFamily="2" charset="0"/>
                <a:ea typeface="Inter" panose="02000503000000020004" pitchFamily="2" charset="0"/>
                <a:cs typeface="Inter"/>
                <a:sym typeface="Inter"/>
              </a:rPr>
              <a:t>, </a:t>
            </a:r>
            <a:r>
              <a:rPr lang="da-DK" sz="1500" b="1" i="0" dirty="0" err="1">
                <a:solidFill>
                  <a:schemeClr val="bg1"/>
                </a:solidFill>
                <a:latin typeface="Inter" panose="02000503000000020004" pitchFamily="2" charset="0"/>
                <a:ea typeface="Inter" panose="02000503000000020004" pitchFamily="2" charset="0"/>
                <a:cs typeface="Inter"/>
                <a:sym typeface="Inter"/>
              </a:rPr>
              <a:t>backdrop</a:t>
            </a:r>
            <a:r>
              <a:rPr lang="da-DK" sz="1500" b="1" i="0" dirty="0">
                <a:solidFill>
                  <a:schemeClr val="bg1"/>
                </a:solidFill>
                <a:latin typeface="Inter" panose="02000503000000020004" pitchFamily="2" charset="0"/>
                <a:ea typeface="Inter" panose="02000503000000020004" pitchFamily="2" charset="0"/>
                <a:cs typeface="Inter"/>
                <a:sym typeface="Inter"/>
              </a:rPr>
              <a:t> of </a:t>
            </a:r>
            <a:r>
              <a:rPr lang="da-DK" sz="1500" b="1" i="0" dirty="0" err="1">
                <a:solidFill>
                  <a:schemeClr val="bg1"/>
                </a:solidFill>
                <a:latin typeface="Inter" panose="02000503000000020004" pitchFamily="2" charset="0"/>
                <a:ea typeface="Inter" panose="02000503000000020004" pitchFamily="2" charset="0"/>
                <a:cs typeface="Inter"/>
                <a:sym typeface="Inter"/>
              </a:rPr>
              <a:t>tiles</a:t>
            </a:r>
            <a:r>
              <a:rPr lang="da-DK" sz="1500" b="1" i="0" dirty="0">
                <a:solidFill>
                  <a:schemeClr val="bg1"/>
                </a:solidFill>
                <a:latin typeface="Inter" panose="02000503000000020004" pitchFamily="2" charset="0"/>
                <a:ea typeface="Inter" panose="02000503000000020004" pitchFamily="2" charset="0"/>
                <a:cs typeface="Inter"/>
                <a:sym typeface="Inter"/>
              </a:rPr>
              <a:t> and bush, </a:t>
            </a:r>
            <a:r>
              <a:rPr lang="da-DK" sz="1500" b="1" i="0" dirty="0" err="1">
                <a:solidFill>
                  <a:schemeClr val="bg1"/>
                </a:solidFill>
                <a:latin typeface="Inter" panose="02000503000000020004" pitchFamily="2" charset="0"/>
                <a:ea typeface="Inter" panose="02000503000000020004" pitchFamily="2" charset="0"/>
                <a:cs typeface="Inter"/>
                <a:sym typeface="Inter"/>
              </a:rPr>
              <a:t>photorealisme</a:t>
            </a:r>
            <a:r>
              <a:rPr lang="da-DK" sz="1500" b="1" i="0" dirty="0">
                <a:solidFill>
                  <a:schemeClr val="bg1"/>
                </a:solidFill>
                <a:latin typeface="Inter" panose="02000503000000020004" pitchFamily="2" charset="0"/>
                <a:ea typeface="Inter" panose="02000503000000020004" pitchFamily="2" charset="0"/>
                <a:cs typeface="Inter"/>
                <a:sym typeface="Inter"/>
              </a:rPr>
              <a:t>, --s 150 --v 5.2 --style </a:t>
            </a:r>
            <a:r>
              <a:rPr lang="da-DK" sz="1500" b="1" i="0" dirty="0" err="1">
                <a:solidFill>
                  <a:schemeClr val="bg1"/>
                </a:solidFill>
                <a:latin typeface="Inter" panose="02000503000000020004" pitchFamily="2" charset="0"/>
                <a:ea typeface="Inter" panose="02000503000000020004" pitchFamily="2" charset="0"/>
                <a:cs typeface="Inter"/>
                <a:sym typeface="Inter"/>
              </a:rPr>
              <a:t>raw</a:t>
            </a:r>
            <a:endParaRPr sz="1500" dirty="0">
              <a:solidFill>
                <a:schemeClr val="bg1"/>
              </a:solidFill>
              <a:latin typeface="Inter" panose="02000503000000020004" pitchFamily="2" charset="0"/>
              <a:ea typeface="Inter" panose="02000503000000020004" pitchFamily="2" charset="0"/>
              <a:cs typeface="Inter"/>
              <a:sym typeface="Inter"/>
            </a:endParaRPr>
          </a:p>
        </p:txBody>
      </p:sp>
      <p:sp>
        <p:nvSpPr>
          <p:cNvPr id="155" name="Google Shape;155;p8"/>
          <p:cNvSpPr/>
          <p:nvPr/>
        </p:nvSpPr>
        <p:spPr>
          <a:xfrm>
            <a:off x="8142188" y="930713"/>
            <a:ext cx="3913971" cy="3913971"/>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6" name="Google Shape;156;p8"/>
          <p:cNvSpPr/>
          <p:nvPr/>
        </p:nvSpPr>
        <p:spPr>
          <a:xfrm>
            <a:off x="135841" y="936039"/>
            <a:ext cx="3913971" cy="3913971"/>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7" name="Google Shape;157;p8"/>
          <p:cNvSpPr/>
          <p:nvPr/>
        </p:nvSpPr>
        <p:spPr>
          <a:xfrm>
            <a:off x="135840" y="5046875"/>
            <a:ext cx="3913971" cy="146374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Arial"/>
                <a:ea typeface="Arial"/>
                <a:cs typeface="Arial"/>
                <a:sym typeface="Arial"/>
              </a:rPr>
              <a:t>Wikimedia Commons</a:t>
            </a:r>
            <a:endParaRPr sz="1500" b="1" dirty="0">
              <a:solidFill>
                <a:srgbClr val="F8DF82"/>
              </a:solidFill>
            </a:endParaRPr>
          </a:p>
          <a:p>
            <a:pPr marL="0" marR="0" lvl="0" indent="0" algn="ctr" rtl="0">
              <a:spcBef>
                <a:spcPts val="0"/>
              </a:spcBef>
              <a:spcAft>
                <a:spcPts val="0"/>
              </a:spcAft>
              <a:buNone/>
            </a:pPr>
            <a:r>
              <a:rPr lang="da-DK" sz="1500" b="1" dirty="0">
                <a:solidFill>
                  <a:schemeClr val="lt1"/>
                </a:solidFill>
                <a:latin typeface="Arial"/>
                <a:ea typeface="Arial"/>
                <a:cs typeface="Arial"/>
                <a:sym typeface="Arial"/>
              </a:rPr>
              <a:t>Almindeligt fotografi</a:t>
            </a:r>
            <a:endParaRPr sz="1500" dirty="0"/>
          </a:p>
        </p:txBody>
      </p:sp>
      <p:sp>
        <p:nvSpPr>
          <p:cNvPr id="158" name="Google Shape;158;p8"/>
          <p:cNvSpPr/>
          <p:nvPr/>
        </p:nvSpPr>
        <p:spPr>
          <a:xfrm>
            <a:off x="4150241" y="5046875"/>
            <a:ext cx="3898009" cy="1481470"/>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 prompt: </a:t>
            </a:r>
          </a:p>
          <a:p>
            <a:pPr marL="0" marR="0" lvl="0" indent="0" algn="ctr" rtl="0">
              <a:spcBef>
                <a:spcPts val="0"/>
              </a:spcBef>
              <a:spcAft>
                <a:spcPts val="0"/>
              </a:spcAft>
              <a:buNone/>
            </a:pPr>
            <a:r>
              <a:rPr lang="da-DK" sz="1500" b="1" dirty="0">
                <a:solidFill>
                  <a:schemeClr val="bg1"/>
                </a:solidFill>
                <a:latin typeface="Inter"/>
                <a:ea typeface="Inter"/>
                <a:cs typeface="Inter"/>
                <a:sym typeface="Inter"/>
              </a:rPr>
              <a:t>Svensk pige ser efter noget bag kameraet, klædt I hvid kjole og med blomsterkrans I håret</a:t>
            </a:r>
            <a:endParaRPr sz="1500" dirty="0">
              <a:solidFill>
                <a:schemeClr val="bg1"/>
              </a:solidFill>
              <a:latin typeface="Inter"/>
              <a:ea typeface="Inter"/>
              <a:cs typeface="Inter"/>
              <a:sym typeface="Inter"/>
            </a:endParaRPr>
          </a:p>
        </p:txBody>
      </p:sp>
      <p:sp>
        <p:nvSpPr>
          <p:cNvPr id="3" name="Rektangel 2">
            <a:extLst>
              <a:ext uri="{FF2B5EF4-FFF2-40B4-BE49-F238E27FC236}">
                <a16:creationId xmlns:a16="http://schemas.microsoft.com/office/drawing/2014/main" id="{AEB397FA-2C10-524D-6C07-E25B6A15B3B2}"/>
              </a:ext>
            </a:extLst>
          </p:cNvPr>
          <p:cNvSpPr/>
          <p:nvPr/>
        </p:nvSpPr>
        <p:spPr>
          <a:xfrm>
            <a:off x="1061467" y="422555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0" name="Google Shape;160;p8"/>
          <p:cNvSpPr txBox="1"/>
          <p:nvPr/>
        </p:nvSpPr>
        <p:spPr>
          <a:xfrm>
            <a:off x="1114531" y="4268329"/>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dk1"/>
                </a:solidFill>
                <a:latin typeface="Calistoga"/>
                <a:ea typeface="Calistoga"/>
                <a:cs typeface="Calistoga"/>
                <a:sym typeface="Calistoga"/>
              </a:rPr>
              <a:t>FOTOGRAFI</a:t>
            </a:r>
            <a:endParaRPr dirty="0"/>
          </a:p>
        </p:txBody>
      </p:sp>
      <p:sp>
        <p:nvSpPr>
          <p:cNvPr id="162" name="Google Shape;162;p8"/>
          <p:cNvSpPr/>
          <p:nvPr/>
        </p:nvSpPr>
        <p:spPr>
          <a:xfrm>
            <a:off x="4146209" y="948307"/>
            <a:ext cx="3913971" cy="3913971"/>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Google Shape;136;p6">
            <a:extLst>
              <a:ext uri="{FF2B5EF4-FFF2-40B4-BE49-F238E27FC236}">
                <a16:creationId xmlns:a16="http://schemas.microsoft.com/office/drawing/2014/main" id="{F4254BCE-8D44-E290-293E-B289801A382E}"/>
              </a:ext>
            </a:extLst>
          </p:cNvPr>
          <p:cNvSpPr txBox="1"/>
          <p:nvPr/>
        </p:nvSpPr>
        <p:spPr>
          <a:xfrm>
            <a:off x="2976887" y="99757"/>
            <a:ext cx="63628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dirty="0">
                <a:solidFill>
                  <a:schemeClr val="lt1"/>
                </a:solidFill>
                <a:latin typeface="Calistoga"/>
                <a:sym typeface="Calistoga"/>
              </a:rPr>
              <a:t>Resultat</a:t>
            </a:r>
            <a:endParaRPr sz="1100" dirty="0"/>
          </a:p>
        </p:txBody>
      </p:sp>
      <p:sp>
        <p:nvSpPr>
          <p:cNvPr id="4" name="Rektangel 3">
            <a:extLst>
              <a:ext uri="{FF2B5EF4-FFF2-40B4-BE49-F238E27FC236}">
                <a16:creationId xmlns:a16="http://schemas.microsoft.com/office/drawing/2014/main" id="{1D5595D3-F867-FD41-FE84-9B01C40556A4}"/>
              </a:ext>
            </a:extLst>
          </p:cNvPr>
          <p:cNvSpPr/>
          <p:nvPr/>
        </p:nvSpPr>
        <p:spPr>
          <a:xfrm>
            <a:off x="5073878" y="4218762"/>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3" name="Google Shape;163;p8"/>
          <p:cNvSpPr txBox="1"/>
          <p:nvPr/>
        </p:nvSpPr>
        <p:spPr>
          <a:xfrm>
            <a:off x="5126942" y="4268329"/>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dk1"/>
                </a:solidFill>
                <a:latin typeface="Calistoga"/>
                <a:ea typeface="Calistoga"/>
                <a:cs typeface="Calistoga"/>
                <a:sym typeface="Calistoga"/>
              </a:rPr>
              <a:t>PADLET</a:t>
            </a:r>
            <a:endParaRPr dirty="0"/>
          </a:p>
        </p:txBody>
      </p:sp>
      <p:sp>
        <p:nvSpPr>
          <p:cNvPr id="5" name="Rektangel 4">
            <a:extLst>
              <a:ext uri="{FF2B5EF4-FFF2-40B4-BE49-F238E27FC236}">
                <a16:creationId xmlns:a16="http://schemas.microsoft.com/office/drawing/2014/main" id="{184D96FC-231C-448A-1100-08898B1F9BEA}"/>
              </a:ext>
            </a:extLst>
          </p:cNvPr>
          <p:cNvSpPr/>
          <p:nvPr/>
        </p:nvSpPr>
        <p:spPr>
          <a:xfrm>
            <a:off x="9085155" y="4224962"/>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1" name="Google Shape;161;p8"/>
          <p:cNvSpPr txBox="1"/>
          <p:nvPr/>
        </p:nvSpPr>
        <p:spPr>
          <a:xfrm>
            <a:off x="9138219" y="4287013"/>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dk1"/>
                </a:solidFill>
                <a:latin typeface="Calistoga"/>
                <a:ea typeface="Calistoga"/>
                <a:cs typeface="Calistoga"/>
                <a:sym typeface="Calistoga"/>
              </a:rPr>
              <a:t>MIDJOURNEY</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68"/>
        <p:cNvGrpSpPr/>
        <p:nvPr/>
      </p:nvGrpSpPr>
      <p:grpSpPr>
        <a:xfrm>
          <a:off x="0" y="0"/>
          <a:ext cx="0" cy="0"/>
          <a:chOff x="0" y="0"/>
          <a:chExt cx="0" cy="0"/>
        </a:xfrm>
      </p:grpSpPr>
      <p:sp>
        <p:nvSpPr>
          <p:cNvPr id="169" name="Google Shape;169;p9"/>
          <p:cNvSpPr/>
          <p:nvPr/>
        </p:nvSpPr>
        <p:spPr>
          <a:xfrm>
            <a:off x="70883" y="5395203"/>
            <a:ext cx="3891515" cy="1317485"/>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dirty="0">
                <a:solidFill>
                  <a:srgbClr val="F8DF82"/>
                </a:solidFill>
                <a:latin typeface="Inter"/>
                <a:ea typeface="Inter"/>
                <a:cs typeface="Inter"/>
                <a:sym typeface="Inter"/>
              </a:rPr>
              <a:t> /Imagine prompt:</a:t>
            </a:r>
            <a:endParaRPr dirty="0">
              <a:solidFill>
                <a:srgbClr val="F8DF82"/>
              </a:solidFill>
            </a:endParaRPr>
          </a:p>
          <a:p>
            <a:pPr marL="0" marR="0" lvl="0" indent="0" algn="ctr" rtl="0">
              <a:spcBef>
                <a:spcPts val="0"/>
              </a:spcBef>
              <a:spcAft>
                <a:spcPts val="0"/>
              </a:spcAft>
              <a:buNone/>
            </a:pPr>
            <a:r>
              <a:rPr lang="da-DK" sz="1500" b="1" i="0" dirty="0" err="1">
                <a:solidFill>
                  <a:schemeClr val="bg1"/>
                </a:solidFill>
                <a:latin typeface="Inter"/>
                <a:ea typeface="Inter"/>
                <a:cs typeface="Inter"/>
                <a:sym typeface="Inter"/>
              </a:rPr>
              <a:t>Portrait</a:t>
            </a:r>
            <a:r>
              <a:rPr lang="da-DK" sz="1500" b="1" i="0" dirty="0">
                <a:solidFill>
                  <a:schemeClr val="bg1"/>
                </a:solidFill>
                <a:latin typeface="Inter"/>
                <a:ea typeface="Inter"/>
                <a:cs typeface="Inter"/>
                <a:sym typeface="Inter"/>
              </a:rPr>
              <a:t> Billie </a:t>
            </a:r>
            <a:r>
              <a:rPr lang="da-DK" sz="1500" b="1" i="0" dirty="0" err="1">
                <a:solidFill>
                  <a:schemeClr val="bg1"/>
                </a:solidFill>
                <a:latin typeface="Inter"/>
                <a:ea typeface="Inter"/>
                <a:cs typeface="Inter"/>
                <a:sym typeface="Inter"/>
              </a:rPr>
              <a:t>Eilish</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black</a:t>
            </a:r>
            <a:r>
              <a:rPr lang="da-DK" sz="1500" b="1" i="0" dirty="0">
                <a:solidFill>
                  <a:schemeClr val="bg1"/>
                </a:solidFill>
                <a:latin typeface="Inter"/>
                <a:ea typeface="Inter"/>
                <a:cs typeface="Inter"/>
                <a:sym typeface="Inter"/>
              </a:rPr>
              <a:t> and </a:t>
            </a:r>
            <a:r>
              <a:rPr lang="da-DK" sz="1500" b="1" i="0" dirty="0" err="1">
                <a:solidFill>
                  <a:schemeClr val="bg1"/>
                </a:solidFill>
                <a:latin typeface="Inter"/>
                <a:ea typeface="Inter"/>
                <a:cs typeface="Inter"/>
                <a:sym typeface="Inter"/>
              </a:rPr>
              <a:t>white</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key</a:t>
            </a:r>
            <a:r>
              <a:rPr lang="da-DK" sz="1500" b="1" i="0" dirty="0">
                <a:solidFill>
                  <a:schemeClr val="bg1"/>
                </a:solidFill>
                <a:latin typeface="Inter"/>
                <a:ea typeface="Inter"/>
                <a:cs typeface="Inter"/>
                <a:sym typeface="Inter"/>
              </a:rPr>
              <a:t> light, </a:t>
            </a:r>
            <a:r>
              <a:rPr lang="da-DK" sz="1500" b="1" i="0" dirty="0" err="1">
                <a:solidFill>
                  <a:schemeClr val="bg1"/>
                </a:solidFill>
                <a:latin typeface="Inter"/>
                <a:ea typeface="Inter"/>
                <a:cs typeface="Inter"/>
                <a:sym typeface="Inter"/>
              </a:rPr>
              <a:t>fill</a:t>
            </a:r>
            <a:r>
              <a:rPr lang="da-DK" sz="1500" b="1" i="0" dirty="0">
                <a:solidFill>
                  <a:schemeClr val="bg1"/>
                </a:solidFill>
                <a:latin typeface="Inter"/>
                <a:ea typeface="Inter"/>
                <a:cs typeface="Inter"/>
                <a:sym typeface="Inter"/>
              </a:rPr>
              <a:t> light, back light --s 50</a:t>
            </a:r>
            <a:endParaRPr sz="1500" dirty="0">
              <a:solidFill>
                <a:schemeClr val="bg1"/>
              </a:solidFill>
              <a:latin typeface="Inter"/>
              <a:ea typeface="Inter"/>
              <a:cs typeface="Inter"/>
              <a:sym typeface="Inter"/>
            </a:endParaRPr>
          </a:p>
        </p:txBody>
      </p:sp>
      <p:sp>
        <p:nvSpPr>
          <p:cNvPr id="170" name="Google Shape;170;p9"/>
          <p:cNvSpPr txBox="1"/>
          <p:nvPr/>
        </p:nvSpPr>
        <p:spPr>
          <a:xfrm>
            <a:off x="439476" y="476854"/>
            <a:ext cx="11313041"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000" dirty="0">
                <a:solidFill>
                  <a:schemeClr val="lt1"/>
                </a:solidFill>
                <a:latin typeface="Inter"/>
                <a:ea typeface="Inter"/>
                <a:cs typeface="Inter"/>
                <a:sym typeface="Inter"/>
              </a:rPr>
              <a:t>Lad os se på tre billeder af Billie </a:t>
            </a:r>
            <a:r>
              <a:rPr lang="da-DK" sz="2000" dirty="0" err="1">
                <a:solidFill>
                  <a:schemeClr val="lt1"/>
                </a:solidFill>
                <a:latin typeface="Inter"/>
                <a:ea typeface="Inter"/>
                <a:cs typeface="Inter"/>
                <a:sym typeface="Inter"/>
              </a:rPr>
              <a:t>Eilish</a:t>
            </a:r>
            <a:r>
              <a:rPr lang="da-DK" sz="2000" dirty="0">
                <a:solidFill>
                  <a:schemeClr val="lt1"/>
                </a:solidFill>
                <a:latin typeface="Inter"/>
                <a:ea typeface="Inter"/>
                <a:cs typeface="Inter"/>
                <a:sym typeface="Inter"/>
              </a:rPr>
              <a:t>, </a:t>
            </a:r>
            <a:r>
              <a:rPr lang="da-DK" sz="2000" b="1" dirty="0">
                <a:solidFill>
                  <a:schemeClr val="lt1"/>
                </a:solidFill>
                <a:latin typeface="Inter"/>
                <a:ea typeface="Inter"/>
                <a:cs typeface="Inter"/>
                <a:sym typeface="Inter"/>
              </a:rPr>
              <a:t>EN</a:t>
            </a:r>
            <a:r>
              <a:rPr lang="da-DK" sz="2000" dirty="0">
                <a:solidFill>
                  <a:schemeClr val="lt1"/>
                </a:solidFill>
                <a:latin typeface="Inter"/>
                <a:ea typeface="Inter"/>
                <a:cs typeface="Inter"/>
                <a:sym typeface="Inter"/>
              </a:rPr>
              <a:t> </a:t>
            </a:r>
            <a:r>
              <a:rPr lang="da-DK" sz="2000" b="1" dirty="0">
                <a:solidFill>
                  <a:schemeClr val="lt1"/>
                </a:solidFill>
                <a:latin typeface="Inter"/>
                <a:ea typeface="Inter"/>
                <a:cs typeface="Inter"/>
                <a:sym typeface="Inter"/>
              </a:rPr>
              <a:t>KENDT PERSON</a:t>
            </a:r>
            <a:r>
              <a:rPr lang="da-DK" sz="2000" dirty="0">
                <a:solidFill>
                  <a:schemeClr val="lt1"/>
                </a:solidFill>
                <a:latin typeface="Inter"/>
                <a:ea typeface="Inter"/>
                <a:cs typeface="Inter"/>
                <a:sym typeface="Inter"/>
              </a:rPr>
              <a:t>. </a:t>
            </a:r>
            <a:endParaRPr dirty="0"/>
          </a:p>
        </p:txBody>
      </p:sp>
      <p:sp>
        <p:nvSpPr>
          <p:cNvPr id="171" name="Google Shape;171;p9"/>
          <p:cNvSpPr/>
          <p:nvPr/>
        </p:nvSpPr>
        <p:spPr>
          <a:xfrm>
            <a:off x="70883" y="1219201"/>
            <a:ext cx="3891515" cy="3891515"/>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2" name="Google Shape;172;p9"/>
          <p:cNvSpPr/>
          <p:nvPr/>
        </p:nvSpPr>
        <p:spPr>
          <a:xfrm>
            <a:off x="4150242" y="1219201"/>
            <a:ext cx="3891515" cy="3891515"/>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3" name="Google Shape;173;p9"/>
          <p:cNvSpPr/>
          <p:nvPr/>
        </p:nvSpPr>
        <p:spPr>
          <a:xfrm>
            <a:off x="4150240" y="5395204"/>
            <a:ext cx="3891515" cy="1317484"/>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Portræt af Billie </a:t>
            </a:r>
            <a:r>
              <a:rPr lang="da-DK" sz="1500" b="1" i="0" dirty="0" err="1">
                <a:solidFill>
                  <a:schemeClr val="bg1"/>
                </a:solidFill>
                <a:latin typeface="Inter"/>
                <a:ea typeface="Inter"/>
                <a:cs typeface="Inter"/>
                <a:sym typeface="Inter"/>
              </a:rPr>
              <a:t>Eilish</a:t>
            </a:r>
            <a:r>
              <a:rPr lang="da-DK" sz="1500" b="1" i="0" dirty="0">
                <a:solidFill>
                  <a:schemeClr val="bg1"/>
                </a:solidFill>
                <a:latin typeface="Inter"/>
                <a:ea typeface="Inter"/>
                <a:cs typeface="Inter"/>
                <a:sym typeface="Inter"/>
              </a:rPr>
              <a:t>, sort og hvid </a:t>
            </a:r>
            <a:endParaRPr sz="1500" dirty="0">
              <a:solidFill>
                <a:schemeClr val="bg1"/>
              </a:solidFill>
              <a:latin typeface="Inter"/>
              <a:ea typeface="Inter"/>
              <a:cs typeface="Inter"/>
              <a:sym typeface="Inter"/>
            </a:endParaRPr>
          </a:p>
        </p:txBody>
      </p:sp>
      <p:sp>
        <p:nvSpPr>
          <p:cNvPr id="174" name="Google Shape;174;p9"/>
          <p:cNvSpPr/>
          <p:nvPr/>
        </p:nvSpPr>
        <p:spPr>
          <a:xfrm>
            <a:off x="8229597" y="5395204"/>
            <a:ext cx="3891515" cy="1317484"/>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
        <p:nvSpPr>
          <p:cNvPr id="175" name="Google Shape;175;p9"/>
          <p:cNvSpPr/>
          <p:nvPr/>
        </p:nvSpPr>
        <p:spPr>
          <a:xfrm>
            <a:off x="8229596" y="1219201"/>
            <a:ext cx="3891515" cy="3891515"/>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80"/>
        <p:cNvGrpSpPr/>
        <p:nvPr/>
      </p:nvGrpSpPr>
      <p:grpSpPr>
        <a:xfrm>
          <a:off x="0" y="0"/>
          <a:ext cx="0" cy="0"/>
          <a:chOff x="0" y="0"/>
          <a:chExt cx="0" cy="0"/>
        </a:xfrm>
      </p:grpSpPr>
      <p:sp>
        <p:nvSpPr>
          <p:cNvPr id="182" name="Google Shape;182;p10"/>
          <p:cNvSpPr/>
          <p:nvPr/>
        </p:nvSpPr>
        <p:spPr>
          <a:xfrm>
            <a:off x="70883" y="1219201"/>
            <a:ext cx="3891515" cy="3891515"/>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3" name="Google Shape;183;p10"/>
          <p:cNvSpPr/>
          <p:nvPr/>
        </p:nvSpPr>
        <p:spPr>
          <a:xfrm>
            <a:off x="4150242" y="1219201"/>
            <a:ext cx="3891515" cy="3891515"/>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10"/>
          <p:cNvSpPr/>
          <p:nvPr/>
        </p:nvSpPr>
        <p:spPr>
          <a:xfrm>
            <a:off x="8229596" y="1219201"/>
            <a:ext cx="3891515" cy="3891515"/>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Google Shape;136;p6">
            <a:extLst>
              <a:ext uri="{FF2B5EF4-FFF2-40B4-BE49-F238E27FC236}">
                <a16:creationId xmlns:a16="http://schemas.microsoft.com/office/drawing/2014/main" id="{E0B80CA5-3FE4-B89A-DEB2-BC42AB4D203B}"/>
              </a:ext>
            </a:extLst>
          </p:cNvPr>
          <p:cNvSpPr txBox="1"/>
          <p:nvPr/>
        </p:nvSpPr>
        <p:spPr>
          <a:xfrm>
            <a:off x="2976887" y="99757"/>
            <a:ext cx="63628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dirty="0">
                <a:solidFill>
                  <a:schemeClr val="lt1"/>
                </a:solidFill>
                <a:latin typeface="Calistoga"/>
                <a:sym typeface="Calistoga"/>
              </a:rPr>
              <a:t>Resultat</a:t>
            </a:r>
            <a:endParaRPr sz="1100" dirty="0"/>
          </a:p>
        </p:txBody>
      </p:sp>
      <p:sp>
        <p:nvSpPr>
          <p:cNvPr id="3" name="Rektangel 2">
            <a:extLst>
              <a:ext uri="{FF2B5EF4-FFF2-40B4-BE49-F238E27FC236}">
                <a16:creationId xmlns:a16="http://schemas.microsoft.com/office/drawing/2014/main" id="{49CD6F77-C3EC-4259-1265-5EAEEBC0DBAF}"/>
              </a:ext>
            </a:extLst>
          </p:cNvPr>
          <p:cNvSpPr/>
          <p:nvPr/>
        </p:nvSpPr>
        <p:spPr>
          <a:xfrm>
            <a:off x="932217" y="4329100"/>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7" name="Google Shape;187;p10"/>
          <p:cNvSpPr txBox="1"/>
          <p:nvPr/>
        </p:nvSpPr>
        <p:spPr>
          <a:xfrm>
            <a:off x="985281" y="437389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MIDJOURNEY</a:t>
            </a:r>
            <a:endParaRPr sz="1800" dirty="0">
              <a:solidFill>
                <a:schemeClr val="tx1"/>
              </a:solidFill>
              <a:latin typeface="Calistoga"/>
              <a:ea typeface="Calistoga"/>
              <a:cs typeface="Calistoga"/>
              <a:sym typeface="Calistoga"/>
            </a:endParaRPr>
          </a:p>
        </p:txBody>
      </p:sp>
      <p:sp>
        <p:nvSpPr>
          <p:cNvPr id="6" name="Rektangel 5">
            <a:extLst>
              <a:ext uri="{FF2B5EF4-FFF2-40B4-BE49-F238E27FC236}">
                <a16:creationId xmlns:a16="http://schemas.microsoft.com/office/drawing/2014/main" id="{F9EDE9F4-40F0-D3FC-FF36-A458C581663D}"/>
              </a:ext>
            </a:extLst>
          </p:cNvPr>
          <p:cNvSpPr/>
          <p:nvPr/>
        </p:nvSpPr>
        <p:spPr>
          <a:xfrm>
            <a:off x="5073877" y="4329100"/>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E3D67D84-812E-9A02-8C3B-302A5591914B}"/>
              </a:ext>
            </a:extLst>
          </p:cNvPr>
          <p:cNvSpPr/>
          <p:nvPr/>
        </p:nvSpPr>
        <p:spPr>
          <a:xfrm>
            <a:off x="9098151" y="4329100"/>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9" name="Google Shape;189;p10"/>
          <p:cNvSpPr txBox="1"/>
          <p:nvPr/>
        </p:nvSpPr>
        <p:spPr>
          <a:xfrm>
            <a:off x="9143995" y="437389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PADLET</a:t>
            </a:r>
            <a:endParaRPr sz="1800" dirty="0">
              <a:solidFill>
                <a:schemeClr val="tx1"/>
              </a:solidFill>
              <a:latin typeface="Calistoga"/>
              <a:ea typeface="Calistoga"/>
              <a:cs typeface="Calistoga"/>
              <a:sym typeface="Calistoga"/>
            </a:endParaRPr>
          </a:p>
        </p:txBody>
      </p:sp>
      <p:sp>
        <p:nvSpPr>
          <p:cNvPr id="188" name="Google Shape;188;p10"/>
          <p:cNvSpPr txBox="1"/>
          <p:nvPr/>
        </p:nvSpPr>
        <p:spPr>
          <a:xfrm>
            <a:off x="5126941" y="437389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FOTOGRAFI</a:t>
            </a:r>
            <a:endParaRPr sz="1800" dirty="0">
              <a:solidFill>
                <a:schemeClr val="tx1"/>
              </a:solidFill>
              <a:latin typeface="Calistoga"/>
              <a:ea typeface="Calistoga"/>
              <a:cs typeface="Calistoga"/>
              <a:sym typeface="Calistoga"/>
            </a:endParaRPr>
          </a:p>
        </p:txBody>
      </p:sp>
      <p:sp>
        <p:nvSpPr>
          <p:cNvPr id="8" name="Google Shape;169;p9">
            <a:extLst>
              <a:ext uri="{FF2B5EF4-FFF2-40B4-BE49-F238E27FC236}">
                <a16:creationId xmlns:a16="http://schemas.microsoft.com/office/drawing/2014/main" id="{8D3584BC-1E39-4F4A-90E6-D23E43DAAEDE}"/>
              </a:ext>
            </a:extLst>
          </p:cNvPr>
          <p:cNvSpPr/>
          <p:nvPr/>
        </p:nvSpPr>
        <p:spPr>
          <a:xfrm>
            <a:off x="70883" y="5395203"/>
            <a:ext cx="3891515" cy="1317485"/>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dirty="0">
                <a:solidFill>
                  <a:srgbClr val="F8DF82"/>
                </a:solidFill>
                <a:latin typeface="Inter"/>
                <a:ea typeface="Inter"/>
                <a:cs typeface="Inter"/>
                <a:sym typeface="Inter"/>
              </a:rPr>
              <a:t> /Imagine prompt:</a:t>
            </a:r>
            <a:endParaRPr dirty="0">
              <a:solidFill>
                <a:srgbClr val="F8DF82"/>
              </a:solidFill>
            </a:endParaRPr>
          </a:p>
          <a:p>
            <a:pPr marL="0" marR="0" lvl="0" indent="0" algn="ctr" rtl="0">
              <a:spcBef>
                <a:spcPts val="0"/>
              </a:spcBef>
              <a:spcAft>
                <a:spcPts val="0"/>
              </a:spcAft>
              <a:buNone/>
            </a:pPr>
            <a:r>
              <a:rPr lang="da-DK" sz="1500" b="1" i="0" dirty="0" err="1">
                <a:solidFill>
                  <a:schemeClr val="bg1"/>
                </a:solidFill>
                <a:latin typeface="Inter"/>
                <a:ea typeface="Inter"/>
                <a:cs typeface="Inter"/>
                <a:sym typeface="Inter"/>
              </a:rPr>
              <a:t>Portrait</a:t>
            </a:r>
            <a:r>
              <a:rPr lang="da-DK" sz="1500" b="1" i="0" dirty="0">
                <a:solidFill>
                  <a:schemeClr val="bg1"/>
                </a:solidFill>
                <a:latin typeface="Inter"/>
                <a:ea typeface="Inter"/>
                <a:cs typeface="Inter"/>
                <a:sym typeface="Inter"/>
              </a:rPr>
              <a:t> Billie </a:t>
            </a:r>
            <a:r>
              <a:rPr lang="da-DK" sz="1500" b="1" i="0" dirty="0" err="1">
                <a:solidFill>
                  <a:schemeClr val="bg1"/>
                </a:solidFill>
                <a:latin typeface="Inter"/>
                <a:ea typeface="Inter"/>
                <a:cs typeface="Inter"/>
                <a:sym typeface="Inter"/>
              </a:rPr>
              <a:t>Eilish</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black</a:t>
            </a:r>
            <a:r>
              <a:rPr lang="da-DK" sz="1500" b="1" i="0" dirty="0">
                <a:solidFill>
                  <a:schemeClr val="bg1"/>
                </a:solidFill>
                <a:latin typeface="Inter"/>
                <a:ea typeface="Inter"/>
                <a:cs typeface="Inter"/>
                <a:sym typeface="Inter"/>
              </a:rPr>
              <a:t> and </a:t>
            </a:r>
            <a:r>
              <a:rPr lang="da-DK" sz="1500" b="1" i="0" dirty="0" err="1">
                <a:solidFill>
                  <a:schemeClr val="bg1"/>
                </a:solidFill>
                <a:latin typeface="Inter"/>
                <a:ea typeface="Inter"/>
                <a:cs typeface="Inter"/>
                <a:sym typeface="Inter"/>
              </a:rPr>
              <a:t>white</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key</a:t>
            </a:r>
            <a:r>
              <a:rPr lang="da-DK" sz="1500" b="1" i="0" dirty="0">
                <a:solidFill>
                  <a:schemeClr val="bg1"/>
                </a:solidFill>
                <a:latin typeface="Inter"/>
                <a:ea typeface="Inter"/>
                <a:cs typeface="Inter"/>
                <a:sym typeface="Inter"/>
              </a:rPr>
              <a:t> light, </a:t>
            </a:r>
            <a:r>
              <a:rPr lang="da-DK" sz="1500" b="1" i="0" dirty="0" err="1">
                <a:solidFill>
                  <a:schemeClr val="bg1"/>
                </a:solidFill>
                <a:latin typeface="Inter"/>
                <a:ea typeface="Inter"/>
                <a:cs typeface="Inter"/>
                <a:sym typeface="Inter"/>
              </a:rPr>
              <a:t>fill</a:t>
            </a:r>
            <a:r>
              <a:rPr lang="da-DK" sz="1500" b="1" i="0" dirty="0">
                <a:solidFill>
                  <a:schemeClr val="bg1"/>
                </a:solidFill>
                <a:latin typeface="Inter"/>
                <a:ea typeface="Inter"/>
                <a:cs typeface="Inter"/>
                <a:sym typeface="Inter"/>
              </a:rPr>
              <a:t> light, back light --s 50</a:t>
            </a:r>
            <a:endParaRPr sz="1500" dirty="0">
              <a:solidFill>
                <a:schemeClr val="bg1"/>
              </a:solidFill>
              <a:latin typeface="Inter"/>
              <a:ea typeface="Inter"/>
              <a:cs typeface="Inter"/>
              <a:sym typeface="Inter"/>
            </a:endParaRPr>
          </a:p>
        </p:txBody>
      </p:sp>
      <p:sp>
        <p:nvSpPr>
          <p:cNvPr id="9" name="Google Shape;173;p9">
            <a:extLst>
              <a:ext uri="{FF2B5EF4-FFF2-40B4-BE49-F238E27FC236}">
                <a16:creationId xmlns:a16="http://schemas.microsoft.com/office/drawing/2014/main" id="{13A071BB-36CD-BCEE-7356-22F1168BD3CE}"/>
              </a:ext>
            </a:extLst>
          </p:cNvPr>
          <p:cNvSpPr/>
          <p:nvPr/>
        </p:nvSpPr>
        <p:spPr>
          <a:xfrm>
            <a:off x="8229596" y="5395204"/>
            <a:ext cx="3891515" cy="1317484"/>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Portræt af Billie </a:t>
            </a:r>
            <a:r>
              <a:rPr lang="da-DK" sz="1500" b="1" i="0" dirty="0" err="1">
                <a:solidFill>
                  <a:schemeClr val="bg1"/>
                </a:solidFill>
                <a:latin typeface="Inter"/>
                <a:ea typeface="Inter"/>
                <a:cs typeface="Inter"/>
                <a:sym typeface="Inter"/>
              </a:rPr>
              <a:t>Eilish</a:t>
            </a:r>
            <a:r>
              <a:rPr lang="da-DK" sz="1500" b="1" i="0" dirty="0">
                <a:solidFill>
                  <a:schemeClr val="bg1"/>
                </a:solidFill>
                <a:latin typeface="Inter"/>
                <a:ea typeface="Inter"/>
                <a:cs typeface="Inter"/>
                <a:sym typeface="Inter"/>
              </a:rPr>
              <a:t>, sort og hvid </a:t>
            </a:r>
            <a:endParaRPr sz="1500" dirty="0">
              <a:solidFill>
                <a:schemeClr val="bg1"/>
              </a:solidFill>
              <a:latin typeface="Inter"/>
              <a:ea typeface="Inter"/>
              <a:cs typeface="Inter"/>
              <a:sym typeface="Inter"/>
            </a:endParaRPr>
          </a:p>
        </p:txBody>
      </p:sp>
      <p:sp>
        <p:nvSpPr>
          <p:cNvPr id="10" name="Google Shape;174;p9">
            <a:extLst>
              <a:ext uri="{FF2B5EF4-FFF2-40B4-BE49-F238E27FC236}">
                <a16:creationId xmlns:a16="http://schemas.microsoft.com/office/drawing/2014/main" id="{D2FC3E19-5331-5B26-B382-5E771752DF21}"/>
              </a:ext>
            </a:extLst>
          </p:cNvPr>
          <p:cNvSpPr/>
          <p:nvPr/>
        </p:nvSpPr>
        <p:spPr>
          <a:xfrm>
            <a:off x="4150242" y="5395204"/>
            <a:ext cx="3891515" cy="1317484"/>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94"/>
        <p:cNvGrpSpPr/>
        <p:nvPr/>
      </p:nvGrpSpPr>
      <p:grpSpPr>
        <a:xfrm>
          <a:off x="0" y="0"/>
          <a:ext cx="0" cy="0"/>
          <a:chOff x="0" y="0"/>
          <a:chExt cx="0" cy="0"/>
        </a:xfrm>
      </p:grpSpPr>
      <p:sp>
        <p:nvSpPr>
          <p:cNvPr id="195" name="Google Shape;195;p11"/>
          <p:cNvSpPr/>
          <p:nvPr/>
        </p:nvSpPr>
        <p:spPr>
          <a:xfrm>
            <a:off x="127589" y="5397191"/>
            <a:ext cx="3901778" cy="1343852"/>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b="1" dirty="0">
                <a:solidFill>
                  <a:srgbClr val="F8DF82"/>
                </a:solidFill>
                <a:latin typeface="Inter"/>
                <a:ea typeface="Inter"/>
                <a:cs typeface="Inter"/>
                <a:sym typeface="Inter"/>
              </a:rPr>
              <a:t> </a:t>
            </a:r>
            <a:r>
              <a:rPr lang="da-DK" sz="1500" dirty="0">
                <a:solidFill>
                  <a:srgbClr val="F8DF82"/>
                </a:solidFill>
                <a:latin typeface="Inter"/>
                <a:ea typeface="Inter"/>
                <a:cs typeface="Inter"/>
                <a:sym typeface="Inter"/>
              </a:rPr>
              <a:t>/Imagine prompt:</a:t>
            </a:r>
            <a:endParaRPr dirty="0">
              <a:solidFill>
                <a:srgbClr val="F8DF82"/>
              </a:solidFill>
            </a:endParaRPr>
          </a:p>
          <a:p>
            <a:pPr marL="0" marR="0" lvl="0" indent="0" algn="ctr" rtl="0">
              <a:spcBef>
                <a:spcPts val="0"/>
              </a:spcBef>
              <a:spcAft>
                <a:spcPts val="0"/>
              </a:spcAft>
              <a:buNone/>
            </a:pPr>
            <a:r>
              <a:rPr lang="da-DK" sz="1500" b="1" i="0" dirty="0" err="1">
                <a:solidFill>
                  <a:schemeClr val="bg1"/>
                </a:solidFill>
                <a:latin typeface="Inter"/>
                <a:ea typeface="Inter"/>
                <a:cs typeface="Inter"/>
                <a:sym typeface="Inter"/>
              </a:rPr>
              <a:t>Friendly</a:t>
            </a:r>
            <a:r>
              <a:rPr lang="da-DK" sz="1500" b="1" i="0" dirty="0">
                <a:solidFill>
                  <a:schemeClr val="bg1"/>
                </a:solidFill>
                <a:latin typeface="Inter"/>
                <a:ea typeface="Inter"/>
                <a:cs typeface="Inter"/>
                <a:sym typeface="Inter"/>
              </a:rPr>
              <a:t> Labrador on </a:t>
            </a:r>
            <a:r>
              <a:rPr lang="da-DK" sz="1500" b="1" i="0" dirty="0" err="1">
                <a:solidFill>
                  <a:schemeClr val="bg1"/>
                </a:solidFill>
                <a:latin typeface="Inter"/>
                <a:ea typeface="Inter"/>
                <a:cs typeface="Inter"/>
                <a:sym typeface="Inter"/>
              </a:rPr>
              <a:t>lawn</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backdrop</a:t>
            </a:r>
            <a:r>
              <a:rPr lang="da-DK" sz="1500" b="1" i="0" dirty="0">
                <a:solidFill>
                  <a:schemeClr val="bg1"/>
                </a:solidFill>
                <a:latin typeface="Inter"/>
                <a:ea typeface="Inter"/>
                <a:cs typeface="Inter"/>
                <a:sym typeface="Inter"/>
              </a:rPr>
              <a:t> of </a:t>
            </a:r>
            <a:r>
              <a:rPr lang="da-DK" sz="1500" b="1" i="0" dirty="0" err="1">
                <a:solidFill>
                  <a:schemeClr val="bg1"/>
                </a:solidFill>
                <a:latin typeface="Inter"/>
                <a:ea typeface="Inter"/>
                <a:cs typeface="Inter"/>
                <a:sym typeface="Inter"/>
              </a:rPr>
              <a:t>trees</a:t>
            </a:r>
            <a:r>
              <a:rPr lang="da-DK" sz="1500" b="1" i="0" dirty="0">
                <a:solidFill>
                  <a:schemeClr val="bg1"/>
                </a:solidFill>
                <a:latin typeface="Inter"/>
                <a:ea typeface="Inter"/>
                <a:cs typeface="Inter"/>
                <a:sym typeface="Inter"/>
              </a:rPr>
              <a:t> and </a:t>
            </a:r>
            <a:r>
              <a:rPr lang="da-DK" sz="1500" b="1" i="0" dirty="0" err="1">
                <a:solidFill>
                  <a:schemeClr val="bg1"/>
                </a:solidFill>
                <a:latin typeface="Inter"/>
                <a:ea typeface="Inter"/>
                <a:cs typeface="Inter"/>
                <a:sym typeface="Inter"/>
              </a:rPr>
              <a:t>bushes</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photorealism</a:t>
            </a:r>
            <a:r>
              <a:rPr lang="da-DK" sz="1500" b="1" i="0" dirty="0">
                <a:solidFill>
                  <a:schemeClr val="bg1"/>
                </a:solidFill>
                <a:latin typeface="Inter"/>
                <a:ea typeface="Inter"/>
                <a:cs typeface="Inter"/>
                <a:sym typeface="Inter"/>
              </a:rPr>
              <a:t> --s 150 --v 5.2 --style </a:t>
            </a:r>
            <a:r>
              <a:rPr lang="da-DK" sz="1500" b="1" i="0" dirty="0" err="1">
                <a:solidFill>
                  <a:schemeClr val="bg1"/>
                </a:solidFill>
                <a:latin typeface="Inter"/>
                <a:ea typeface="Inter"/>
                <a:cs typeface="Inter"/>
                <a:sym typeface="Inter"/>
              </a:rPr>
              <a:t>raw</a:t>
            </a:r>
            <a:endParaRPr sz="1500" dirty="0">
              <a:solidFill>
                <a:schemeClr val="bg1"/>
              </a:solidFill>
              <a:latin typeface="Inter"/>
              <a:ea typeface="Inter"/>
              <a:cs typeface="Inter"/>
              <a:sym typeface="Inter"/>
            </a:endParaRPr>
          </a:p>
        </p:txBody>
      </p:sp>
      <p:sp>
        <p:nvSpPr>
          <p:cNvPr id="196" name="Google Shape;196;p11"/>
          <p:cNvSpPr txBox="1"/>
          <p:nvPr/>
        </p:nvSpPr>
        <p:spPr>
          <a:xfrm>
            <a:off x="439479" y="453111"/>
            <a:ext cx="11313041"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000" dirty="0">
                <a:solidFill>
                  <a:schemeClr val="lt1"/>
                </a:solidFill>
                <a:latin typeface="Inter"/>
                <a:ea typeface="Inter"/>
                <a:cs typeface="Inter"/>
                <a:sym typeface="Inter"/>
              </a:rPr>
              <a:t>Lad os se på tre billeder af et </a:t>
            </a:r>
            <a:r>
              <a:rPr lang="da-DK" sz="2000" b="1" dirty="0">
                <a:solidFill>
                  <a:schemeClr val="lt1"/>
                </a:solidFill>
                <a:latin typeface="Inter"/>
                <a:ea typeface="Inter"/>
                <a:cs typeface="Inter"/>
                <a:sym typeface="Inter"/>
              </a:rPr>
              <a:t>DYR</a:t>
            </a:r>
            <a:r>
              <a:rPr lang="da-DK" sz="2000" dirty="0">
                <a:solidFill>
                  <a:schemeClr val="lt1"/>
                </a:solidFill>
                <a:latin typeface="Inter"/>
                <a:ea typeface="Inter"/>
                <a:cs typeface="Inter"/>
                <a:sym typeface="Inter"/>
              </a:rPr>
              <a:t>. Her er tre afbildninger af en labrador. </a:t>
            </a:r>
            <a:endParaRPr dirty="0"/>
          </a:p>
        </p:txBody>
      </p:sp>
      <p:sp>
        <p:nvSpPr>
          <p:cNvPr id="197" name="Google Shape;197;p11"/>
          <p:cNvSpPr/>
          <p:nvPr/>
        </p:nvSpPr>
        <p:spPr>
          <a:xfrm>
            <a:off x="127589" y="1226289"/>
            <a:ext cx="3901778" cy="3901778"/>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8" name="Google Shape;198;p11"/>
          <p:cNvSpPr/>
          <p:nvPr/>
        </p:nvSpPr>
        <p:spPr>
          <a:xfrm>
            <a:off x="4145111" y="1226289"/>
            <a:ext cx="3901778" cy="3901778"/>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9" name="Google Shape;199;p11"/>
          <p:cNvPicPr preferRelativeResize="0"/>
          <p:nvPr/>
        </p:nvPicPr>
        <p:blipFill rotWithShape="1">
          <a:blip r:embed="rId5">
            <a:alphaModFix/>
          </a:blip>
          <a:srcRect/>
          <a:stretch/>
        </p:blipFill>
        <p:spPr>
          <a:xfrm>
            <a:off x="8162633" y="1226289"/>
            <a:ext cx="3913971" cy="3913971"/>
          </a:xfrm>
          <a:prstGeom prst="rect">
            <a:avLst/>
          </a:prstGeom>
          <a:noFill/>
          <a:ln>
            <a:noFill/>
          </a:ln>
        </p:spPr>
      </p:pic>
      <p:sp>
        <p:nvSpPr>
          <p:cNvPr id="200" name="Google Shape;200;p11"/>
          <p:cNvSpPr/>
          <p:nvPr/>
        </p:nvSpPr>
        <p:spPr>
          <a:xfrm>
            <a:off x="4145111" y="5397191"/>
            <a:ext cx="3901778" cy="133321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a:t>
            </a:r>
            <a:r>
              <a:rPr lang="da-DK" sz="1500" dirty="0">
                <a:solidFill>
                  <a:srgbClr val="F8DF82"/>
                </a:solidFill>
                <a:latin typeface="Inter"/>
                <a:ea typeface="Inter"/>
                <a:cs typeface="Inter"/>
                <a:sym typeface="Inter"/>
              </a:rPr>
              <a:t>,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Venlig Labrador, baggrund med buske og træer</a:t>
            </a:r>
            <a:r>
              <a:rPr lang="da-DK" sz="1500" b="1" dirty="0">
                <a:solidFill>
                  <a:schemeClr val="bg1"/>
                </a:solidFill>
                <a:latin typeface="Inter"/>
                <a:ea typeface="Inter"/>
                <a:cs typeface="Inter"/>
                <a:sym typeface="Inter"/>
              </a:rPr>
              <a:t>,</a:t>
            </a:r>
            <a:r>
              <a:rPr lang="da-DK" sz="1500" b="1" i="0" dirty="0">
                <a:solidFill>
                  <a:schemeClr val="bg1"/>
                </a:solidFill>
                <a:latin typeface="Inter"/>
                <a:ea typeface="Inter"/>
                <a:cs typeface="Inter"/>
                <a:sym typeface="Inter"/>
              </a:rPr>
              <a:t> </a:t>
            </a:r>
            <a:r>
              <a:rPr lang="da-DK" sz="1500" b="1" dirty="0">
                <a:solidFill>
                  <a:schemeClr val="bg1"/>
                </a:solidFill>
                <a:latin typeface="Inter"/>
                <a:ea typeface="Inter"/>
                <a:cs typeface="Inter"/>
                <a:sym typeface="Inter"/>
              </a:rPr>
              <a:t>f</a:t>
            </a:r>
            <a:r>
              <a:rPr lang="da-DK" sz="1500" b="1" i="0" dirty="0">
                <a:solidFill>
                  <a:schemeClr val="bg1"/>
                </a:solidFill>
                <a:latin typeface="Inter"/>
                <a:ea typeface="Inter"/>
                <a:cs typeface="Inter"/>
                <a:sym typeface="Inter"/>
              </a:rPr>
              <a:t>otografi</a:t>
            </a:r>
            <a:r>
              <a:rPr lang="da-DK" sz="1500" b="1" dirty="0">
                <a:solidFill>
                  <a:schemeClr val="bg1"/>
                </a:solidFill>
                <a:latin typeface="Inter"/>
                <a:ea typeface="Inter"/>
                <a:cs typeface="Inter"/>
                <a:sym typeface="Inter"/>
              </a:rPr>
              <a:t>,</a:t>
            </a:r>
            <a:r>
              <a:rPr lang="da-DK" sz="1500" b="1" i="0" dirty="0">
                <a:solidFill>
                  <a:schemeClr val="bg1"/>
                </a:solidFill>
                <a:latin typeface="Inter"/>
                <a:ea typeface="Inter"/>
                <a:cs typeface="Inter"/>
                <a:sym typeface="Inter"/>
              </a:rPr>
              <a:t> </a:t>
            </a:r>
            <a:r>
              <a:rPr lang="da-DK" sz="1500" b="1" dirty="0">
                <a:solidFill>
                  <a:schemeClr val="bg1"/>
                </a:solidFill>
                <a:latin typeface="Inter"/>
                <a:ea typeface="Inter"/>
                <a:cs typeface="Inter"/>
                <a:sym typeface="Inter"/>
              </a:rPr>
              <a:t>h</a:t>
            </a:r>
            <a:r>
              <a:rPr lang="da-DK" sz="1500" b="1" i="0" dirty="0">
                <a:solidFill>
                  <a:schemeClr val="bg1"/>
                </a:solidFill>
                <a:latin typeface="Inter"/>
                <a:ea typeface="Inter"/>
                <a:cs typeface="Inter"/>
                <a:sym typeface="Inter"/>
              </a:rPr>
              <a:t>øj opl</a:t>
            </a:r>
            <a:r>
              <a:rPr lang="da-DK" sz="1500" b="1" dirty="0">
                <a:solidFill>
                  <a:schemeClr val="bg1"/>
                </a:solidFill>
                <a:latin typeface="Inter"/>
                <a:ea typeface="Inter"/>
                <a:cs typeface="Inter"/>
                <a:sym typeface="Inter"/>
              </a:rPr>
              <a:t>øsning</a:t>
            </a:r>
            <a:endParaRPr sz="1500" dirty="0">
              <a:solidFill>
                <a:schemeClr val="bg1"/>
              </a:solidFill>
              <a:latin typeface="Inter"/>
              <a:ea typeface="Inter"/>
              <a:cs typeface="Inter"/>
              <a:sym typeface="Inter"/>
            </a:endParaRPr>
          </a:p>
        </p:txBody>
      </p:sp>
      <p:sp>
        <p:nvSpPr>
          <p:cNvPr id="201" name="Google Shape;201;p11"/>
          <p:cNvSpPr/>
          <p:nvPr/>
        </p:nvSpPr>
        <p:spPr>
          <a:xfrm>
            <a:off x="8162633" y="5397191"/>
            <a:ext cx="3891515" cy="133321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206"/>
        <p:cNvGrpSpPr/>
        <p:nvPr/>
      </p:nvGrpSpPr>
      <p:grpSpPr>
        <a:xfrm>
          <a:off x="0" y="0"/>
          <a:ext cx="0" cy="0"/>
          <a:chOff x="0" y="0"/>
          <a:chExt cx="0" cy="0"/>
        </a:xfrm>
      </p:grpSpPr>
      <p:sp>
        <p:nvSpPr>
          <p:cNvPr id="208" name="Google Shape;208;p12"/>
          <p:cNvSpPr/>
          <p:nvPr/>
        </p:nvSpPr>
        <p:spPr>
          <a:xfrm>
            <a:off x="127589" y="1226289"/>
            <a:ext cx="3901778" cy="3901778"/>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9" name="Google Shape;209;p12"/>
          <p:cNvSpPr/>
          <p:nvPr/>
        </p:nvSpPr>
        <p:spPr>
          <a:xfrm>
            <a:off x="4145111" y="1226289"/>
            <a:ext cx="3901778" cy="3901778"/>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0" name="Google Shape;210;p12"/>
          <p:cNvPicPr preferRelativeResize="0"/>
          <p:nvPr/>
        </p:nvPicPr>
        <p:blipFill rotWithShape="1">
          <a:blip r:embed="rId5">
            <a:alphaModFix/>
          </a:blip>
          <a:srcRect/>
          <a:stretch/>
        </p:blipFill>
        <p:spPr>
          <a:xfrm>
            <a:off x="8162633" y="1226289"/>
            <a:ext cx="3913971" cy="3913971"/>
          </a:xfrm>
          <a:prstGeom prst="rect">
            <a:avLst/>
          </a:prstGeom>
          <a:noFill/>
          <a:ln>
            <a:noFill/>
          </a:ln>
        </p:spPr>
      </p:pic>
      <p:sp>
        <p:nvSpPr>
          <p:cNvPr id="2" name="Rektangel 1">
            <a:extLst>
              <a:ext uri="{FF2B5EF4-FFF2-40B4-BE49-F238E27FC236}">
                <a16:creationId xmlns:a16="http://schemas.microsoft.com/office/drawing/2014/main" id="{1D66A411-2FEA-4C5E-8C14-19E5F823D3FC}"/>
              </a:ext>
            </a:extLst>
          </p:cNvPr>
          <p:cNvSpPr/>
          <p:nvPr/>
        </p:nvSpPr>
        <p:spPr>
          <a:xfrm>
            <a:off x="5056695"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ktangel 2">
            <a:extLst>
              <a:ext uri="{FF2B5EF4-FFF2-40B4-BE49-F238E27FC236}">
                <a16:creationId xmlns:a16="http://schemas.microsoft.com/office/drawing/2014/main" id="{A22174BD-66E6-FCCE-4A5D-4018FC78F37D}"/>
              </a:ext>
            </a:extLst>
          </p:cNvPr>
          <p:cNvSpPr/>
          <p:nvPr/>
        </p:nvSpPr>
        <p:spPr>
          <a:xfrm>
            <a:off x="9023967"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5" name="Google Shape;215;p12"/>
          <p:cNvSpPr txBox="1"/>
          <p:nvPr/>
        </p:nvSpPr>
        <p:spPr>
          <a:xfrm>
            <a:off x="5109759" y="4451129"/>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PADLET</a:t>
            </a:r>
            <a:endParaRPr sz="1800" dirty="0">
              <a:solidFill>
                <a:schemeClr val="tx1"/>
              </a:solidFill>
              <a:latin typeface="Calistoga"/>
              <a:ea typeface="Calistoga"/>
              <a:cs typeface="Calistoga"/>
              <a:sym typeface="Calistoga"/>
            </a:endParaRPr>
          </a:p>
        </p:txBody>
      </p:sp>
      <p:sp>
        <p:nvSpPr>
          <p:cNvPr id="4" name="Rektangel 3">
            <a:extLst>
              <a:ext uri="{FF2B5EF4-FFF2-40B4-BE49-F238E27FC236}">
                <a16:creationId xmlns:a16="http://schemas.microsoft.com/office/drawing/2014/main" id="{92152399-C854-3633-AA44-02AE869E853F}"/>
              </a:ext>
            </a:extLst>
          </p:cNvPr>
          <p:cNvSpPr/>
          <p:nvPr/>
        </p:nvSpPr>
        <p:spPr>
          <a:xfrm>
            <a:off x="994056"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3" name="Google Shape;213;p12"/>
          <p:cNvSpPr txBox="1"/>
          <p:nvPr/>
        </p:nvSpPr>
        <p:spPr>
          <a:xfrm>
            <a:off x="1047120" y="4451129"/>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MIDJOURNEY</a:t>
            </a:r>
            <a:endParaRPr sz="1800" dirty="0">
              <a:solidFill>
                <a:schemeClr val="tx1"/>
              </a:solidFill>
              <a:latin typeface="Calistoga"/>
              <a:ea typeface="Calistoga"/>
              <a:cs typeface="Calistoga"/>
              <a:sym typeface="Calistoga"/>
            </a:endParaRPr>
          </a:p>
        </p:txBody>
      </p:sp>
      <p:sp>
        <p:nvSpPr>
          <p:cNvPr id="214" name="Google Shape;214;p12"/>
          <p:cNvSpPr txBox="1"/>
          <p:nvPr/>
        </p:nvSpPr>
        <p:spPr>
          <a:xfrm>
            <a:off x="9077031" y="4451129"/>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FOTOGRAFI</a:t>
            </a:r>
            <a:endParaRPr sz="1800" dirty="0">
              <a:solidFill>
                <a:schemeClr val="tx1"/>
              </a:solidFill>
              <a:latin typeface="Calistoga"/>
              <a:ea typeface="Calistoga"/>
              <a:cs typeface="Calistoga"/>
              <a:sym typeface="Calistoga"/>
            </a:endParaRPr>
          </a:p>
        </p:txBody>
      </p:sp>
      <p:sp>
        <p:nvSpPr>
          <p:cNvPr id="5" name="Google Shape;136;p6">
            <a:extLst>
              <a:ext uri="{FF2B5EF4-FFF2-40B4-BE49-F238E27FC236}">
                <a16:creationId xmlns:a16="http://schemas.microsoft.com/office/drawing/2014/main" id="{462D49B4-79A9-8E92-2F30-E2CAD07646F4}"/>
              </a:ext>
            </a:extLst>
          </p:cNvPr>
          <p:cNvSpPr txBox="1"/>
          <p:nvPr/>
        </p:nvSpPr>
        <p:spPr>
          <a:xfrm>
            <a:off x="2976887" y="99757"/>
            <a:ext cx="63628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dirty="0">
                <a:solidFill>
                  <a:schemeClr val="lt1"/>
                </a:solidFill>
                <a:latin typeface="Calistoga"/>
                <a:sym typeface="Calistoga"/>
              </a:rPr>
              <a:t>Resultat</a:t>
            </a:r>
            <a:endParaRPr sz="1100" dirty="0"/>
          </a:p>
        </p:txBody>
      </p:sp>
      <p:sp>
        <p:nvSpPr>
          <p:cNvPr id="6" name="Google Shape;195;p11">
            <a:extLst>
              <a:ext uri="{FF2B5EF4-FFF2-40B4-BE49-F238E27FC236}">
                <a16:creationId xmlns:a16="http://schemas.microsoft.com/office/drawing/2014/main" id="{7817105A-1B13-88BA-EF19-C4FEA2C0C964}"/>
              </a:ext>
            </a:extLst>
          </p:cNvPr>
          <p:cNvSpPr/>
          <p:nvPr/>
        </p:nvSpPr>
        <p:spPr>
          <a:xfrm>
            <a:off x="127589" y="5397191"/>
            <a:ext cx="3901778" cy="1343852"/>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b="1" dirty="0">
                <a:solidFill>
                  <a:srgbClr val="F8DF82"/>
                </a:solidFill>
                <a:latin typeface="Inter"/>
                <a:ea typeface="Inter"/>
                <a:cs typeface="Inter"/>
                <a:sym typeface="Inter"/>
              </a:rPr>
              <a:t> </a:t>
            </a:r>
            <a:r>
              <a:rPr lang="da-DK" sz="1500" dirty="0">
                <a:solidFill>
                  <a:srgbClr val="F8DF82"/>
                </a:solidFill>
                <a:latin typeface="Inter"/>
                <a:ea typeface="Inter"/>
                <a:cs typeface="Inter"/>
                <a:sym typeface="Inter"/>
              </a:rPr>
              <a:t>/Imagine prompt:</a:t>
            </a:r>
            <a:endParaRPr dirty="0">
              <a:solidFill>
                <a:srgbClr val="F8DF82"/>
              </a:solidFill>
            </a:endParaRPr>
          </a:p>
          <a:p>
            <a:pPr marL="0" marR="0" lvl="0" indent="0" algn="ctr" rtl="0">
              <a:spcBef>
                <a:spcPts val="0"/>
              </a:spcBef>
              <a:spcAft>
                <a:spcPts val="0"/>
              </a:spcAft>
              <a:buNone/>
            </a:pPr>
            <a:r>
              <a:rPr lang="da-DK" sz="1500" b="1" i="0" dirty="0" err="1">
                <a:solidFill>
                  <a:schemeClr val="bg1"/>
                </a:solidFill>
                <a:latin typeface="Inter"/>
                <a:ea typeface="Inter"/>
                <a:cs typeface="Inter"/>
                <a:sym typeface="Inter"/>
              </a:rPr>
              <a:t>Friendly</a:t>
            </a:r>
            <a:r>
              <a:rPr lang="da-DK" sz="1500" b="1" i="0" dirty="0">
                <a:solidFill>
                  <a:schemeClr val="bg1"/>
                </a:solidFill>
                <a:latin typeface="Inter"/>
                <a:ea typeface="Inter"/>
                <a:cs typeface="Inter"/>
                <a:sym typeface="Inter"/>
              </a:rPr>
              <a:t> Labrador on </a:t>
            </a:r>
            <a:r>
              <a:rPr lang="da-DK" sz="1500" b="1" i="0" dirty="0" err="1">
                <a:solidFill>
                  <a:schemeClr val="bg1"/>
                </a:solidFill>
                <a:latin typeface="Inter"/>
                <a:ea typeface="Inter"/>
                <a:cs typeface="Inter"/>
                <a:sym typeface="Inter"/>
              </a:rPr>
              <a:t>lawn</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backdrop</a:t>
            </a:r>
            <a:r>
              <a:rPr lang="da-DK" sz="1500" b="1" i="0" dirty="0">
                <a:solidFill>
                  <a:schemeClr val="bg1"/>
                </a:solidFill>
                <a:latin typeface="Inter"/>
                <a:ea typeface="Inter"/>
                <a:cs typeface="Inter"/>
                <a:sym typeface="Inter"/>
              </a:rPr>
              <a:t> of </a:t>
            </a:r>
            <a:r>
              <a:rPr lang="da-DK" sz="1500" b="1" i="0" dirty="0" err="1">
                <a:solidFill>
                  <a:schemeClr val="bg1"/>
                </a:solidFill>
                <a:latin typeface="Inter"/>
                <a:ea typeface="Inter"/>
                <a:cs typeface="Inter"/>
                <a:sym typeface="Inter"/>
              </a:rPr>
              <a:t>trees</a:t>
            </a:r>
            <a:r>
              <a:rPr lang="da-DK" sz="1500" b="1" i="0" dirty="0">
                <a:solidFill>
                  <a:schemeClr val="bg1"/>
                </a:solidFill>
                <a:latin typeface="Inter"/>
                <a:ea typeface="Inter"/>
                <a:cs typeface="Inter"/>
                <a:sym typeface="Inter"/>
              </a:rPr>
              <a:t> and </a:t>
            </a:r>
            <a:r>
              <a:rPr lang="da-DK" sz="1500" b="1" i="0" dirty="0" err="1">
                <a:solidFill>
                  <a:schemeClr val="bg1"/>
                </a:solidFill>
                <a:latin typeface="Inter"/>
                <a:ea typeface="Inter"/>
                <a:cs typeface="Inter"/>
                <a:sym typeface="Inter"/>
              </a:rPr>
              <a:t>bushes</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photorealism</a:t>
            </a:r>
            <a:r>
              <a:rPr lang="da-DK" sz="1500" b="1" i="0" dirty="0">
                <a:solidFill>
                  <a:schemeClr val="bg1"/>
                </a:solidFill>
                <a:latin typeface="Inter"/>
                <a:ea typeface="Inter"/>
                <a:cs typeface="Inter"/>
                <a:sym typeface="Inter"/>
              </a:rPr>
              <a:t> --s 150 --v 5.2 --style </a:t>
            </a:r>
            <a:r>
              <a:rPr lang="da-DK" sz="1500" b="1" i="0" dirty="0" err="1">
                <a:solidFill>
                  <a:schemeClr val="bg1"/>
                </a:solidFill>
                <a:latin typeface="Inter"/>
                <a:ea typeface="Inter"/>
                <a:cs typeface="Inter"/>
                <a:sym typeface="Inter"/>
              </a:rPr>
              <a:t>raw</a:t>
            </a:r>
            <a:endParaRPr sz="1500" dirty="0">
              <a:solidFill>
                <a:schemeClr val="bg1"/>
              </a:solidFill>
              <a:latin typeface="Inter"/>
              <a:ea typeface="Inter"/>
              <a:cs typeface="Inter"/>
              <a:sym typeface="Inter"/>
            </a:endParaRPr>
          </a:p>
        </p:txBody>
      </p:sp>
      <p:sp>
        <p:nvSpPr>
          <p:cNvPr id="7" name="Google Shape;200;p11">
            <a:extLst>
              <a:ext uri="{FF2B5EF4-FFF2-40B4-BE49-F238E27FC236}">
                <a16:creationId xmlns:a16="http://schemas.microsoft.com/office/drawing/2014/main" id="{5F26AB54-E80D-0851-EADB-62D654B6862C}"/>
              </a:ext>
            </a:extLst>
          </p:cNvPr>
          <p:cNvSpPr/>
          <p:nvPr/>
        </p:nvSpPr>
        <p:spPr>
          <a:xfrm>
            <a:off x="4145111" y="5397191"/>
            <a:ext cx="3901778" cy="133321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a:t>
            </a:r>
            <a:r>
              <a:rPr lang="da-DK" sz="1500" dirty="0">
                <a:solidFill>
                  <a:srgbClr val="F8DF82"/>
                </a:solidFill>
                <a:latin typeface="Inter"/>
                <a:ea typeface="Inter"/>
                <a:cs typeface="Inter"/>
                <a:sym typeface="Inter"/>
              </a:rPr>
              <a:t>,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Venlig Labrador, baggrund med buske og træer</a:t>
            </a:r>
            <a:r>
              <a:rPr lang="da-DK" sz="1500" b="1" dirty="0">
                <a:solidFill>
                  <a:schemeClr val="bg1"/>
                </a:solidFill>
                <a:latin typeface="Inter"/>
                <a:ea typeface="Inter"/>
                <a:cs typeface="Inter"/>
                <a:sym typeface="Inter"/>
              </a:rPr>
              <a:t>,</a:t>
            </a:r>
            <a:r>
              <a:rPr lang="da-DK" sz="1500" b="1" i="0" dirty="0">
                <a:solidFill>
                  <a:schemeClr val="bg1"/>
                </a:solidFill>
                <a:latin typeface="Inter"/>
                <a:ea typeface="Inter"/>
                <a:cs typeface="Inter"/>
                <a:sym typeface="Inter"/>
              </a:rPr>
              <a:t> </a:t>
            </a:r>
            <a:r>
              <a:rPr lang="da-DK" sz="1500" b="1" dirty="0">
                <a:solidFill>
                  <a:schemeClr val="bg1"/>
                </a:solidFill>
                <a:latin typeface="Inter"/>
                <a:ea typeface="Inter"/>
                <a:cs typeface="Inter"/>
                <a:sym typeface="Inter"/>
              </a:rPr>
              <a:t>f</a:t>
            </a:r>
            <a:r>
              <a:rPr lang="da-DK" sz="1500" b="1" i="0" dirty="0">
                <a:solidFill>
                  <a:schemeClr val="bg1"/>
                </a:solidFill>
                <a:latin typeface="Inter"/>
                <a:ea typeface="Inter"/>
                <a:cs typeface="Inter"/>
                <a:sym typeface="Inter"/>
              </a:rPr>
              <a:t>otografi</a:t>
            </a:r>
            <a:r>
              <a:rPr lang="da-DK" sz="1500" b="1" dirty="0">
                <a:solidFill>
                  <a:schemeClr val="bg1"/>
                </a:solidFill>
                <a:latin typeface="Inter"/>
                <a:ea typeface="Inter"/>
                <a:cs typeface="Inter"/>
                <a:sym typeface="Inter"/>
              </a:rPr>
              <a:t>,</a:t>
            </a:r>
            <a:r>
              <a:rPr lang="da-DK" sz="1500" b="1" i="0" dirty="0">
                <a:solidFill>
                  <a:schemeClr val="bg1"/>
                </a:solidFill>
                <a:latin typeface="Inter"/>
                <a:ea typeface="Inter"/>
                <a:cs typeface="Inter"/>
                <a:sym typeface="Inter"/>
              </a:rPr>
              <a:t> </a:t>
            </a:r>
            <a:r>
              <a:rPr lang="da-DK" sz="1500" b="1" dirty="0">
                <a:solidFill>
                  <a:schemeClr val="bg1"/>
                </a:solidFill>
                <a:latin typeface="Inter"/>
                <a:ea typeface="Inter"/>
                <a:cs typeface="Inter"/>
                <a:sym typeface="Inter"/>
              </a:rPr>
              <a:t>h</a:t>
            </a:r>
            <a:r>
              <a:rPr lang="da-DK" sz="1500" b="1" i="0" dirty="0">
                <a:solidFill>
                  <a:schemeClr val="bg1"/>
                </a:solidFill>
                <a:latin typeface="Inter"/>
                <a:ea typeface="Inter"/>
                <a:cs typeface="Inter"/>
                <a:sym typeface="Inter"/>
              </a:rPr>
              <a:t>øj opl</a:t>
            </a:r>
            <a:r>
              <a:rPr lang="da-DK" sz="1500" b="1" dirty="0">
                <a:solidFill>
                  <a:schemeClr val="bg1"/>
                </a:solidFill>
                <a:latin typeface="Inter"/>
                <a:ea typeface="Inter"/>
                <a:cs typeface="Inter"/>
                <a:sym typeface="Inter"/>
              </a:rPr>
              <a:t>øsning</a:t>
            </a:r>
            <a:endParaRPr sz="1500" dirty="0">
              <a:solidFill>
                <a:schemeClr val="bg1"/>
              </a:solidFill>
              <a:latin typeface="Inter"/>
              <a:ea typeface="Inter"/>
              <a:cs typeface="Inter"/>
              <a:sym typeface="Inter"/>
            </a:endParaRPr>
          </a:p>
        </p:txBody>
      </p:sp>
      <p:sp>
        <p:nvSpPr>
          <p:cNvPr id="8" name="Google Shape;201;p11">
            <a:extLst>
              <a:ext uri="{FF2B5EF4-FFF2-40B4-BE49-F238E27FC236}">
                <a16:creationId xmlns:a16="http://schemas.microsoft.com/office/drawing/2014/main" id="{82203FC2-3592-1575-3DDB-1D63A44C2D77}"/>
              </a:ext>
            </a:extLst>
          </p:cNvPr>
          <p:cNvSpPr/>
          <p:nvPr/>
        </p:nvSpPr>
        <p:spPr>
          <a:xfrm>
            <a:off x="8162633" y="5397191"/>
            <a:ext cx="3891515" cy="1333219"/>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220"/>
        <p:cNvGrpSpPr/>
        <p:nvPr/>
      </p:nvGrpSpPr>
      <p:grpSpPr>
        <a:xfrm>
          <a:off x="0" y="0"/>
          <a:ext cx="0" cy="0"/>
          <a:chOff x="0" y="0"/>
          <a:chExt cx="0" cy="0"/>
        </a:xfrm>
      </p:grpSpPr>
      <p:sp>
        <p:nvSpPr>
          <p:cNvPr id="221" name="Google Shape;221;p13"/>
          <p:cNvSpPr/>
          <p:nvPr/>
        </p:nvSpPr>
        <p:spPr>
          <a:xfrm>
            <a:off x="106325" y="5343189"/>
            <a:ext cx="3913964"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b="1" dirty="0">
                <a:solidFill>
                  <a:srgbClr val="F8DF82"/>
                </a:solidFill>
                <a:latin typeface="Inter"/>
                <a:ea typeface="Inter"/>
                <a:cs typeface="Inter"/>
                <a:sym typeface="Inter"/>
              </a:rPr>
              <a:t> </a:t>
            </a:r>
            <a:r>
              <a:rPr lang="da-DK" sz="1500" dirty="0">
                <a:solidFill>
                  <a:srgbClr val="F8DF82"/>
                </a:solidFill>
                <a:latin typeface="Inter"/>
                <a:ea typeface="Inter"/>
                <a:cs typeface="Inter"/>
                <a:sym typeface="Inter"/>
              </a:rPr>
              <a:t>/Imagine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One red </a:t>
            </a:r>
            <a:r>
              <a:rPr lang="da-DK" sz="1500" b="1" i="0" dirty="0" err="1">
                <a:solidFill>
                  <a:schemeClr val="bg1"/>
                </a:solidFill>
                <a:latin typeface="Inter"/>
                <a:ea typeface="Inter"/>
                <a:cs typeface="Inter"/>
                <a:sym typeface="Inter"/>
              </a:rPr>
              <a:t>apple</a:t>
            </a:r>
            <a:r>
              <a:rPr lang="da-DK" sz="1500" b="1" i="0" dirty="0">
                <a:solidFill>
                  <a:schemeClr val="bg1"/>
                </a:solidFill>
                <a:latin typeface="Inter"/>
                <a:ea typeface="Inter"/>
                <a:cs typeface="Inter"/>
                <a:sym typeface="Inter"/>
              </a:rPr>
              <a:t> with a </a:t>
            </a:r>
            <a:r>
              <a:rPr lang="da-DK" sz="1500" b="1" i="0" dirty="0" err="1">
                <a:solidFill>
                  <a:schemeClr val="bg1"/>
                </a:solidFill>
                <a:latin typeface="Inter"/>
                <a:ea typeface="Inter"/>
                <a:cs typeface="Inter"/>
                <a:sym typeface="Inter"/>
              </a:rPr>
              <a:t>little</a:t>
            </a:r>
            <a:r>
              <a:rPr lang="da-DK" sz="1500" b="1" i="0" dirty="0">
                <a:solidFill>
                  <a:schemeClr val="bg1"/>
                </a:solidFill>
                <a:latin typeface="Inter"/>
                <a:ea typeface="Inter"/>
                <a:cs typeface="Inter"/>
                <a:sym typeface="Inter"/>
              </a:rPr>
              <a:t> green mixed in on </a:t>
            </a:r>
            <a:r>
              <a:rPr lang="da-DK" sz="1500" b="1" i="0" dirty="0" err="1">
                <a:solidFill>
                  <a:schemeClr val="bg1"/>
                </a:solidFill>
                <a:latin typeface="Inter"/>
                <a:ea typeface="Inter"/>
                <a:cs typeface="Inter"/>
                <a:sym typeface="Inter"/>
              </a:rPr>
              <a:t>white</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background</a:t>
            </a:r>
            <a:r>
              <a:rPr lang="da-DK" sz="1500" b="1" i="0" dirty="0">
                <a:solidFill>
                  <a:schemeClr val="bg1"/>
                </a:solidFill>
                <a:latin typeface="Inter"/>
                <a:ea typeface="Inter"/>
                <a:cs typeface="Inter"/>
                <a:sym typeface="Inter"/>
              </a:rPr>
              <a:t>, Studio </a:t>
            </a:r>
            <a:r>
              <a:rPr lang="da-DK" sz="1500" b="1" i="0" dirty="0" err="1">
                <a:solidFill>
                  <a:schemeClr val="bg1"/>
                </a:solidFill>
                <a:latin typeface="Inter"/>
                <a:ea typeface="Inter"/>
                <a:cs typeface="Inter"/>
                <a:sym typeface="Inter"/>
              </a:rPr>
              <a:t>lighting</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photorealism</a:t>
            </a:r>
            <a:r>
              <a:rPr lang="da-DK" sz="1500" b="1" i="0" dirty="0">
                <a:solidFill>
                  <a:schemeClr val="bg1"/>
                </a:solidFill>
                <a:latin typeface="Inter"/>
                <a:ea typeface="Inter"/>
                <a:cs typeface="Inter"/>
                <a:sym typeface="Inter"/>
              </a:rPr>
              <a:t>, --s 150 --v 5.2 --style </a:t>
            </a:r>
            <a:r>
              <a:rPr lang="da-DK" sz="1500" b="1" i="0" dirty="0" err="1">
                <a:solidFill>
                  <a:schemeClr val="bg1"/>
                </a:solidFill>
                <a:latin typeface="Inter"/>
                <a:ea typeface="Inter"/>
                <a:cs typeface="Inter"/>
                <a:sym typeface="Inter"/>
              </a:rPr>
              <a:t>raw</a:t>
            </a:r>
            <a:endParaRPr sz="1500" dirty="0">
              <a:solidFill>
                <a:schemeClr val="bg1"/>
              </a:solidFill>
              <a:latin typeface="Inter"/>
              <a:ea typeface="Inter"/>
              <a:cs typeface="Inter"/>
              <a:sym typeface="Inter"/>
            </a:endParaRPr>
          </a:p>
        </p:txBody>
      </p:sp>
      <p:sp>
        <p:nvSpPr>
          <p:cNvPr id="222" name="Google Shape;222;p13"/>
          <p:cNvSpPr txBox="1"/>
          <p:nvPr/>
        </p:nvSpPr>
        <p:spPr>
          <a:xfrm>
            <a:off x="439475" y="449852"/>
            <a:ext cx="11313041"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000" dirty="0">
                <a:solidFill>
                  <a:schemeClr val="lt1"/>
                </a:solidFill>
                <a:latin typeface="Inter"/>
                <a:ea typeface="Inter"/>
                <a:cs typeface="Inter"/>
                <a:sym typeface="Inter"/>
              </a:rPr>
              <a:t>Lad os se på tre billeder af en </a:t>
            </a:r>
            <a:r>
              <a:rPr lang="da-DK" sz="2000" b="1" dirty="0">
                <a:solidFill>
                  <a:schemeClr val="lt1"/>
                </a:solidFill>
                <a:latin typeface="Inter"/>
                <a:ea typeface="Inter"/>
                <a:cs typeface="Inter"/>
                <a:sym typeface="Inter"/>
              </a:rPr>
              <a:t>GENSTAND</a:t>
            </a:r>
            <a:r>
              <a:rPr lang="da-DK" sz="2000" dirty="0">
                <a:solidFill>
                  <a:schemeClr val="lt1"/>
                </a:solidFill>
                <a:latin typeface="Inter"/>
                <a:ea typeface="Inter"/>
                <a:cs typeface="Inter"/>
                <a:sym typeface="Inter"/>
              </a:rPr>
              <a:t>. </a:t>
            </a:r>
            <a:r>
              <a:rPr lang="da-DK" sz="2000" b="0" i="0" u="none" strike="noStrike" cap="none" dirty="0">
                <a:solidFill>
                  <a:srgbClr val="FFFFFF"/>
                </a:solidFill>
                <a:latin typeface="Inter"/>
                <a:ea typeface="Inter"/>
                <a:cs typeface="Inter"/>
                <a:sym typeface="Inter"/>
              </a:rPr>
              <a:t>Her er </a:t>
            </a:r>
            <a:r>
              <a:rPr lang="da-DK" sz="2000" dirty="0">
                <a:solidFill>
                  <a:srgbClr val="FFFFFF"/>
                </a:solidFill>
                <a:latin typeface="Inter"/>
                <a:ea typeface="Inter"/>
                <a:cs typeface="Inter"/>
                <a:sym typeface="Inter"/>
              </a:rPr>
              <a:t>tre</a:t>
            </a:r>
            <a:r>
              <a:rPr lang="da-DK" sz="2000" b="0" i="0" u="none" strike="noStrike" cap="none" dirty="0">
                <a:solidFill>
                  <a:srgbClr val="FFFFFF"/>
                </a:solidFill>
                <a:latin typeface="Inter"/>
                <a:ea typeface="Inter"/>
                <a:cs typeface="Inter"/>
                <a:sym typeface="Inter"/>
              </a:rPr>
              <a:t> afbildninger af et æble.</a:t>
            </a:r>
            <a:r>
              <a:rPr lang="da-DK" sz="2000" dirty="0">
                <a:solidFill>
                  <a:schemeClr val="lt1"/>
                </a:solidFill>
                <a:latin typeface="Inter"/>
                <a:ea typeface="Inter"/>
                <a:cs typeface="Inter"/>
                <a:sym typeface="Inter"/>
              </a:rPr>
              <a:t> </a:t>
            </a:r>
            <a:endParaRPr dirty="0"/>
          </a:p>
        </p:txBody>
      </p:sp>
      <p:sp>
        <p:nvSpPr>
          <p:cNvPr id="223" name="Google Shape;223;p13"/>
          <p:cNvSpPr/>
          <p:nvPr/>
        </p:nvSpPr>
        <p:spPr>
          <a:xfrm>
            <a:off x="106325" y="1219201"/>
            <a:ext cx="3901778" cy="3901778"/>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4" name="Google Shape;224;p13"/>
          <p:cNvSpPr/>
          <p:nvPr/>
        </p:nvSpPr>
        <p:spPr>
          <a:xfrm>
            <a:off x="4145109" y="1219201"/>
            <a:ext cx="3901778" cy="3901778"/>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5" name="Google Shape;225;p13"/>
          <p:cNvSpPr/>
          <p:nvPr/>
        </p:nvSpPr>
        <p:spPr>
          <a:xfrm>
            <a:off x="4145108" y="5318379"/>
            <a:ext cx="3901777"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 </a:t>
            </a:r>
            <a:endParaRPr b="1"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Et rødt æble med plamager. Skarpt fokus, fotografi, hvid baggrund, fuld belysning</a:t>
            </a:r>
            <a:endParaRPr sz="1500" dirty="0">
              <a:solidFill>
                <a:schemeClr val="bg1"/>
              </a:solidFill>
              <a:latin typeface="Inter"/>
              <a:ea typeface="Inter"/>
              <a:cs typeface="Inter"/>
              <a:sym typeface="Inter"/>
            </a:endParaRPr>
          </a:p>
        </p:txBody>
      </p:sp>
      <p:sp>
        <p:nvSpPr>
          <p:cNvPr id="226" name="Google Shape;226;p13"/>
          <p:cNvSpPr/>
          <p:nvPr/>
        </p:nvSpPr>
        <p:spPr>
          <a:xfrm>
            <a:off x="8171704" y="5318378"/>
            <a:ext cx="3891515"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
        <p:nvSpPr>
          <p:cNvPr id="227" name="Google Shape;227;p13"/>
          <p:cNvSpPr/>
          <p:nvPr/>
        </p:nvSpPr>
        <p:spPr>
          <a:xfrm>
            <a:off x="8183897" y="1219201"/>
            <a:ext cx="3901778" cy="3901778"/>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232"/>
        <p:cNvGrpSpPr/>
        <p:nvPr/>
      </p:nvGrpSpPr>
      <p:grpSpPr>
        <a:xfrm>
          <a:off x="0" y="0"/>
          <a:ext cx="0" cy="0"/>
          <a:chOff x="0" y="0"/>
          <a:chExt cx="0" cy="0"/>
        </a:xfrm>
      </p:grpSpPr>
      <p:sp>
        <p:nvSpPr>
          <p:cNvPr id="234" name="Google Shape;234;p14"/>
          <p:cNvSpPr txBox="1"/>
          <p:nvPr/>
        </p:nvSpPr>
        <p:spPr>
          <a:xfrm>
            <a:off x="439478" y="226828"/>
            <a:ext cx="11313041" cy="4308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200">
                <a:solidFill>
                  <a:schemeClr val="lt1"/>
                </a:solidFill>
                <a:latin typeface="Arial"/>
                <a:ea typeface="Arial"/>
                <a:cs typeface="Arial"/>
                <a:sym typeface="Arial"/>
              </a:rPr>
              <a:t>  </a:t>
            </a:r>
            <a:endParaRPr/>
          </a:p>
        </p:txBody>
      </p:sp>
      <p:sp>
        <p:nvSpPr>
          <p:cNvPr id="235" name="Google Shape;235;p14"/>
          <p:cNvSpPr/>
          <p:nvPr/>
        </p:nvSpPr>
        <p:spPr>
          <a:xfrm>
            <a:off x="106325" y="1219201"/>
            <a:ext cx="3901778" cy="3901778"/>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6" name="Google Shape;236;p14"/>
          <p:cNvSpPr/>
          <p:nvPr/>
        </p:nvSpPr>
        <p:spPr>
          <a:xfrm>
            <a:off x="4145109" y="1219201"/>
            <a:ext cx="3901778" cy="3901778"/>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9" name="Google Shape;239;p14"/>
          <p:cNvSpPr/>
          <p:nvPr/>
        </p:nvSpPr>
        <p:spPr>
          <a:xfrm>
            <a:off x="8183897" y="1219201"/>
            <a:ext cx="3901778" cy="3901778"/>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Google Shape;201;p11">
            <a:extLst>
              <a:ext uri="{FF2B5EF4-FFF2-40B4-BE49-F238E27FC236}">
                <a16:creationId xmlns:a16="http://schemas.microsoft.com/office/drawing/2014/main" id="{E4BB3D14-1ED0-EB48-9EFA-729E74219E82}"/>
              </a:ext>
            </a:extLst>
          </p:cNvPr>
          <p:cNvSpPr/>
          <p:nvPr/>
        </p:nvSpPr>
        <p:spPr>
          <a:xfrm>
            <a:off x="101203" y="5297837"/>
            <a:ext cx="3901778"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Wikimedia Commons</a:t>
            </a:r>
            <a:endParaRPr b="1" dirty="0">
              <a:solidFill>
                <a:srgbClr val="F8DF82"/>
              </a:solidFill>
            </a:endParaRPr>
          </a:p>
          <a:p>
            <a:pPr marL="0" marR="0" lvl="0" indent="0" algn="ctr" rtl="0">
              <a:spcBef>
                <a:spcPts val="0"/>
              </a:spcBef>
              <a:spcAft>
                <a:spcPts val="0"/>
              </a:spcAft>
              <a:buNone/>
            </a:pPr>
            <a:r>
              <a:rPr lang="da-DK" sz="1500" b="1" dirty="0">
                <a:solidFill>
                  <a:schemeClr val="lt1"/>
                </a:solidFill>
                <a:latin typeface="Inter"/>
                <a:ea typeface="Inter"/>
                <a:cs typeface="Inter"/>
                <a:sym typeface="Inter"/>
              </a:rPr>
              <a:t>Almindeligt fotografi</a:t>
            </a:r>
            <a:endParaRPr dirty="0"/>
          </a:p>
        </p:txBody>
      </p:sp>
      <p:sp>
        <p:nvSpPr>
          <p:cNvPr id="3" name="Google Shape;225;p13">
            <a:extLst>
              <a:ext uri="{FF2B5EF4-FFF2-40B4-BE49-F238E27FC236}">
                <a16:creationId xmlns:a16="http://schemas.microsoft.com/office/drawing/2014/main" id="{C1A1F797-6620-21C4-13AA-F79227ED7EFA}"/>
              </a:ext>
            </a:extLst>
          </p:cNvPr>
          <p:cNvSpPr/>
          <p:nvPr/>
        </p:nvSpPr>
        <p:spPr>
          <a:xfrm>
            <a:off x="8183898" y="5297837"/>
            <a:ext cx="3901777"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a:solidFill>
                  <a:srgbClr val="F8DF82"/>
                </a:solidFill>
                <a:latin typeface="Inter"/>
                <a:ea typeface="Inter"/>
                <a:cs typeface="Inter"/>
                <a:sym typeface="Inter"/>
              </a:rPr>
              <a:t>Padlet </a:t>
            </a:r>
            <a:endParaRPr b="1"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Et rødt æble med plamager. Skarpt fokus, fotografi, hvid baggrund, fuld belysning</a:t>
            </a:r>
            <a:endParaRPr sz="1500" dirty="0">
              <a:solidFill>
                <a:schemeClr val="bg1"/>
              </a:solidFill>
              <a:latin typeface="Inter"/>
              <a:ea typeface="Inter"/>
              <a:cs typeface="Inter"/>
              <a:sym typeface="Inter"/>
            </a:endParaRPr>
          </a:p>
        </p:txBody>
      </p:sp>
      <p:sp>
        <p:nvSpPr>
          <p:cNvPr id="5" name="Google Shape;221;p13">
            <a:extLst>
              <a:ext uri="{FF2B5EF4-FFF2-40B4-BE49-F238E27FC236}">
                <a16:creationId xmlns:a16="http://schemas.microsoft.com/office/drawing/2014/main" id="{F4DCBBAE-06A8-2FE8-E594-2FC31AFEA8B7}"/>
              </a:ext>
            </a:extLst>
          </p:cNvPr>
          <p:cNvSpPr/>
          <p:nvPr/>
        </p:nvSpPr>
        <p:spPr>
          <a:xfrm>
            <a:off x="4145109" y="5297837"/>
            <a:ext cx="3901778" cy="143257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500" b="1" dirty="0" err="1">
                <a:solidFill>
                  <a:srgbClr val="F8DF82"/>
                </a:solidFill>
                <a:latin typeface="Inter"/>
                <a:ea typeface="Inter"/>
                <a:cs typeface="Inter"/>
                <a:sym typeface="Inter"/>
              </a:rPr>
              <a:t>Midjourney</a:t>
            </a:r>
            <a:r>
              <a:rPr lang="da-DK" sz="1500" b="1" dirty="0">
                <a:solidFill>
                  <a:srgbClr val="F8DF82"/>
                </a:solidFill>
                <a:latin typeface="Inter"/>
                <a:ea typeface="Inter"/>
                <a:cs typeface="Inter"/>
                <a:sym typeface="Inter"/>
              </a:rPr>
              <a:t> </a:t>
            </a:r>
            <a:r>
              <a:rPr lang="da-DK" sz="1500" dirty="0">
                <a:solidFill>
                  <a:srgbClr val="F8DF82"/>
                </a:solidFill>
                <a:latin typeface="Inter"/>
                <a:ea typeface="Inter"/>
                <a:cs typeface="Inter"/>
                <a:sym typeface="Inter"/>
              </a:rPr>
              <a:t>/Imagine prompt:</a:t>
            </a:r>
            <a:endParaRPr dirty="0">
              <a:solidFill>
                <a:srgbClr val="F8DF82"/>
              </a:solidFill>
            </a:endParaRPr>
          </a:p>
          <a:p>
            <a:pPr marL="0" marR="0" lvl="0" indent="0" algn="ctr" rtl="0">
              <a:spcBef>
                <a:spcPts val="0"/>
              </a:spcBef>
              <a:spcAft>
                <a:spcPts val="0"/>
              </a:spcAft>
              <a:buNone/>
            </a:pPr>
            <a:r>
              <a:rPr lang="da-DK" sz="1500" b="1" i="0" dirty="0">
                <a:solidFill>
                  <a:schemeClr val="bg1"/>
                </a:solidFill>
                <a:latin typeface="Inter"/>
                <a:ea typeface="Inter"/>
                <a:cs typeface="Inter"/>
                <a:sym typeface="Inter"/>
              </a:rPr>
              <a:t>One red </a:t>
            </a:r>
            <a:r>
              <a:rPr lang="da-DK" sz="1500" b="1" i="0" dirty="0" err="1">
                <a:solidFill>
                  <a:schemeClr val="bg1"/>
                </a:solidFill>
                <a:latin typeface="Inter"/>
                <a:ea typeface="Inter"/>
                <a:cs typeface="Inter"/>
                <a:sym typeface="Inter"/>
              </a:rPr>
              <a:t>apple</a:t>
            </a:r>
            <a:r>
              <a:rPr lang="da-DK" sz="1500" b="1" i="0" dirty="0">
                <a:solidFill>
                  <a:schemeClr val="bg1"/>
                </a:solidFill>
                <a:latin typeface="Inter"/>
                <a:ea typeface="Inter"/>
                <a:cs typeface="Inter"/>
                <a:sym typeface="Inter"/>
              </a:rPr>
              <a:t> with a </a:t>
            </a:r>
            <a:r>
              <a:rPr lang="da-DK" sz="1500" b="1" i="0" dirty="0" err="1">
                <a:solidFill>
                  <a:schemeClr val="bg1"/>
                </a:solidFill>
                <a:latin typeface="Inter"/>
                <a:ea typeface="Inter"/>
                <a:cs typeface="Inter"/>
                <a:sym typeface="Inter"/>
              </a:rPr>
              <a:t>little</a:t>
            </a:r>
            <a:r>
              <a:rPr lang="da-DK" sz="1500" b="1" i="0" dirty="0">
                <a:solidFill>
                  <a:schemeClr val="bg1"/>
                </a:solidFill>
                <a:latin typeface="Inter"/>
                <a:ea typeface="Inter"/>
                <a:cs typeface="Inter"/>
                <a:sym typeface="Inter"/>
              </a:rPr>
              <a:t> green mixed in on </a:t>
            </a:r>
            <a:r>
              <a:rPr lang="da-DK" sz="1500" b="1" i="0" dirty="0" err="1">
                <a:solidFill>
                  <a:schemeClr val="bg1"/>
                </a:solidFill>
                <a:latin typeface="Inter"/>
                <a:ea typeface="Inter"/>
                <a:cs typeface="Inter"/>
                <a:sym typeface="Inter"/>
              </a:rPr>
              <a:t>white</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background</a:t>
            </a:r>
            <a:r>
              <a:rPr lang="da-DK" sz="1500" b="1" i="0" dirty="0">
                <a:solidFill>
                  <a:schemeClr val="bg1"/>
                </a:solidFill>
                <a:latin typeface="Inter"/>
                <a:ea typeface="Inter"/>
                <a:cs typeface="Inter"/>
                <a:sym typeface="Inter"/>
              </a:rPr>
              <a:t>, Studio </a:t>
            </a:r>
            <a:r>
              <a:rPr lang="da-DK" sz="1500" b="1" i="0" dirty="0" err="1">
                <a:solidFill>
                  <a:schemeClr val="bg1"/>
                </a:solidFill>
                <a:latin typeface="Inter"/>
                <a:ea typeface="Inter"/>
                <a:cs typeface="Inter"/>
                <a:sym typeface="Inter"/>
              </a:rPr>
              <a:t>lighting</a:t>
            </a:r>
            <a:r>
              <a:rPr lang="da-DK" sz="1500" b="1" i="0" dirty="0">
                <a:solidFill>
                  <a:schemeClr val="bg1"/>
                </a:solidFill>
                <a:latin typeface="Inter"/>
                <a:ea typeface="Inter"/>
                <a:cs typeface="Inter"/>
                <a:sym typeface="Inter"/>
              </a:rPr>
              <a:t>, </a:t>
            </a:r>
            <a:r>
              <a:rPr lang="da-DK" sz="1500" b="1" i="0" dirty="0" err="1">
                <a:solidFill>
                  <a:schemeClr val="bg1"/>
                </a:solidFill>
                <a:latin typeface="Inter"/>
                <a:ea typeface="Inter"/>
                <a:cs typeface="Inter"/>
                <a:sym typeface="Inter"/>
              </a:rPr>
              <a:t>photorealism</a:t>
            </a:r>
            <a:r>
              <a:rPr lang="da-DK" sz="1500" b="1" i="0" dirty="0">
                <a:solidFill>
                  <a:schemeClr val="bg1"/>
                </a:solidFill>
                <a:latin typeface="Inter"/>
                <a:ea typeface="Inter"/>
                <a:cs typeface="Inter"/>
                <a:sym typeface="Inter"/>
              </a:rPr>
              <a:t>, --s 150 --v 5.2 --style </a:t>
            </a:r>
            <a:r>
              <a:rPr lang="da-DK" sz="1500" b="1" i="0" dirty="0" err="1">
                <a:solidFill>
                  <a:schemeClr val="bg1"/>
                </a:solidFill>
                <a:latin typeface="Inter"/>
                <a:ea typeface="Inter"/>
                <a:cs typeface="Inter"/>
                <a:sym typeface="Inter"/>
              </a:rPr>
              <a:t>raw</a:t>
            </a:r>
            <a:endParaRPr sz="1500" dirty="0">
              <a:solidFill>
                <a:schemeClr val="bg1"/>
              </a:solidFill>
              <a:latin typeface="Inter"/>
              <a:ea typeface="Inter"/>
              <a:cs typeface="Inter"/>
              <a:sym typeface="Inter"/>
            </a:endParaRPr>
          </a:p>
        </p:txBody>
      </p:sp>
      <p:sp>
        <p:nvSpPr>
          <p:cNvPr id="6" name="Rektangel 5">
            <a:extLst>
              <a:ext uri="{FF2B5EF4-FFF2-40B4-BE49-F238E27FC236}">
                <a16:creationId xmlns:a16="http://schemas.microsoft.com/office/drawing/2014/main" id="{5D4D312C-56F9-9C9D-B2EC-32F38E894037}"/>
              </a:ext>
            </a:extLst>
          </p:cNvPr>
          <p:cNvSpPr/>
          <p:nvPr/>
        </p:nvSpPr>
        <p:spPr>
          <a:xfrm>
            <a:off x="994056"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0" name="Google Shape;240;p14"/>
          <p:cNvSpPr txBox="1"/>
          <p:nvPr/>
        </p:nvSpPr>
        <p:spPr>
          <a:xfrm>
            <a:off x="1047120" y="447463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FOTOGRAFI</a:t>
            </a:r>
            <a:endParaRPr dirty="0">
              <a:solidFill>
                <a:schemeClr val="tx1"/>
              </a:solidFill>
            </a:endParaRPr>
          </a:p>
        </p:txBody>
      </p:sp>
      <p:sp>
        <p:nvSpPr>
          <p:cNvPr id="7" name="Rektangel 6">
            <a:extLst>
              <a:ext uri="{FF2B5EF4-FFF2-40B4-BE49-F238E27FC236}">
                <a16:creationId xmlns:a16="http://schemas.microsoft.com/office/drawing/2014/main" id="{BF5DD533-002D-BCC3-3ACA-A438199D0E2A}"/>
              </a:ext>
            </a:extLst>
          </p:cNvPr>
          <p:cNvSpPr/>
          <p:nvPr/>
        </p:nvSpPr>
        <p:spPr>
          <a:xfrm>
            <a:off x="5021318"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1" name="Google Shape;241;p14"/>
          <p:cNvSpPr txBox="1"/>
          <p:nvPr/>
        </p:nvSpPr>
        <p:spPr>
          <a:xfrm>
            <a:off x="5074382" y="447463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MIDJOURNEY</a:t>
            </a:r>
            <a:endParaRPr dirty="0">
              <a:solidFill>
                <a:schemeClr val="tx1"/>
              </a:solidFill>
            </a:endParaRPr>
          </a:p>
        </p:txBody>
      </p:sp>
      <p:sp>
        <p:nvSpPr>
          <p:cNvPr id="8" name="Rektangel 7">
            <a:extLst>
              <a:ext uri="{FF2B5EF4-FFF2-40B4-BE49-F238E27FC236}">
                <a16:creationId xmlns:a16="http://schemas.microsoft.com/office/drawing/2014/main" id="{AD594340-B3C6-0387-B6B7-C693511BD3BE}"/>
              </a:ext>
            </a:extLst>
          </p:cNvPr>
          <p:cNvSpPr/>
          <p:nvPr/>
        </p:nvSpPr>
        <p:spPr>
          <a:xfrm>
            <a:off x="9050363" y="4406335"/>
            <a:ext cx="2168845" cy="458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2" name="Google Shape;242;p14"/>
          <p:cNvSpPr txBox="1"/>
          <p:nvPr/>
        </p:nvSpPr>
        <p:spPr>
          <a:xfrm>
            <a:off x="9103427" y="4474634"/>
            <a:ext cx="206271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1800" dirty="0">
                <a:solidFill>
                  <a:schemeClr val="tx1"/>
                </a:solidFill>
                <a:latin typeface="Calistoga"/>
                <a:ea typeface="Calistoga"/>
                <a:cs typeface="Calistoga"/>
                <a:sym typeface="Calistoga"/>
              </a:rPr>
              <a:t>PADLET</a:t>
            </a:r>
            <a:endParaRPr dirty="0">
              <a:solidFill>
                <a:schemeClr val="tx1"/>
              </a:solidFill>
            </a:endParaRPr>
          </a:p>
        </p:txBody>
      </p:sp>
      <p:sp>
        <p:nvSpPr>
          <p:cNvPr id="9" name="Google Shape;136;p6">
            <a:extLst>
              <a:ext uri="{FF2B5EF4-FFF2-40B4-BE49-F238E27FC236}">
                <a16:creationId xmlns:a16="http://schemas.microsoft.com/office/drawing/2014/main" id="{E519FBBF-7959-D4EB-5469-CFED342C1133}"/>
              </a:ext>
            </a:extLst>
          </p:cNvPr>
          <p:cNvSpPr txBox="1"/>
          <p:nvPr/>
        </p:nvSpPr>
        <p:spPr>
          <a:xfrm>
            <a:off x="2976887" y="99757"/>
            <a:ext cx="6362826"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4400" dirty="0">
                <a:solidFill>
                  <a:schemeClr val="lt1"/>
                </a:solidFill>
                <a:latin typeface="Calistoga"/>
                <a:sym typeface="Calistoga"/>
              </a:rPr>
              <a:t>Resultat</a:t>
            </a:r>
            <a:endParaRPr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247"/>
        <p:cNvGrpSpPr/>
        <p:nvPr/>
      </p:nvGrpSpPr>
      <p:grpSpPr>
        <a:xfrm>
          <a:off x="0" y="0"/>
          <a:ext cx="0" cy="0"/>
          <a:chOff x="0" y="0"/>
          <a:chExt cx="0" cy="0"/>
        </a:xfrm>
      </p:grpSpPr>
      <p:sp>
        <p:nvSpPr>
          <p:cNvPr id="248" name="Google Shape;248;p15"/>
          <p:cNvSpPr/>
          <p:nvPr/>
        </p:nvSpPr>
        <p:spPr>
          <a:xfrm>
            <a:off x="9555480" y="5933647"/>
            <a:ext cx="2464665" cy="77720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dirty="0">
                <a:solidFill>
                  <a:schemeClr val="lt1"/>
                </a:solidFill>
                <a:latin typeface="Inter" panose="02000503000000020004" pitchFamily="2" charset="0"/>
                <a:ea typeface="Inter" panose="02000503000000020004" pitchFamily="2" charset="0"/>
                <a:cs typeface="Inter"/>
                <a:sym typeface="Inter"/>
              </a:rPr>
              <a:t>Billedkilde: Wikimedia commons:</a:t>
            </a:r>
            <a:endParaRPr dirty="0">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b="1" i="0" dirty="0" err="1">
                <a:solidFill>
                  <a:schemeClr val="lt1"/>
                </a:solidFill>
                <a:latin typeface="Inter" panose="02000503000000020004" pitchFamily="2" charset="0"/>
                <a:ea typeface="Inter" panose="02000503000000020004" pitchFamily="2" charset="0"/>
                <a:cs typeface="Inter"/>
                <a:sym typeface="Inter"/>
              </a:rPr>
              <a:t>Question</a:t>
            </a:r>
            <a:r>
              <a:rPr lang="da-DK" b="1" i="0" dirty="0">
                <a:solidFill>
                  <a:schemeClr val="lt1"/>
                </a:solidFill>
                <a:latin typeface="Inter" panose="02000503000000020004" pitchFamily="2" charset="0"/>
                <a:ea typeface="Inter" panose="02000503000000020004" pitchFamily="2" charset="0"/>
                <a:cs typeface="Inter"/>
                <a:sym typeface="Inter"/>
              </a:rPr>
              <a:t> mark</a:t>
            </a:r>
            <a:endParaRPr dirty="0">
              <a:solidFill>
                <a:schemeClr val="lt1"/>
              </a:solidFill>
              <a:latin typeface="Inter" panose="02000503000000020004" pitchFamily="2" charset="0"/>
              <a:ea typeface="Inter" panose="02000503000000020004" pitchFamily="2" charset="0"/>
              <a:cs typeface="Inter"/>
              <a:sym typeface="Inter"/>
            </a:endParaRPr>
          </a:p>
        </p:txBody>
      </p:sp>
      <p:sp>
        <p:nvSpPr>
          <p:cNvPr id="249" name="Google Shape;249;p15"/>
          <p:cNvSpPr txBox="1"/>
          <p:nvPr/>
        </p:nvSpPr>
        <p:spPr>
          <a:xfrm>
            <a:off x="1448635" y="650033"/>
            <a:ext cx="9294729" cy="2618625"/>
          </a:xfrm>
          <a:prstGeom prst="rect">
            <a:avLst/>
          </a:prstGeom>
          <a:noFill/>
          <a:ln>
            <a:noFill/>
          </a:ln>
        </p:spPr>
        <p:txBody>
          <a:bodyPr spcFirstLastPara="1" wrap="square" lIns="91425" tIns="45700" rIns="91425" bIns="45700" anchor="t" anchorCtr="0">
            <a:spAutoFit/>
          </a:bodyPr>
          <a:lstStyle/>
          <a:p>
            <a:pPr marR="0" lvl="0" rtl="0">
              <a:lnSpc>
                <a:spcPct val="114000"/>
              </a:lnSpc>
              <a:spcBef>
                <a:spcPts val="0"/>
              </a:spcBef>
              <a:spcAft>
                <a:spcPts val="0"/>
              </a:spcAft>
            </a:pPr>
            <a:r>
              <a:rPr lang="da-DK" sz="1800" b="1" dirty="0">
                <a:solidFill>
                  <a:srgbClr val="F8DF82"/>
                </a:solidFill>
                <a:latin typeface="Inter"/>
                <a:ea typeface="Inter"/>
                <a:cs typeface="Inter"/>
                <a:sym typeface="Inter"/>
              </a:rPr>
              <a:t>1. </a:t>
            </a:r>
            <a:r>
              <a:rPr lang="da-DK" sz="1800" dirty="0">
                <a:solidFill>
                  <a:schemeClr val="bg1"/>
                </a:solidFill>
                <a:latin typeface="Inter"/>
                <a:ea typeface="Inter"/>
                <a:cs typeface="Inter"/>
                <a:sym typeface="Inter"/>
              </a:rPr>
              <a:t>Find jeres eget billede på Wikimedia Commons. Billedet skal gengive en ting eller en person som findes i ”virkeligheden”. </a:t>
            </a:r>
          </a:p>
          <a:p>
            <a:pPr marR="0" lvl="0" rtl="0">
              <a:lnSpc>
                <a:spcPct val="114000"/>
              </a:lnSpc>
              <a:spcBef>
                <a:spcPts val="0"/>
              </a:spcBef>
              <a:spcAft>
                <a:spcPts val="0"/>
              </a:spcAft>
            </a:pPr>
            <a:endParaRPr lang="da-DK" sz="1800" dirty="0">
              <a:solidFill>
                <a:schemeClr val="bg1"/>
              </a:solidFill>
              <a:latin typeface="Inter"/>
              <a:ea typeface="Inter"/>
              <a:cs typeface="Inter"/>
              <a:sym typeface="Inter"/>
            </a:endParaRPr>
          </a:p>
          <a:p>
            <a:pPr marR="0" lvl="0" rtl="0">
              <a:lnSpc>
                <a:spcPct val="114000"/>
              </a:lnSpc>
              <a:spcBef>
                <a:spcPts val="0"/>
              </a:spcBef>
              <a:spcAft>
                <a:spcPts val="0"/>
              </a:spcAft>
            </a:pPr>
            <a:endParaRPr lang="da-DK" sz="1800" dirty="0">
              <a:solidFill>
                <a:schemeClr val="bg1"/>
              </a:solidFill>
              <a:latin typeface="Inter"/>
              <a:ea typeface="Inter"/>
              <a:cs typeface="Inter"/>
              <a:sym typeface="Inter"/>
            </a:endParaRPr>
          </a:p>
          <a:p>
            <a:pPr marR="0" lvl="0" rtl="0">
              <a:lnSpc>
                <a:spcPct val="114000"/>
              </a:lnSpc>
              <a:spcBef>
                <a:spcPts val="0"/>
              </a:spcBef>
              <a:spcAft>
                <a:spcPts val="0"/>
              </a:spcAft>
            </a:pPr>
            <a:r>
              <a:rPr lang="da-DK" sz="1800" b="1" dirty="0">
                <a:solidFill>
                  <a:srgbClr val="F8DF82"/>
                </a:solidFill>
                <a:latin typeface="Inter"/>
                <a:ea typeface="Inter"/>
                <a:cs typeface="Inter"/>
                <a:sym typeface="Inter"/>
              </a:rPr>
              <a:t>2. </a:t>
            </a:r>
            <a:r>
              <a:rPr lang="da-DK" sz="1800" dirty="0">
                <a:solidFill>
                  <a:schemeClr val="bg1"/>
                </a:solidFill>
                <a:latin typeface="Inter"/>
                <a:ea typeface="Inter"/>
                <a:cs typeface="Inter"/>
                <a:sym typeface="Inter"/>
              </a:rPr>
              <a:t>Åben Padlet og lav et AI-generet billede med funktionen </a:t>
            </a:r>
            <a:r>
              <a:rPr lang="da-DK" sz="1800" b="1" dirty="0">
                <a:solidFill>
                  <a:schemeClr val="bg1"/>
                </a:solidFill>
                <a:latin typeface="Inter"/>
                <a:ea typeface="Inter"/>
                <a:cs typeface="Inter"/>
                <a:sym typeface="Inter"/>
              </a:rPr>
              <a:t>”Jeg kan ikke tegne”</a:t>
            </a:r>
            <a:r>
              <a:rPr lang="da-DK" sz="1800" dirty="0">
                <a:solidFill>
                  <a:schemeClr val="bg1"/>
                </a:solidFill>
                <a:latin typeface="Inter"/>
                <a:ea typeface="Inter"/>
                <a:cs typeface="Inter"/>
                <a:sym typeface="Inter"/>
              </a:rPr>
              <a:t>. </a:t>
            </a:r>
            <a:endParaRPr sz="1800" dirty="0">
              <a:solidFill>
                <a:schemeClr val="bg1"/>
              </a:solidFill>
            </a:endParaRPr>
          </a:p>
          <a:p>
            <a:pPr lvl="0">
              <a:lnSpc>
                <a:spcPct val="114000"/>
              </a:lnSpc>
            </a:pPr>
            <a:r>
              <a:rPr lang="da-DK" sz="1800" dirty="0">
                <a:solidFill>
                  <a:schemeClr val="bg1"/>
                </a:solidFill>
                <a:latin typeface="Inter"/>
                <a:ea typeface="Inter"/>
                <a:cs typeface="Inter"/>
                <a:sym typeface="Inter"/>
              </a:rPr>
              <a:t>Se om I kan lave et billede, der er ser næsten eller endnu mere ”virkeligt” ud end det andet billede I har fundet. </a:t>
            </a:r>
            <a:endParaRPr sz="1800" dirty="0">
              <a:solidFill>
                <a:schemeClr val="bg1"/>
              </a:solidFill>
            </a:endParaRPr>
          </a:p>
          <a:p>
            <a:pPr marR="0" lvl="0" rtl="0">
              <a:lnSpc>
                <a:spcPct val="114000"/>
              </a:lnSpc>
              <a:spcBef>
                <a:spcPts val="0"/>
              </a:spcBef>
              <a:spcAft>
                <a:spcPts val="0"/>
              </a:spcAft>
            </a:pPr>
            <a:r>
              <a:rPr lang="da-DK" sz="1800" b="1" dirty="0">
                <a:solidFill>
                  <a:schemeClr val="bg1"/>
                </a:solidFill>
                <a:latin typeface="Inter"/>
                <a:ea typeface="Inter"/>
                <a:cs typeface="Inter"/>
                <a:sym typeface="Inter"/>
              </a:rPr>
              <a:t>Kan i snyde jeres klassekammerater?</a:t>
            </a:r>
            <a:endParaRPr sz="1800" b="1" dirty="0">
              <a:solidFill>
                <a:schemeClr val="bg1"/>
              </a:solidFill>
            </a:endParaRPr>
          </a:p>
        </p:txBody>
      </p:sp>
      <p:sp>
        <p:nvSpPr>
          <p:cNvPr id="250" name="Google Shape;250;p15"/>
          <p:cNvSpPr/>
          <p:nvPr/>
        </p:nvSpPr>
        <p:spPr>
          <a:xfrm>
            <a:off x="1448635" y="3646170"/>
            <a:ext cx="2160000" cy="2160000"/>
          </a:xfrm>
          <a:prstGeom prst="roundRect">
            <a:avLst>
              <a:gd name="adj" fmla="val 16667"/>
            </a:avLst>
          </a:prstGeom>
          <a:blipFill rotWithShape="1">
            <a:blip r:embed="rId3">
              <a:alphaModFix/>
            </a:blip>
            <a:stretch>
              <a:fillRect/>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250;p15">
            <a:extLst>
              <a:ext uri="{FF2B5EF4-FFF2-40B4-BE49-F238E27FC236}">
                <a16:creationId xmlns:a16="http://schemas.microsoft.com/office/drawing/2014/main" id="{1F9AF431-7236-8FB8-7EFD-C769C5D91489}"/>
              </a:ext>
            </a:extLst>
          </p:cNvPr>
          <p:cNvSpPr/>
          <p:nvPr/>
        </p:nvSpPr>
        <p:spPr>
          <a:xfrm>
            <a:off x="5418874" y="3646170"/>
            <a:ext cx="2160000" cy="2160000"/>
          </a:xfrm>
          <a:prstGeom prst="roundRect">
            <a:avLst>
              <a:gd name="adj" fmla="val 16667"/>
            </a:avLst>
          </a:prstGeom>
          <a:blipFill rotWithShape="1">
            <a:blip r:embed="rId3">
              <a:alphaModFix/>
            </a:blip>
            <a:stretch>
              <a:fillRect/>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 name="Tekstfelt 3">
            <a:extLst>
              <a:ext uri="{FF2B5EF4-FFF2-40B4-BE49-F238E27FC236}">
                <a16:creationId xmlns:a16="http://schemas.microsoft.com/office/drawing/2014/main" id="{94C86DA2-0462-612C-C36B-0CCFAC991C90}"/>
              </a:ext>
            </a:extLst>
          </p:cNvPr>
          <p:cNvSpPr txBox="1"/>
          <p:nvPr/>
        </p:nvSpPr>
        <p:spPr>
          <a:xfrm>
            <a:off x="4193753" y="4464560"/>
            <a:ext cx="877762" cy="523220"/>
          </a:xfrm>
          <a:prstGeom prst="rect">
            <a:avLst/>
          </a:prstGeom>
          <a:noFill/>
        </p:spPr>
        <p:txBody>
          <a:bodyPr wrap="square" rtlCol="0">
            <a:spAutoFit/>
          </a:bodyPr>
          <a:lstStyle/>
          <a:p>
            <a:r>
              <a:rPr lang="da-DK" sz="2800" dirty="0">
                <a:solidFill>
                  <a:schemeClr val="bg1"/>
                </a:solidFill>
              </a:rPr>
              <a:t>VS.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22"/>
        <p:cNvGrpSpPr/>
        <p:nvPr/>
      </p:nvGrpSpPr>
      <p:grpSpPr>
        <a:xfrm>
          <a:off x="0" y="0"/>
          <a:ext cx="0" cy="0"/>
          <a:chOff x="0" y="0"/>
          <a:chExt cx="0" cy="0"/>
        </a:xfrm>
      </p:grpSpPr>
      <p:sp>
        <p:nvSpPr>
          <p:cNvPr id="124" name="Google Shape;124;p5"/>
          <p:cNvSpPr/>
          <p:nvPr/>
        </p:nvSpPr>
        <p:spPr>
          <a:xfrm>
            <a:off x="6982048" y="130344"/>
            <a:ext cx="4912241" cy="4912241"/>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6" name="Google Shape;126;p5"/>
          <p:cNvSpPr txBox="1"/>
          <p:nvPr/>
        </p:nvSpPr>
        <p:spPr>
          <a:xfrm>
            <a:off x="1047536" y="1486550"/>
            <a:ext cx="5483893" cy="1039668"/>
          </a:xfrm>
          <a:prstGeom prst="rect">
            <a:avLst/>
          </a:prstGeom>
          <a:noFill/>
          <a:ln>
            <a:noFill/>
          </a:ln>
        </p:spPr>
        <p:txBody>
          <a:bodyPr spcFirstLastPara="1" wrap="square" lIns="91425" tIns="45700" rIns="91425" bIns="45700" anchor="t" anchorCtr="0">
            <a:spAutoFit/>
          </a:bodyPr>
          <a:lstStyle/>
          <a:p>
            <a:pPr marL="0" marR="0" lvl="0" indent="0" algn="ctr" rtl="0">
              <a:lnSpc>
                <a:spcPct val="114000"/>
              </a:lnSpc>
              <a:spcBef>
                <a:spcPts val="0"/>
              </a:spcBef>
              <a:spcAft>
                <a:spcPts val="0"/>
              </a:spcAft>
              <a:buNone/>
            </a:pPr>
            <a:endParaRPr sz="1800" dirty="0">
              <a:solidFill>
                <a:schemeClr val="lt1"/>
              </a:solidFill>
              <a:latin typeface="Inter"/>
              <a:ea typeface="Inter"/>
              <a:cs typeface="Inter"/>
              <a:sym typeface="Inter"/>
            </a:endParaRPr>
          </a:p>
          <a:p>
            <a:pPr marL="0" marR="0" lvl="0" indent="0" rtl="0">
              <a:lnSpc>
                <a:spcPct val="114000"/>
              </a:lnSpc>
              <a:spcBef>
                <a:spcPts val="0"/>
              </a:spcBef>
              <a:spcAft>
                <a:spcPts val="0"/>
              </a:spcAft>
              <a:buNone/>
            </a:pPr>
            <a:r>
              <a:rPr lang="da-DK" sz="1800" b="1" dirty="0">
                <a:solidFill>
                  <a:schemeClr val="bg1"/>
                </a:solidFill>
                <a:latin typeface="Inter"/>
                <a:ea typeface="Inter"/>
                <a:cs typeface="Inter"/>
                <a:sym typeface="Inter"/>
              </a:rPr>
              <a:t>Hvilke billeder ligner mest et almindeligt fotografi og hvilke ligner de er KI-genererede? </a:t>
            </a:r>
            <a:endParaRPr dirty="0">
              <a:solidFill>
                <a:schemeClr val="bg1"/>
              </a:solidFill>
            </a:endParaRPr>
          </a:p>
        </p:txBody>
      </p:sp>
      <p:pic>
        <p:nvPicPr>
          <p:cNvPr id="127" name="Google Shape;127;p5" descr="Et billede, der indeholder skitse, Stregtegning, tegning, hvid&#10;&#10;Automatisk genereret beskrivelse"/>
          <p:cNvPicPr preferRelativeResize="0"/>
          <p:nvPr/>
        </p:nvPicPr>
        <p:blipFill rotWithShape="1">
          <a:blip r:embed="rId4">
            <a:alphaModFix/>
          </a:blip>
          <a:srcRect/>
          <a:stretch/>
        </p:blipFill>
        <p:spPr>
          <a:xfrm>
            <a:off x="297711" y="1809149"/>
            <a:ext cx="477968" cy="60069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29" name="Google Shape;129;p5" descr="Et billede, der indeholder skitse, tegning, clipart, illustration/afbildning&#10;&#10;Automatisk genereret beskrivelse"/>
          <p:cNvPicPr preferRelativeResize="0"/>
          <p:nvPr/>
        </p:nvPicPr>
        <p:blipFill rotWithShape="1">
          <a:blip r:embed="rId5">
            <a:alphaModFix/>
          </a:blip>
          <a:srcRect/>
          <a:stretch/>
        </p:blipFill>
        <p:spPr>
          <a:xfrm>
            <a:off x="297711" y="2799857"/>
            <a:ext cx="477968" cy="570042"/>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2" name="Tekstfelt 1">
            <a:extLst>
              <a:ext uri="{FF2B5EF4-FFF2-40B4-BE49-F238E27FC236}">
                <a16:creationId xmlns:a16="http://schemas.microsoft.com/office/drawing/2014/main" id="{23DE8305-DE11-CAC4-59F1-B54EE97B45D6}"/>
              </a:ext>
            </a:extLst>
          </p:cNvPr>
          <p:cNvSpPr txBox="1"/>
          <p:nvPr/>
        </p:nvSpPr>
        <p:spPr>
          <a:xfrm>
            <a:off x="943707" y="2714154"/>
            <a:ext cx="5152293" cy="3966727"/>
          </a:xfrm>
          <a:prstGeom prst="rect">
            <a:avLst/>
          </a:prstGeom>
          <a:noFill/>
        </p:spPr>
        <p:txBody>
          <a:bodyPr wrap="square" rtlCol="0">
            <a:spAutoFit/>
          </a:bodyPr>
          <a:lstStyle/>
          <a:p>
            <a:pPr marL="285750" marR="0" lvl="0" indent="-285750" rtl="0">
              <a:lnSpc>
                <a:spcPct val="114000"/>
              </a:lnSpc>
              <a:spcBef>
                <a:spcPts val="0"/>
              </a:spcBef>
              <a:spcAft>
                <a:spcPts val="0"/>
              </a:spcAft>
              <a:buClr>
                <a:schemeClr val="lt1"/>
              </a:buClr>
              <a:buSzPts val="1400"/>
              <a:buFont typeface="Arial"/>
              <a:buChar char="•"/>
            </a:pPr>
            <a:r>
              <a:rPr lang="da-DK" sz="1600" dirty="0">
                <a:solidFill>
                  <a:schemeClr val="lt1"/>
                </a:solidFill>
                <a:latin typeface="Inter"/>
                <a:ea typeface="Inter"/>
                <a:cs typeface="Inter"/>
                <a:sym typeface="Inter"/>
              </a:rPr>
              <a:t>Er det vigtigt at kunne se forskel på de KI-genererede billeder og fotografier af virkelige objekter</a:t>
            </a:r>
            <a:r>
              <a:rPr lang="da-DK" sz="1600" b="1" dirty="0">
                <a:solidFill>
                  <a:schemeClr val="lt1"/>
                </a:solidFill>
                <a:latin typeface="Inter"/>
                <a:ea typeface="Inter"/>
                <a:cs typeface="Inter"/>
                <a:sym typeface="Inter"/>
              </a:rPr>
              <a:t>?</a:t>
            </a:r>
            <a:endParaRPr lang="da-DK" sz="1600" dirty="0">
              <a:solidFill>
                <a:schemeClr val="lt1"/>
              </a:solidFill>
              <a:latin typeface="Inter"/>
              <a:ea typeface="Inter"/>
              <a:cs typeface="Inter"/>
              <a:sym typeface="Inter"/>
            </a:endParaRPr>
          </a:p>
          <a:p>
            <a:pPr marL="285750" marR="0" lvl="0" indent="-285750" rtl="0">
              <a:lnSpc>
                <a:spcPct val="114000"/>
              </a:lnSpc>
              <a:spcBef>
                <a:spcPts val="0"/>
              </a:spcBef>
              <a:spcAft>
                <a:spcPts val="0"/>
              </a:spcAft>
              <a:buClr>
                <a:srgbClr val="AEABAB"/>
              </a:buClr>
              <a:buSzPts val="1400"/>
              <a:buFont typeface="Arial"/>
              <a:buChar char="•"/>
            </a:pPr>
            <a:r>
              <a:rPr lang="da-DK" sz="1600" dirty="0">
                <a:solidFill>
                  <a:schemeClr val="bg1"/>
                </a:solidFill>
                <a:latin typeface="Inter"/>
                <a:ea typeface="Inter"/>
                <a:cs typeface="Inter"/>
                <a:sym typeface="Inter"/>
              </a:rPr>
              <a:t>Skal der være restriktioner for brugen af KI-genererede billeder</a:t>
            </a:r>
            <a:r>
              <a:rPr lang="da-DK" sz="1600" b="1" dirty="0">
                <a:solidFill>
                  <a:schemeClr val="bg1"/>
                </a:solidFill>
                <a:latin typeface="Inter"/>
                <a:ea typeface="Inter"/>
                <a:cs typeface="Inter"/>
                <a:sym typeface="Inter"/>
              </a:rPr>
              <a:t>?</a:t>
            </a:r>
            <a:endParaRPr lang="da-DK" sz="1600" dirty="0"/>
          </a:p>
          <a:p>
            <a:pPr marL="285750" marR="0" lvl="0" indent="-285750" rtl="0">
              <a:lnSpc>
                <a:spcPct val="114000"/>
              </a:lnSpc>
              <a:spcBef>
                <a:spcPts val="0"/>
              </a:spcBef>
              <a:spcAft>
                <a:spcPts val="0"/>
              </a:spcAft>
              <a:buClr>
                <a:schemeClr val="lt1"/>
              </a:buClr>
              <a:buSzPts val="1400"/>
              <a:buFont typeface="Arial"/>
              <a:buChar char="•"/>
            </a:pPr>
            <a:r>
              <a:rPr lang="da-DK" sz="1600" dirty="0">
                <a:solidFill>
                  <a:schemeClr val="lt1"/>
                </a:solidFill>
                <a:latin typeface="Inter"/>
                <a:ea typeface="Inter"/>
                <a:cs typeface="Inter"/>
                <a:sym typeface="Inter"/>
              </a:rPr>
              <a:t>Hvilke kriterier skal afgøre om et billede er godt/dårligt</a:t>
            </a:r>
            <a:r>
              <a:rPr lang="da-DK" sz="1600" b="1" dirty="0">
                <a:solidFill>
                  <a:schemeClr val="lt1"/>
                </a:solidFill>
                <a:latin typeface="Inter"/>
                <a:ea typeface="Inter"/>
                <a:cs typeface="Inter"/>
                <a:sym typeface="Inter"/>
              </a:rPr>
              <a:t>?</a:t>
            </a:r>
            <a:endParaRPr lang="da-DK" sz="1600" dirty="0"/>
          </a:p>
          <a:p>
            <a:pPr marL="285750" marR="0" lvl="0" indent="-285750" rtl="0">
              <a:lnSpc>
                <a:spcPct val="114000"/>
              </a:lnSpc>
              <a:spcBef>
                <a:spcPts val="0"/>
              </a:spcBef>
              <a:spcAft>
                <a:spcPts val="0"/>
              </a:spcAft>
              <a:buClr>
                <a:srgbClr val="AEABAB"/>
              </a:buClr>
              <a:buSzPts val="1400"/>
              <a:buFont typeface="Arial"/>
              <a:buChar char="•"/>
            </a:pPr>
            <a:r>
              <a:rPr lang="da-DK" sz="1600" dirty="0">
                <a:solidFill>
                  <a:schemeClr val="bg1"/>
                </a:solidFill>
                <a:latin typeface="Inter"/>
                <a:ea typeface="Inter"/>
                <a:cs typeface="Inter"/>
                <a:sym typeface="Inter"/>
              </a:rPr>
              <a:t>Er der forskel på hvilke forholdsregler og hensyn som er i spil, når man prompter et barn, en kendt person, en fiktiv person, et dyr og/eller en genstand</a:t>
            </a:r>
            <a:r>
              <a:rPr lang="da-DK" sz="1600" b="1" dirty="0">
                <a:solidFill>
                  <a:schemeClr val="bg1"/>
                </a:solidFill>
                <a:latin typeface="Inter"/>
                <a:ea typeface="Inter"/>
                <a:cs typeface="Inter"/>
                <a:sym typeface="Inter"/>
              </a:rPr>
              <a:t>?</a:t>
            </a:r>
            <a:endParaRPr lang="da-DK" sz="1600" dirty="0"/>
          </a:p>
          <a:p>
            <a:pPr marL="285750" marR="0" lvl="0" indent="-285750" rtl="0">
              <a:lnSpc>
                <a:spcPct val="114000"/>
              </a:lnSpc>
              <a:spcBef>
                <a:spcPts val="0"/>
              </a:spcBef>
              <a:spcAft>
                <a:spcPts val="0"/>
              </a:spcAft>
              <a:buClr>
                <a:schemeClr val="lt1"/>
              </a:buClr>
              <a:buSzPts val="1400"/>
              <a:buFont typeface="Arial"/>
              <a:buChar char="•"/>
            </a:pPr>
            <a:r>
              <a:rPr lang="da-DK" sz="1600" dirty="0">
                <a:solidFill>
                  <a:schemeClr val="lt1"/>
                </a:solidFill>
                <a:latin typeface="Inter"/>
                <a:ea typeface="Inter"/>
                <a:cs typeface="Inter"/>
                <a:sym typeface="Inter"/>
              </a:rPr>
              <a:t>Er det overhovedet relevant at vurdere billeder ud fra kategorier som ”ægthed” og ”falskhed”? </a:t>
            </a:r>
            <a:endParaRPr lang="da-DK" sz="1600" dirty="0"/>
          </a:p>
          <a:p>
            <a:pPr>
              <a:lnSpc>
                <a:spcPct val="114000"/>
              </a:lnSpc>
            </a:pPr>
            <a:endParaRPr lang="da-DK" dirty="0"/>
          </a:p>
        </p:txBody>
      </p:sp>
      <p:sp>
        <p:nvSpPr>
          <p:cNvPr id="3" name="Google Shape;125;p5">
            <a:extLst>
              <a:ext uri="{FF2B5EF4-FFF2-40B4-BE49-F238E27FC236}">
                <a16:creationId xmlns:a16="http://schemas.microsoft.com/office/drawing/2014/main" id="{7A8394CA-8E9D-E398-727A-F29B4827648C}"/>
              </a:ext>
            </a:extLst>
          </p:cNvPr>
          <p:cNvSpPr txBox="1"/>
          <p:nvPr/>
        </p:nvSpPr>
        <p:spPr>
          <a:xfrm>
            <a:off x="297711" y="532443"/>
            <a:ext cx="5702595" cy="954107"/>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da-DK" sz="2800" dirty="0">
                <a:solidFill>
                  <a:schemeClr val="lt1"/>
                </a:solidFill>
                <a:latin typeface="Calistoga"/>
                <a:ea typeface="Calistoga"/>
                <a:cs typeface="Calistoga"/>
                <a:sym typeface="Calistoga"/>
              </a:rPr>
              <a:t>Er det et KI-genereret billede eller et almindeligt fotografi?</a:t>
            </a:r>
            <a:endParaRPr dirty="0"/>
          </a:p>
        </p:txBody>
      </p:sp>
    </p:spTree>
    <p:extLst>
      <p:ext uri="{BB962C8B-B14F-4D97-AF65-F5344CB8AC3E}">
        <p14:creationId xmlns:p14="http://schemas.microsoft.com/office/powerpoint/2010/main" val="3432051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stoga"/>
              <a:buNone/>
            </a:pPr>
            <a:r>
              <a:rPr lang="da-DK" dirty="0">
                <a:latin typeface="Calistoga"/>
                <a:ea typeface="Calistoga"/>
                <a:cs typeface="Calistoga"/>
                <a:sym typeface="Calistoga"/>
              </a:rPr>
              <a:t>Kildehenvisning - Creative Commons </a:t>
            </a:r>
            <a:endParaRPr dirty="0"/>
          </a:p>
        </p:txBody>
      </p:sp>
      <p:sp>
        <p:nvSpPr>
          <p:cNvPr id="257" name="Google Shape;257;p16"/>
          <p:cNvSpPr txBox="1">
            <a:spLocks noGrp="1"/>
          </p:cNvSpPr>
          <p:nvPr>
            <p:ph type="body" idx="1"/>
          </p:nvPr>
        </p:nvSpPr>
        <p:spPr>
          <a:xfrm>
            <a:off x="838200" y="1524000"/>
            <a:ext cx="10515600" cy="51886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200"/>
              <a:buNone/>
            </a:pPr>
            <a:r>
              <a:rPr lang="da-DK" sz="1400" b="1" dirty="0">
                <a:latin typeface="Inter"/>
                <a:ea typeface="Inter"/>
                <a:cs typeface="Inter"/>
                <a:sym typeface="Inter"/>
              </a:rPr>
              <a:t>Pige med blomsterkrans</a:t>
            </a:r>
            <a:r>
              <a:rPr lang="da-DK" sz="1400" dirty="0">
                <a:latin typeface="Inter"/>
                <a:ea typeface="Inter"/>
                <a:cs typeface="Inter"/>
                <a:sym typeface="Inter"/>
              </a:rPr>
              <a:t>: </a:t>
            </a:r>
            <a:r>
              <a:rPr lang="da-DK" sz="1400" u="sng" dirty="0">
                <a:solidFill>
                  <a:schemeClr val="hlink"/>
                </a:solidFill>
                <a:latin typeface="Inter"/>
                <a:ea typeface="Inter"/>
                <a:cs typeface="Inter"/>
                <a:sym typeface="Inter"/>
                <a:hlinkClick r:id="rId3"/>
              </a:rPr>
              <a:t>https://commons.wikimedia.org/wiki/File:Svensk_midsommarkrans.JPG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a:latin typeface="Inter"/>
                <a:ea typeface="Inter"/>
                <a:cs typeface="Inter"/>
                <a:sym typeface="Inter"/>
              </a:rPr>
              <a:t>Bengt Nyman, CC BY 3.0 &lt;https://creativecommons.org/licenses/by/3.0&gt;, via Wikimedia Commons</a:t>
            </a:r>
            <a:endParaRPr sz="1400" b="1"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b="1" dirty="0">
                <a:latin typeface="Inter"/>
                <a:ea typeface="Inter"/>
                <a:cs typeface="Inter"/>
                <a:sym typeface="Inter"/>
              </a:rPr>
              <a:t>Billie </a:t>
            </a:r>
            <a:r>
              <a:rPr lang="da-DK" sz="1400" b="1" dirty="0" err="1">
                <a:latin typeface="Inter"/>
                <a:ea typeface="Inter"/>
                <a:cs typeface="Inter"/>
                <a:sym typeface="Inter"/>
              </a:rPr>
              <a:t>Eilish</a:t>
            </a:r>
            <a:r>
              <a:rPr lang="da-DK" sz="1400" b="1" dirty="0">
                <a:latin typeface="Inter"/>
                <a:ea typeface="Inter"/>
                <a:cs typeface="Inter"/>
                <a:sym typeface="Inter"/>
              </a:rPr>
              <a:t>: </a:t>
            </a:r>
            <a:r>
              <a:rPr lang="da-DK" sz="1400" u="sng" dirty="0">
                <a:solidFill>
                  <a:schemeClr val="hlink"/>
                </a:solidFill>
                <a:latin typeface="Inter"/>
                <a:ea typeface="Inter"/>
                <a:cs typeface="Inter"/>
                <a:sym typeface="Inter"/>
                <a:hlinkClick r:id="rId4"/>
              </a:rPr>
              <a:t>https://upload.wikimedia.org/wikipedia/commons/c/c2/Billie_Eilish_MTV_Canvas_01.png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a:latin typeface="Inter"/>
                <a:ea typeface="Inter"/>
                <a:cs typeface="Inter"/>
                <a:sym typeface="Inter"/>
              </a:rPr>
              <a:t>MTV UK, CC BY 3.0 &lt;https://creativecommons.org/licenses/by/3.0&gt;, via Wikimedia Commons</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b="1" dirty="0">
                <a:latin typeface="Inter"/>
                <a:ea typeface="Inter"/>
                <a:cs typeface="Inter"/>
                <a:sym typeface="Inter"/>
              </a:rPr>
              <a:t>Venlig Labrador, Ontario</a:t>
            </a:r>
            <a:r>
              <a:rPr lang="da-DK" sz="1400" dirty="0">
                <a:latin typeface="Inter"/>
                <a:ea typeface="Inter"/>
                <a:cs typeface="Inter"/>
                <a:sym typeface="Inter"/>
              </a:rPr>
              <a:t>: </a:t>
            </a:r>
            <a:r>
              <a:rPr lang="da-DK" sz="1400" u="sng" dirty="0">
                <a:solidFill>
                  <a:schemeClr val="hlink"/>
                </a:solidFill>
                <a:latin typeface="Inter"/>
                <a:ea typeface="Inter"/>
                <a:cs typeface="Inter"/>
                <a:sym typeface="Inter"/>
                <a:hlinkClick r:id="rId5"/>
              </a:rPr>
              <a:t>https://commons.wikimedia.org/wiki/File:Friendly_Labrador,_Ontario,_Canada,_8_October,_2018.jpg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a:latin typeface="Inter"/>
                <a:ea typeface="Inter"/>
                <a:cs typeface="Inter"/>
                <a:sym typeface="Inter"/>
              </a:rPr>
              <a:t>Ben Tudor Price, CC BY-SA 4.0 &lt;https://creativecommons.org/licenses/by-sa/4.0&gt;, via Wikimedia Commons</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b="1" dirty="0">
                <a:latin typeface="Inter"/>
                <a:ea typeface="Inter"/>
                <a:cs typeface="Inter"/>
                <a:sym typeface="Inter"/>
              </a:rPr>
              <a:t>Rødt æble</a:t>
            </a:r>
            <a:r>
              <a:rPr lang="da-DK" sz="1400" dirty="0">
                <a:latin typeface="Inter"/>
                <a:ea typeface="Inter"/>
                <a:cs typeface="Inter"/>
                <a:sym typeface="Inter"/>
              </a:rPr>
              <a:t>: </a:t>
            </a:r>
            <a:r>
              <a:rPr lang="da-DK" sz="1400" u="sng" dirty="0">
                <a:solidFill>
                  <a:schemeClr val="hlink"/>
                </a:solidFill>
                <a:latin typeface="Inter"/>
                <a:ea typeface="Inter"/>
                <a:cs typeface="Inter"/>
                <a:sym typeface="Inter"/>
                <a:hlinkClick r:id="rId6"/>
              </a:rPr>
              <a:t>https://commons.wikimedia.org/wiki/File:Red_Apple.jpg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err="1">
                <a:latin typeface="Inter"/>
                <a:ea typeface="Inter"/>
                <a:cs typeface="Inter"/>
                <a:sym typeface="Inter"/>
              </a:rPr>
              <a:t>Abhijit</a:t>
            </a:r>
            <a:r>
              <a:rPr lang="da-DK" sz="1400" dirty="0">
                <a:latin typeface="Inter"/>
                <a:ea typeface="Inter"/>
                <a:cs typeface="Inter"/>
                <a:sym typeface="Inter"/>
              </a:rPr>
              <a:t> </a:t>
            </a:r>
            <a:r>
              <a:rPr lang="da-DK" sz="1400" dirty="0" err="1">
                <a:latin typeface="Inter"/>
                <a:ea typeface="Inter"/>
                <a:cs typeface="Inter"/>
                <a:sym typeface="Inter"/>
              </a:rPr>
              <a:t>Tembhekar</a:t>
            </a:r>
            <a:r>
              <a:rPr lang="da-DK" sz="1400" dirty="0">
                <a:latin typeface="Inter"/>
                <a:ea typeface="Inter"/>
                <a:cs typeface="Inter"/>
                <a:sym typeface="Inter"/>
              </a:rPr>
              <a:t> from Mumbai, India, CC BY 2.0 &lt;https://creativecommons.org/licenses/by/2.0&gt;, via Wikimedia Commons</a:t>
            </a:r>
            <a:endParaRPr sz="3200" dirty="0"/>
          </a:p>
          <a:p>
            <a:pPr marL="0" lvl="0" indent="0" algn="l" rtl="0">
              <a:lnSpc>
                <a:spcPct val="90000"/>
              </a:lnSpc>
              <a:spcBef>
                <a:spcPts val="1000"/>
              </a:spcBef>
              <a:spcAft>
                <a:spcPts val="0"/>
              </a:spcAft>
              <a:buClr>
                <a:schemeClr val="dk1"/>
              </a:buClr>
              <a:buSzPts val="1200"/>
              <a:buNone/>
            </a:pPr>
            <a:r>
              <a:rPr lang="da-DK" sz="1400" b="1" dirty="0">
                <a:latin typeface="Inter"/>
                <a:ea typeface="Inter"/>
                <a:cs typeface="Inter"/>
                <a:sym typeface="Inter"/>
              </a:rPr>
              <a:t>Harry Potter: </a:t>
            </a:r>
            <a:r>
              <a:rPr lang="da-DK" sz="1400" u="sng" dirty="0">
                <a:solidFill>
                  <a:schemeClr val="hlink"/>
                </a:solidFill>
                <a:latin typeface="Inter"/>
                <a:ea typeface="Inter"/>
                <a:cs typeface="Inter"/>
                <a:sym typeface="Inter"/>
                <a:hlinkClick r:id="rId7"/>
              </a:rPr>
              <a:t>https://upload.wikimedia.org/wikipedia/commons/5/5b/Harry_Potter_Book_and_Wand.jpg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err="1">
                <a:latin typeface="Inter"/>
                <a:ea typeface="Inter"/>
                <a:cs typeface="Inter"/>
                <a:sym typeface="Inter"/>
              </a:rPr>
              <a:t>Suzelfe</a:t>
            </a:r>
            <a:r>
              <a:rPr lang="da-DK" sz="1400" dirty="0">
                <a:latin typeface="Inter"/>
                <a:ea typeface="Inter"/>
                <a:cs typeface="Inter"/>
                <a:sym typeface="Inter"/>
              </a:rPr>
              <a:t>, CC BY-SA 4.0 &lt;https://creativecommons.org/licenses/by-sa/4.0&gt;, via Wikimedia Commons</a:t>
            </a:r>
            <a:endParaRPr sz="3200" dirty="0"/>
          </a:p>
          <a:p>
            <a:pPr marL="0" lvl="0" indent="0" algn="l" rtl="0">
              <a:lnSpc>
                <a:spcPct val="90000"/>
              </a:lnSpc>
              <a:spcBef>
                <a:spcPts val="1000"/>
              </a:spcBef>
              <a:spcAft>
                <a:spcPts val="0"/>
              </a:spcAft>
              <a:buClr>
                <a:schemeClr val="dk1"/>
              </a:buClr>
              <a:buSzPts val="1200"/>
              <a:buNone/>
            </a:pPr>
            <a:r>
              <a:rPr lang="da-DK" sz="1400" b="1" dirty="0">
                <a:latin typeface="Inter"/>
                <a:ea typeface="Inter"/>
                <a:cs typeface="Inter"/>
                <a:sym typeface="Inter"/>
              </a:rPr>
              <a:t>Supermand</a:t>
            </a:r>
            <a:r>
              <a:rPr lang="da-DK" sz="1400" dirty="0">
                <a:latin typeface="Inter"/>
                <a:ea typeface="Inter"/>
                <a:cs typeface="Inter"/>
                <a:sym typeface="Inter"/>
              </a:rPr>
              <a:t>: </a:t>
            </a:r>
            <a:r>
              <a:rPr lang="da-DK" sz="1400" u="sng" dirty="0">
                <a:solidFill>
                  <a:schemeClr val="hlink"/>
                </a:solidFill>
                <a:latin typeface="Inter"/>
                <a:ea typeface="Inter"/>
                <a:cs typeface="Inter"/>
                <a:sym typeface="Inter"/>
                <a:hlinkClick r:id="rId8"/>
              </a:rPr>
              <a:t>https://upload.wikimedia.org/wikipedia/commons/0/00/Max_Fleischer%27s_Superman_-_The_Mad_Scientist_%281941%29.jpg</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r>
              <a:rPr lang="da-DK" sz="1400" dirty="0">
                <a:latin typeface="Inter"/>
                <a:ea typeface="Inter"/>
                <a:cs typeface="Inter"/>
                <a:sym typeface="Inter"/>
              </a:rPr>
              <a:t>Max Fleischer, Public domain, via Wikimedia Commons</a:t>
            </a:r>
            <a:endParaRPr sz="1400" dirty="0">
              <a:latin typeface="Inter"/>
              <a:ea typeface="Inter"/>
              <a:cs typeface="Inter"/>
              <a:sym typeface="Inter"/>
            </a:endParaRPr>
          </a:p>
          <a:p>
            <a:pPr marL="0" lvl="0" indent="0" algn="l" rtl="0">
              <a:lnSpc>
                <a:spcPct val="90000"/>
              </a:lnSpc>
              <a:spcBef>
                <a:spcPts val="1000"/>
              </a:spcBef>
              <a:spcAft>
                <a:spcPts val="0"/>
              </a:spcAft>
              <a:buClr>
                <a:schemeClr val="dk1"/>
              </a:buClr>
              <a:buSzPts val="1200"/>
              <a:buNone/>
            </a:pPr>
            <a:endParaRPr sz="1200" b="1" dirty="0">
              <a:latin typeface="Inter"/>
              <a:ea typeface="Inter"/>
              <a:cs typeface="Inter"/>
              <a:sym typeface="Inte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AA520"/>
        </a:solidFill>
        <a:effectLst/>
      </p:bgPr>
    </p:bg>
    <p:spTree>
      <p:nvGrpSpPr>
        <p:cNvPr id="1" name="Shape 133"/>
        <p:cNvGrpSpPr/>
        <p:nvPr/>
      </p:nvGrpSpPr>
      <p:grpSpPr>
        <a:xfrm>
          <a:off x="0" y="0"/>
          <a:ext cx="0" cy="0"/>
          <a:chOff x="0" y="0"/>
          <a:chExt cx="0" cy="0"/>
        </a:xfrm>
      </p:grpSpPr>
      <p:sp>
        <p:nvSpPr>
          <p:cNvPr id="136" name="Google Shape;136;p6"/>
          <p:cNvSpPr txBox="1"/>
          <p:nvPr/>
        </p:nvSpPr>
        <p:spPr>
          <a:xfrm>
            <a:off x="1564575" y="1500541"/>
            <a:ext cx="9361234"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6000" dirty="0">
                <a:solidFill>
                  <a:srgbClr val="FFFFFF"/>
                </a:solidFill>
                <a:latin typeface="Calistoga"/>
                <a:sym typeface="Calistoga"/>
              </a:rPr>
              <a:t>Kan du lave en sej t-shirt?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Google Shape;143;p7">
            <a:extLst>
              <a:ext uri="{FF2B5EF4-FFF2-40B4-BE49-F238E27FC236}">
                <a16:creationId xmlns:a16="http://schemas.microsoft.com/office/drawing/2014/main" id="{650AAB23-8AE7-5679-430F-4F9963447B81}"/>
              </a:ext>
            </a:extLst>
          </p:cNvPr>
          <p:cNvSpPr txBox="1"/>
          <p:nvPr/>
        </p:nvSpPr>
        <p:spPr>
          <a:xfrm>
            <a:off x="1660810" y="2997246"/>
            <a:ext cx="8870380" cy="2197484"/>
          </a:xfrm>
          <a:prstGeom prst="rect">
            <a:avLst/>
          </a:prstGeom>
          <a:noFill/>
          <a:ln>
            <a:noFill/>
          </a:ln>
        </p:spPr>
        <p:txBody>
          <a:bodyPr spcFirstLastPara="1" wrap="square" lIns="91425" tIns="45700" rIns="91425" bIns="45700" anchor="t" anchorCtr="0">
            <a:spAutoFit/>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da-DK" sz="20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Verden har altid brug for en ny t-shirt med et sejt tryk. </a:t>
            </a:r>
          </a:p>
          <a:p>
            <a:pPr marL="0" marR="0" lvl="0" indent="0" defTabSz="914400" rtl="0" eaLnBrk="1" fontAlgn="auto" latinLnBrk="0" hangingPunct="1">
              <a:lnSpc>
                <a:spcPct val="114000"/>
              </a:lnSpc>
              <a:spcBef>
                <a:spcPts val="0"/>
              </a:spcBef>
              <a:spcAft>
                <a:spcPts val="0"/>
              </a:spcAft>
              <a:buClrTx/>
              <a:buSzTx/>
              <a:buFontTx/>
              <a:buNone/>
              <a:tabLst/>
              <a:defRPr/>
            </a:pPr>
            <a:r>
              <a:rPr kumimoji="0" lang="da-DK" sz="20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Så lad os teste, hvorvidt vores KI (kunstig intelligens) kan lave T-shirt med tryk, der passer med vores ønsker til motivet. </a:t>
            </a:r>
          </a:p>
          <a:p>
            <a:pPr marL="0" marR="0" lvl="0" indent="0" defTabSz="914400" rtl="0" eaLnBrk="1" fontAlgn="auto" latinLnBrk="0" hangingPunct="1">
              <a:lnSpc>
                <a:spcPct val="114000"/>
              </a:lnSpc>
              <a:spcBef>
                <a:spcPts val="0"/>
              </a:spcBef>
              <a:spcAft>
                <a:spcPts val="0"/>
              </a:spcAft>
              <a:buClrTx/>
              <a:buSzTx/>
              <a:buFontTx/>
              <a:buNone/>
              <a:tabLst/>
              <a:defRPr/>
            </a:pPr>
            <a:endParaRPr kumimoji="0" lang="da-DK" sz="20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endParaRPr>
          </a:p>
          <a:p>
            <a:pPr marL="0" marR="0" lvl="0" indent="0" defTabSz="914400" rtl="0" eaLnBrk="1" fontAlgn="auto" latinLnBrk="0" hangingPunct="1">
              <a:lnSpc>
                <a:spcPct val="114000"/>
              </a:lnSpc>
              <a:spcBef>
                <a:spcPts val="0"/>
              </a:spcBef>
              <a:spcAft>
                <a:spcPts val="0"/>
              </a:spcAft>
              <a:buClrTx/>
              <a:buSzTx/>
              <a:buFontTx/>
              <a:buNone/>
              <a:tabLst/>
              <a:defRPr/>
            </a:pPr>
            <a:r>
              <a:rPr kumimoji="0" lang="da-DK" sz="20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I skal undersøge, hvad man kan trykke på en t-shirt og hvilke ‘stikord’, der kan hjælpe KI på vej til at skabe det ønskede t-shirt tryk.</a:t>
            </a:r>
          </a:p>
        </p:txBody>
      </p:sp>
      <p:pic>
        <p:nvPicPr>
          <p:cNvPr id="2" name="Billede 1" descr="Et billede, der indeholder skitse, tegning, clipart, Stregtegning&#10;&#10;Automatisk genereret beskrivelse">
            <a:extLst>
              <a:ext uri="{FF2B5EF4-FFF2-40B4-BE49-F238E27FC236}">
                <a16:creationId xmlns:a16="http://schemas.microsoft.com/office/drawing/2014/main" id="{293C2E55-0A6B-AD72-8ADE-189001662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663" y="3077574"/>
            <a:ext cx="480192" cy="5392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86738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AA520"/>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BE77353-3907-E619-FC69-976577F91FFC}"/>
              </a:ext>
            </a:extLst>
          </p:cNvPr>
          <p:cNvSpPr/>
          <p:nvPr/>
        </p:nvSpPr>
        <p:spPr>
          <a:xfrm>
            <a:off x="0" y="2873829"/>
            <a:ext cx="12192000" cy="3984171"/>
          </a:xfrm>
          <a:prstGeom prst="rect">
            <a:avLst/>
          </a:prstGeom>
          <a:solidFill>
            <a:srgbClr val="684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highlight>
                <a:srgbClr val="FFD700"/>
              </a:highlight>
            </a:endParaRPr>
          </a:p>
        </p:txBody>
      </p:sp>
      <p:sp>
        <p:nvSpPr>
          <p:cNvPr id="8" name="Rektangel: afrundede hjørner 7">
            <a:extLst>
              <a:ext uri="{FF2B5EF4-FFF2-40B4-BE49-F238E27FC236}">
                <a16:creationId xmlns:a16="http://schemas.microsoft.com/office/drawing/2014/main" id="{B1EC8409-53EE-C5F6-0D1D-BF804AC05F30}"/>
              </a:ext>
            </a:extLst>
          </p:cNvPr>
          <p:cNvSpPr/>
          <p:nvPr/>
        </p:nvSpPr>
        <p:spPr>
          <a:xfrm>
            <a:off x="6982048" y="5282609"/>
            <a:ext cx="4912241" cy="1458278"/>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F8DF82"/>
                </a:solidFill>
                <a:effectLst/>
                <a:uLnTx/>
                <a:uFillTx/>
                <a:latin typeface="Inter" panose="02000503000000020004" pitchFamily="2" charset="0"/>
                <a:ea typeface="Inter" panose="02000503000000020004" pitchFamily="2" charset="0"/>
              </a:rPr>
              <a:t>Padlet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rPr>
              <a:t>Enkeltskud af hvid V-formet kortærmet t-shirt med trykt print af steampunk hund på brystet</a:t>
            </a:r>
            <a:endParaRPr kumimoji="0" lang="da-DK" sz="18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endParaRPr>
          </a:p>
        </p:txBody>
      </p:sp>
      <p:sp>
        <p:nvSpPr>
          <p:cNvPr id="2" name="Rektangel: afrundede hjørner 1">
            <a:extLst>
              <a:ext uri="{FF2B5EF4-FFF2-40B4-BE49-F238E27FC236}">
                <a16:creationId xmlns:a16="http://schemas.microsoft.com/office/drawing/2014/main" id="{416E4BCC-C73C-2487-2805-9000D39CD5A4}"/>
              </a:ext>
            </a:extLst>
          </p:cNvPr>
          <p:cNvSpPr/>
          <p:nvPr/>
        </p:nvSpPr>
        <p:spPr>
          <a:xfrm>
            <a:off x="6982048" y="130344"/>
            <a:ext cx="4912241" cy="4912241"/>
          </a:xfrm>
          <a:prstGeom prst="roundRect">
            <a:avLst/>
          </a:pr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kstfelt 3">
            <a:extLst>
              <a:ext uri="{FF2B5EF4-FFF2-40B4-BE49-F238E27FC236}">
                <a16:creationId xmlns:a16="http://schemas.microsoft.com/office/drawing/2014/main" id="{5C73F74C-B77D-B9F7-E42A-D1BCCA1277DD}"/>
              </a:ext>
            </a:extLst>
          </p:cNvPr>
          <p:cNvSpPr txBox="1"/>
          <p:nvPr/>
        </p:nvSpPr>
        <p:spPr>
          <a:xfrm>
            <a:off x="1154723" y="3429000"/>
            <a:ext cx="5662655" cy="3439916"/>
          </a:xfrm>
          <a:prstGeom prst="rect">
            <a:avLst/>
          </a:prstGeom>
          <a:noFill/>
        </p:spPr>
        <p:txBody>
          <a:bodyPr wrap="square" rtlCol="0">
            <a:spAutoFit/>
          </a:bodyPr>
          <a:lstStyle/>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Materialet</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Bomuld, uld, hør, polyester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Formen på t-shirten</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V-hals, T-formet, kortærmet, langærmet, </a:t>
            </a:r>
            <a:r>
              <a:rPr kumimoji="0" lang="da-DK" sz="1600" b="0" i="0" u="none" strike="noStrike" kern="1200" cap="none" spc="0" normalizeH="0" baseline="0" noProof="0" dirty="0" err="1">
                <a:ln>
                  <a:noFill/>
                </a:ln>
                <a:solidFill>
                  <a:schemeClr val="bg1"/>
                </a:solidFill>
                <a:effectLst/>
                <a:uLnTx/>
                <a:uFillTx/>
                <a:latin typeface="Inter" panose="02000503000000020004" pitchFamily="2" charset="0"/>
                <a:ea typeface="Inter" panose="02000503000000020004" pitchFamily="2" charset="0"/>
                <a:cs typeface="+mn-cs"/>
              </a:rPr>
              <a:t>loose</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fit, slim fit, </a:t>
            </a:r>
            <a:r>
              <a:rPr kumimoji="0" lang="da-DK" sz="1600" b="0" i="0" u="none" strike="noStrike" kern="1200" cap="none" spc="0" normalizeH="0" baseline="0" noProof="0" dirty="0" err="1">
                <a:ln>
                  <a:noFill/>
                </a:ln>
                <a:solidFill>
                  <a:schemeClr val="bg1"/>
                </a:solidFill>
                <a:effectLst/>
                <a:uLnTx/>
                <a:uFillTx/>
                <a:latin typeface="Inter" panose="02000503000000020004" pitchFamily="2" charset="0"/>
                <a:ea typeface="Inter" panose="02000503000000020004" pitchFamily="2" charset="0"/>
                <a:cs typeface="+mn-cs"/>
              </a:rPr>
              <a:t>regular</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fit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Tidsbaserede stilarter</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Vintage, retro, futuristisk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Livsstilarter</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Goth, boheme, punk, </a:t>
            </a:r>
            <a:r>
              <a:rPr kumimoji="0" lang="da-DK" sz="1600" b="0" i="0" u="none" strike="noStrike" kern="1200" cap="none" spc="0" normalizeH="0" baseline="0" noProof="0" dirty="0" err="1">
                <a:ln>
                  <a:noFill/>
                </a:ln>
                <a:solidFill>
                  <a:schemeClr val="bg1"/>
                </a:solidFill>
                <a:effectLst/>
                <a:uLnTx/>
                <a:uFillTx/>
                <a:latin typeface="Inter" panose="02000503000000020004" pitchFamily="2" charset="0"/>
                <a:ea typeface="Inter" panose="02000503000000020004" pitchFamily="2" charset="0"/>
                <a:cs typeface="+mn-cs"/>
              </a:rPr>
              <a:t>preppy</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steampunk, </a:t>
            </a:r>
            <a:r>
              <a:rPr kumimoji="0" lang="da-DK" sz="1600" b="0" i="0" u="none" strike="noStrike" kern="1200" cap="none" spc="0" normalizeH="0" baseline="0" noProof="0" dirty="0" err="1">
                <a:ln>
                  <a:noFill/>
                </a:ln>
                <a:solidFill>
                  <a:schemeClr val="bg1"/>
                </a:solidFill>
                <a:effectLst/>
                <a:uLnTx/>
                <a:uFillTx/>
                <a:latin typeface="Inter" panose="02000503000000020004" pitchFamily="2" charset="0"/>
                <a:ea typeface="Inter" panose="02000503000000020004" pitchFamily="2" charset="0"/>
                <a:cs typeface="+mn-cs"/>
              </a:rPr>
              <a:t>manga</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Kameravinklingen</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Enkelt skud, nærbillede, ekstremt nærbillede, selfie, voyeuristisk (…).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Stemningen i udtrykket</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Dramatisk, frisk, optimistisk, gold, mekanisk (…).</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Trykketeknik</a:t>
            </a: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 Transfer tryk, silketryk, vinylskæring </a:t>
            </a:r>
            <a:r>
              <a:rPr kumimoji="0" lang="da-DK" sz="1600" b="0" i="0" u="none" strike="noStrike" kern="1200" cap="none" spc="0" normalizeH="0" baseline="0" noProof="0" dirty="0">
                <a:ln>
                  <a:noFill/>
                </a:ln>
                <a:solidFill>
                  <a:srgbClr val="5A575D"/>
                </a:solidFill>
                <a:effectLst/>
                <a:uLnTx/>
                <a:uFillTx/>
                <a:latin typeface="Inter" panose="02000503000000020004" pitchFamily="2" charset="0"/>
                <a:ea typeface="Inter" panose="02000503000000020004" pitchFamily="2" charset="0"/>
                <a:cs typeface="+mn-cs"/>
              </a:rPr>
              <a:t>(…).</a:t>
            </a:r>
          </a:p>
        </p:txBody>
      </p:sp>
      <p:pic>
        <p:nvPicPr>
          <p:cNvPr id="9" name="Billede 8" descr="Et billede, der indeholder skitse, tegning, clipart, Stregtegning&#10;&#10;Automatisk genereret beskrivelse">
            <a:extLst>
              <a:ext uri="{FF2B5EF4-FFF2-40B4-BE49-F238E27FC236}">
                <a16:creationId xmlns:a16="http://schemas.microsoft.com/office/drawing/2014/main" id="{35724B5F-6FD7-E29B-1639-52EF65919F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777" y="588295"/>
            <a:ext cx="480192" cy="5392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Billede 6" descr="Et billede, der indeholder skitse, tegning, clipart, Stregtegning&#10;&#10;Automatisk genereret beskrivelse">
            <a:extLst>
              <a:ext uri="{FF2B5EF4-FFF2-40B4-BE49-F238E27FC236}">
                <a16:creationId xmlns:a16="http://schemas.microsoft.com/office/drawing/2014/main" id="{B24B2657-6090-FAAA-A235-5A55624BD9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777" y="3038762"/>
            <a:ext cx="491116" cy="5392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kstfelt 4">
            <a:extLst>
              <a:ext uri="{FF2B5EF4-FFF2-40B4-BE49-F238E27FC236}">
                <a16:creationId xmlns:a16="http://schemas.microsoft.com/office/drawing/2014/main" id="{1E8A3CA3-EF9F-6930-A0C1-B7522371CA16}"/>
              </a:ext>
            </a:extLst>
          </p:cNvPr>
          <p:cNvSpPr txBox="1"/>
          <p:nvPr/>
        </p:nvSpPr>
        <p:spPr>
          <a:xfrm>
            <a:off x="1154723" y="539472"/>
            <a:ext cx="5128846" cy="2334357"/>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Kan I få følgende motiver på en t-shirt?</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Fyrværkeri</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Gepard</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Fransk hotdog</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Abstrakt mønster</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Identitetsmarkør som viser en politisk holdning </a:t>
            </a:r>
          </a:p>
          <a:p>
            <a:pPr marL="342900" marR="0" lvl="0" indent="-342900" algn="l" defTabSz="914400" rtl="0" eaLnBrk="1" fontAlgn="auto" latinLnBrk="0" hangingPunct="1">
              <a:lnSpc>
                <a:spcPct val="114000"/>
              </a:lnSpc>
              <a:spcBef>
                <a:spcPts val="0"/>
              </a:spcBef>
              <a:spcAft>
                <a:spcPts val="0"/>
              </a:spcAft>
              <a:buClrTx/>
              <a:buSzTx/>
              <a:buFontTx/>
              <a:buAutoNum type="arabicPeriod"/>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Jeres bedste t-shirt tryk idé</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felt 5">
            <a:extLst>
              <a:ext uri="{FF2B5EF4-FFF2-40B4-BE49-F238E27FC236}">
                <a16:creationId xmlns:a16="http://schemas.microsoft.com/office/drawing/2014/main" id="{0954BE7C-69DC-B99C-E9C6-88C7CF8F0B08}"/>
              </a:ext>
            </a:extLst>
          </p:cNvPr>
          <p:cNvSpPr txBox="1"/>
          <p:nvPr/>
        </p:nvSpPr>
        <p:spPr>
          <a:xfrm>
            <a:off x="1154723" y="2962473"/>
            <a:ext cx="4194517" cy="615553"/>
          </a:xfrm>
          <a:prstGeom prst="rect">
            <a:avLst/>
          </a:prstGeom>
          <a:noFill/>
        </p:spPr>
        <p:txBody>
          <a:bodyPr wrap="square" rtlCol="0">
            <a:spAutoFit/>
          </a:bodyPr>
          <a:lstStyle/>
          <a:p>
            <a:r>
              <a:rPr kumimoji="0" lang="da-DK" sz="2000" b="0" i="0" u="none" strike="noStrike" kern="1200" cap="none" spc="0" normalizeH="0" baseline="0" noProof="0" dirty="0">
                <a:ln>
                  <a:noFill/>
                </a:ln>
                <a:solidFill>
                  <a:schemeClr val="bg1"/>
                </a:solidFill>
                <a:effectLst/>
                <a:uLnTx/>
                <a:uFillTx/>
                <a:latin typeface="Calistoga" pitchFamily="2" charset="0"/>
                <a:ea typeface="Inter" panose="02000503000000020004" pitchFamily="2" charset="0"/>
                <a:cs typeface="+mn-cs"/>
              </a:rPr>
              <a:t>Stikord til din prompt</a:t>
            </a:r>
          </a:p>
          <a:p>
            <a:endParaRPr lang="da-DK" dirty="0"/>
          </a:p>
        </p:txBody>
      </p:sp>
    </p:spTree>
    <p:extLst>
      <p:ext uri="{BB962C8B-B14F-4D97-AF65-F5344CB8AC3E}">
        <p14:creationId xmlns:p14="http://schemas.microsoft.com/office/powerpoint/2010/main" val="1866099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AA520"/>
        </a:solidFill>
        <a:effectLst/>
      </p:bgPr>
    </p:bg>
    <p:spTree>
      <p:nvGrpSpPr>
        <p:cNvPr id="1" name=""/>
        <p:cNvGrpSpPr/>
        <p:nvPr/>
      </p:nvGrpSpPr>
      <p:grpSpPr>
        <a:xfrm>
          <a:off x="0" y="0"/>
          <a:ext cx="0" cy="0"/>
          <a:chOff x="0" y="0"/>
          <a:chExt cx="0" cy="0"/>
        </a:xfrm>
      </p:grpSpPr>
      <p:sp>
        <p:nvSpPr>
          <p:cNvPr id="8" name="Rektangel: afrundede hjørner 7">
            <a:extLst>
              <a:ext uri="{FF2B5EF4-FFF2-40B4-BE49-F238E27FC236}">
                <a16:creationId xmlns:a16="http://schemas.microsoft.com/office/drawing/2014/main" id="{B1EC8409-53EE-C5F6-0D1D-BF804AC05F30}"/>
              </a:ext>
            </a:extLst>
          </p:cNvPr>
          <p:cNvSpPr/>
          <p:nvPr/>
        </p:nvSpPr>
        <p:spPr>
          <a:xfrm>
            <a:off x="6982048" y="5282609"/>
            <a:ext cx="4912241" cy="1458278"/>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F8DF82"/>
                </a:solidFill>
                <a:effectLst/>
                <a:uLnTx/>
                <a:uFillTx/>
                <a:latin typeface="Inter" panose="02000503000000020004" pitchFamily="2" charset="0"/>
                <a:ea typeface="Inter" panose="02000503000000020004" pitchFamily="2" charset="0"/>
              </a:rPr>
              <a:t>Padlet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rPr>
              <a:t>Enkelt skud af hvid t-shirt med optimistisk katte-print på brystet</a:t>
            </a:r>
            <a:endParaRPr kumimoji="0" lang="da-DK" sz="18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endParaRPr>
          </a:p>
        </p:txBody>
      </p:sp>
      <p:sp>
        <p:nvSpPr>
          <p:cNvPr id="2" name="Rektangel: afrundede hjørner 1">
            <a:extLst>
              <a:ext uri="{FF2B5EF4-FFF2-40B4-BE49-F238E27FC236}">
                <a16:creationId xmlns:a16="http://schemas.microsoft.com/office/drawing/2014/main" id="{416E4BCC-C73C-2487-2805-9000D39CD5A4}"/>
              </a:ext>
            </a:extLst>
          </p:cNvPr>
          <p:cNvSpPr/>
          <p:nvPr/>
        </p:nvSpPr>
        <p:spPr>
          <a:xfrm>
            <a:off x="6982048" y="130344"/>
            <a:ext cx="4912241" cy="4912241"/>
          </a:xfrm>
          <a:prstGeom prst="roundRect">
            <a:avLst/>
          </a:pr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kstfelt 2">
            <a:extLst>
              <a:ext uri="{FF2B5EF4-FFF2-40B4-BE49-F238E27FC236}">
                <a16:creationId xmlns:a16="http://schemas.microsoft.com/office/drawing/2014/main" id="{2009E1F4-0CE8-7ECD-E8D8-EFDC43B3073B}"/>
              </a:ext>
            </a:extLst>
          </p:cNvPr>
          <p:cNvSpPr txBox="1"/>
          <p:nvPr/>
        </p:nvSpPr>
        <p:spPr>
          <a:xfrm>
            <a:off x="418595" y="465618"/>
            <a:ext cx="656345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Calistoga" pitchFamily="2" charset="0"/>
                <a:ea typeface="+mn-ea"/>
                <a:cs typeface="+mn-cs"/>
              </a:rPr>
              <a:t>I en verden af KI-generede t-shirt tryk</a:t>
            </a:r>
          </a:p>
        </p:txBody>
      </p:sp>
      <p:sp>
        <p:nvSpPr>
          <p:cNvPr id="4" name="Tekstfelt 3">
            <a:extLst>
              <a:ext uri="{FF2B5EF4-FFF2-40B4-BE49-F238E27FC236}">
                <a16:creationId xmlns:a16="http://schemas.microsoft.com/office/drawing/2014/main" id="{5C73F74C-B77D-B9F7-E42A-D1BCCA1277DD}"/>
              </a:ext>
            </a:extLst>
          </p:cNvPr>
          <p:cNvSpPr txBox="1"/>
          <p:nvPr/>
        </p:nvSpPr>
        <p:spPr>
          <a:xfrm>
            <a:off x="1203382" y="2888795"/>
            <a:ext cx="5436916" cy="3439916"/>
          </a:xfrm>
          <a:prstGeom prst="rect">
            <a:avLst/>
          </a:prstGeom>
          <a:noFill/>
        </p:spPr>
        <p:txBody>
          <a:bodyPr wrap="square" rtlCol="0">
            <a:spAutoFit/>
          </a:bodyPr>
          <a:lstStyle/>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Hvilke sproglige input kan bruges til at skabe t-shirt tryk?</a:t>
            </a:r>
          </a:p>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Er det bedst at prompte med mange eller få stikord?</a:t>
            </a:r>
          </a:p>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Skal vi lade den kunstige intelligens overtage visualiseringen af vores ideer?</a:t>
            </a:r>
          </a:p>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Ændrer den kunstige intelligens på vores rolle i designprocessen? (Hvilken rolle har vi?)</a:t>
            </a:r>
          </a:p>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Hvad skal man være dygtig til for at skabe smukke motiver?</a:t>
            </a:r>
          </a:p>
          <a:p>
            <a:pPr marL="285750" marR="0" lvl="0" indent="-28575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rPr>
              <a:t>Er der en ideel arbejdsfordeling mellem menneske og KI?  </a:t>
            </a:r>
            <a:endParaRPr kumimoji="0" lang="da-DK" sz="20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mn-cs"/>
            </a:endParaRPr>
          </a:p>
        </p:txBody>
      </p:sp>
      <p:pic>
        <p:nvPicPr>
          <p:cNvPr id="6" name="Billede 5" descr="Et billede, der indeholder skitse, Stregtegning, tegning, hvid&#10;&#10;Automatisk genereret beskrivelse">
            <a:extLst>
              <a:ext uri="{FF2B5EF4-FFF2-40B4-BE49-F238E27FC236}">
                <a16:creationId xmlns:a16="http://schemas.microsoft.com/office/drawing/2014/main" id="{0098BEDD-AA68-9115-4D56-69C6AE5F48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02" y="1402083"/>
            <a:ext cx="477968" cy="6006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Billede 4" descr="Et billede, der indeholder skitse, tegning, clipart, illustration/afbildning&#10;&#10;Automatisk genereret beskrivelse">
            <a:extLst>
              <a:ext uri="{FF2B5EF4-FFF2-40B4-BE49-F238E27FC236}">
                <a16:creationId xmlns:a16="http://schemas.microsoft.com/office/drawing/2014/main" id="{4BFD1203-BD99-4E52-FEBC-2DC1E8E14B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02" y="2996957"/>
            <a:ext cx="477968" cy="5700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kstfelt 10">
            <a:extLst>
              <a:ext uri="{FF2B5EF4-FFF2-40B4-BE49-F238E27FC236}">
                <a16:creationId xmlns:a16="http://schemas.microsoft.com/office/drawing/2014/main" id="{3078F1FA-3C7D-BEF8-FB45-45A8C085B9AA}"/>
              </a:ext>
            </a:extLst>
          </p:cNvPr>
          <p:cNvSpPr txBox="1"/>
          <p:nvPr/>
        </p:nvSpPr>
        <p:spPr>
          <a:xfrm>
            <a:off x="1316251" y="1402083"/>
            <a:ext cx="543691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chemeClr val="bg1"/>
                </a:solidFill>
                <a:effectLst/>
                <a:uLnTx/>
                <a:uFillTx/>
                <a:latin typeface="Inter" panose="02000503000000020004" pitchFamily="2" charset="0"/>
                <a:ea typeface="Inter" panose="02000503000000020004" pitchFamily="2" charset="0"/>
                <a:cs typeface="Arial"/>
                <a:sym typeface="Arial"/>
              </a:rPr>
              <a:t>Kan den kunstige intelligens skabe gode t-shirt tryk?</a:t>
            </a:r>
          </a:p>
        </p:txBody>
      </p:sp>
    </p:spTree>
    <p:extLst>
      <p:ext uri="{BB962C8B-B14F-4D97-AF65-F5344CB8AC3E}">
        <p14:creationId xmlns:p14="http://schemas.microsoft.com/office/powerpoint/2010/main" val="496623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295"/>
        <p:cNvGrpSpPr/>
        <p:nvPr/>
      </p:nvGrpSpPr>
      <p:grpSpPr>
        <a:xfrm>
          <a:off x="0" y="0"/>
          <a:ext cx="0" cy="0"/>
          <a:chOff x="0" y="0"/>
          <a:chExt cx="0" cy="0"/>
        </a:xfrm>
      </p:grpSpPr>
      <p:sp>
        <p:nvSpPr>
          <p:cNvPr id="299" name="Google Shape;299;p20"/>
          <p:cNvSpPr txBox="1"/>
          <p:nvPr/>
        </p:nvSpPr>
        <p:spPr>
          <a:xfrm>
            <a:off x="804271" y="1167067"/>
            <a:ext cx="5012641" cy="4967089"/>
          </a:xfrm>
          <a:prstGeom prst="rect">
            <a:avLst/>
          </a:prstGeom>
          <a:noFill/>
          <a:ln>
            <a:noFill/>
          </a:ln>
        </p:spPr>
        <p:txBody>
          <a:bodyPr spcFirstLastPara="1" wrap="square" lIns="91425" tIns="45700" rIns="91425" bIns="45700" anchor="t" anchorCtr="0">
            <a:spAutoFit/>
          </a:bodyPr>
          <a:lstStyle/>
          <a:p>
            <a:pPr marL="0" marR="0" lvl="0" indent="0" rtl="0">
              <a:lnSpc>
                <a:spcPct val="114000"/>
              </a:lnSpc>
              <a:spcBef>
                <a:spcPts val="0"/>
              </a:spcBef>
              <a:spcAft>
                <a:spcPts val="0"/>
              </a:spcAft>
              <a:buNone/>
            </a:pPr>
            <a:r>
              <a:rPr lang="da-DK" sz="1600" b="0" i="0" u="none" strike="noStrike" dirty="0">
                <a:latin typeface="Inter" panose="02000503000000020004" pitchFamily="2" charset="0"/>
                <a:ea typeface="Inter" panose="02000503000000020004" pitchFamily="2" charset="0"/>
                <a:cs typeface="Calibri"/>
                <a:sym typeface="Calibri"/>
              </a:rPr>
              <a:t>Forestil dig en robot eller en computerfigur, der ligner en person, men alligevel virker en smule mærkelig eller underlig. Måske har den et smil, der ikke føles helt rigtigt, eller dens øjne bevæger sig på en mærkelig måde. Dette er et eksempel på </a:t>
            </a:r>
            <a:r>
              <a:rPr lang="da-DK" sz="1600" b="0" i="0" u="none" strike="noStrike" dirty="0" err="1">
                <a:latin typeface="Inter" panose="02000503000000020004" pitchFamily="2" charset="0"/>
                <a:ea typeface="Inter" panose="02000503000000020004" pitchFamily="2" charset="0"/>
                <a:cs typeface="Calibri"/>
                <a:sym typeface="Calibri"/>
              </a:rPr>
              <a:t>Uncanny</a:t>
            </a:r>
            <a:r>
              <a:rPr lang="da-DK" sz="1600" b="0" i="0" u="none" strike="noStrike" dirty="0">
                <a:latin typeface="Inter" panose="02000503000000020004" pitchFamily="2" charset="0"/>
                <a:ea typeface="Inter" panose="02000503000000020004" pitchFamily="2" charset="0"/>
                <a:cs typeface="Calibri"/>
                <a:sym typeface="Calibri"/>
              </a:rPr>
              <a:t> Valley-effekten, hvor noget, der er næsten realistisk, men stadig en smule skævt, kan fremkalde en foruroligende reaktion.</a:t>
            </a:r>
            <a:endParaRPr sz="1600" b="0" dirty="0">
              <a:solidFill>
                <a:schemeClr val="dk1"/>
              </a:solidFill>
              <a:latin typeface="Inter" panose="02000503000000020004" pitchFamily="2" charset="0"/>
              <a:ea typeface="Inter" panose="02000503000000020004" pitchFamily="2" charset="0"/>
              <a:cs typeface="Calibri"/>
              <a:sym typeface="Calibri"/>
            </a:endParaRPr>
          </a:p>
          <a:p>
            <a:pPr marL="0" marR="0" lvl="0" indent="0" rtl="0">
              <a:lnSpc>
                <a:spcPct val="114000"/>
              </a:lnSpc>
              <a:spcBef>
                <a:spcPts val="800"/>
              </a:spcBef>
              <a:spcAft>
                <a:spcPts val="0"/>
              </a:spcAft>
              <a:buNone/>
            </a:pPr>
            <a:r>
              <a:rPr lang="da-DK" sz="1600" b="0" i="0" u="none" strike="noStrike" dirty="0" err="1">
                <a:latin typeface="Inter" panose="02000503000000020004" pitchFamily="2" charset="0"/>
                <a:ea typeface="Inter" panose="02000503000000020004" pitchFamily="2" charset="0"/>
                <a:cs typeface="Calibri"/>
                <a:sym typeface="Calibri"/>
              </a:rPr>
              <a:t>Uncanny</a:t>
            </a:r>
            <a:r>
              <a:rPr lang="da-DK" sz="1600" b="0" i="0" u="none" strike="noStrike" dirty="0">
                <a:latin typeface="Inter" panose="02000503000000020004" pitchFamily="2" charset="0"/>
                <a:ea typeface="Inter" panose="02000503000000020004" pitchFamily="2" charset="0"/>
                <a:cs typeface="Calibri"/>
                <a:sym typeface="Calibri"/>
              </a:rPr>
              <a:t> Valley beskriver fænomenet, hvor kunstigt skabte figurer er meget realistiske, men stadig ikke helt perfekte i deres bevægelser eller udseende, hvilket fremkalder en ubehagelig følelse. Dette sker, fordi vores sind er trænet til at genkende menneskelige træk, og når disse træk er næsten korrekte, men ikke helt, opstår en foruroligende følelse. Effekten mindskes, når figurer bliver endnu mere realistiske.</a:t>
            </a:r>
            <a:endParaRPr sz="1600" b="0" dirty="0">
              <a:solidFill>
                <a:schemeClr val="dk1"/>
              </a:solidFill>
              <a:latin typeface="Inter" panose="02000503000000020004" pitchFamily="2" charset="0"/>
              <a:ea typeface="Inter" panose="02000503000000020004" pitchFamily="2" charset="0"/>
              <a:cs typeface="Calibri"/>
              <a:sym typeface="Calibri"/>
            </a:endParaRPr>
          </a:p>
        </p:txBody>
      </p:sp>
      <p:pic>
        <p:nvPicPr>
          <p:cNvPr id="300" name="Google Shape;300;p20" descr="Et billede, der indeholder skitse, tegning, clipart, Stregtegning&#10;&#10;Automatisk genereret beskrivelse"/>
          <p:cNvPicPr preferRelativeResize="0"/>
          <p:nvPr/>
        </p:nvPicPr>
        <p:blipFill rotWithShape="1">
          <a:blip r:embed="rId3">
            <a:alphaModFix/>
          </a:blip>
          <a:srcRect/>
          <a:stretch/>
        </p:blipFill>
        <p:spPr>
          <a:xfrm>
            <a:off x="257213" y="1218570"/>
            <a:ext cx="547058" cy="60069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6" name="Rektangel 5">
            <a:extLst>
              <a:ext uri="{FF2B5EF4-FFF2-40B4-BE49-F238E27FC236}">
                <a16:creationId xmlns:a16="http://schemas.microsoft.com/office/drawing/2014/main" id="{947A6EDC-89BC-D389-F8E5-531A56DE8E42}"/>
              </a:ext>
            </a:extLst>
          </p:cNvPr>
          <p:cNvSpPr/>
          <p:nvPr/>
        </p:nvSpPr>
        <p:spPr>
          <a:xfrm>
            <a:off x="609600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tekst, diagram, linje/række, Kurve&#10;&#10;Automatisk genereret beskrivelse">
            <a:extLst>
              <a:ext uri="{FF2B5EF4-FFF2-40B4-BE49-F238E27FC236}">
                <a16:creationId xmlns:a16="http://schemas.microsoft.com/office/drawing/2014/main" id="{8A0F99CF-74B2-7C9C-9A47-017BE71DC365}"/>
              </a:ext>
            </a:extLst>
          </p:cNvPr>
          <p:cNvPicPr>
            <a:picLocks noChangeAspect="1"/>
          </p:cNvPicPr>
          <p:nvPr/>
        </p:nvPicPr>
        <p:blipFill>
          <a:blip r:embed="rId4"/>
          <a:stretch>
            <a:fillRect/>
          </a:stretch>
        </p:blipFill>
        <p:spPr>
          <a:xfrm>
            <a:off x="6397670" y="1314150"/>
            <a:ext cx="5521198" cy="4320237"/>
          </a:xfrm>
          <a:prstGeom prst="rect">
            <a:avLst/>
          </a:prstGeom>
        </p:spPr>
      </p:pic>
      <p:sp>
        <p:nvSpPr>
          <p:cNvPr id="3" name="Google Shape;286;p19">
            <a:extLst>
              <a:ext uri="{FF2B5EF4-FFF2-40B4-BE49-F238E27FC236}">
                <a16:creationId xmlns:a16="http://schemas.microsoft.com/office/drawing/2014/main" id="{CBF02768-F551-2F61-2CF8-21F578611475}"/>
              </a:ext>
            </a:extLst>
          </p:cNvPr>
          <p:cNvSpPr txBox="1"/>
          <p:nvPr/>
        </p:nvSpPr>
        <p:spPr>
          <a:xfrm>
            <a:off x="3880113" y="291166"/>
            <a:ext cx="6487045"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3200" dirty="0">
                <a:solidFill>
                  <a:schemeClr val="lt1"/>
                </a:solidFill>
                <a:latin typeface="Calistoga"/>
                <a:ea typeface="Calistoga"/>
                <a:cs typeface="Calistoga"/>
                <a:sym typeface="Calistoga"/>
              </a:rPr>
              <a:t>HVAD ER         </a:t>
            </a:r>
            <a:r>
              <a:rPr lang="da-DK" sz="3200" dirty="0">
                <a:solidFill>
                  <a:srgbClr val="FF99CC"/>
                </a:solidFill>
                <a:latin typeface="Calistoga"/>
                <a:ea typeface="Calistoga"/>
                <a:cs typeface="Calistoga"/>
                <a:sym typeface="Calistoga"/>
              </a:rPr>
              <a:t>UNCANNY VALLEY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283"/>
        <p:cNvGrpSpPr/>
        <p:nvPr/>
      </p:nvGrpSpPr>
      <p:grpSpPr>
        <a:xfrm>
          <a:off x="0" y="0"/>
          <a:ext cx="0" cy="0"/>
          <a:chOff x="0" y="0"/>
          <a:chExt cx="0" cy="0"/>
        </a:xfrm>
      </p:grpSpPr>
      <p:sp>
        <p:nvSpPr>
          <p:cNvPr id="284" name="Google Shape;284;p19"/>
          <p:cNvSpPr/>
          <p:nvPr/>
        </p:nvSpPr>
        <p:spPr>
          <a:xfrm>
            <a:off x="6982048" y="5206409"/>
            <a:ext cx="4912241" cy="1458278"/>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800" dirty="0" err="1">
                <a:solidFill>
                  <a:srgbClr val="F4B081"/>
                </a:solidFill>
                <a:latin typeface="Inter" panose="02000503000000020004" pitchFamily="2" charset="0"/>
                <a:ea typeface="Inter" panose="02000503000000020004" pitchFamily="2" charset="0"/>
                <a:cs typeface="Inter"/>
                <a:sym typeface="Inter"/>
              </a:rPr>
              <a:t>Midjourney</a:t>
            </a:r>
            <a:r>
              <a:rPr lang="da-DK" sz="1800" dirty="0">
                <a:solidFill>
                  <a:srgbClr val="F4B081"/>
                </a:solidFill>
                <a:latin typeface="Inter" panose="02000503000000020004" pitchFamily="2" charset="0"/>
                <a:ea typeface="Inter" panose="02000503000000020004" pitchFamily="2" charset="0"/>
                <a:cs typeface="Inter"/>
                <a:sym typeface="Inter"/>
              </a:rPr>
              <a:t> </a:t>
            </a:r>
            <a:r>
              <a:rPr lang="da-DK" sz="1800" dirty="0">
                <a:solidFill>
                  <a:schemeClr val="lt1"/>
                </a:solidFill>
                <a:latin typeface="Inter" panose="02000503000000020004" pitchFamily="2" charset="0"/>
                <a:ea typeface="Inter" panose="02000503000000020004" pitchFamily="2" charset="0"/>
                <a:cs typeface="Calibri"/>
                <a:sym typeface="Calibri"/>
              </a:rPr>
              <a:t>/Imagine prompt:</a:t>
            </a:r>
            <a:endParaRPr sz="1800" dirty="0">
              <a:solidFill>
                <a:schemeClr val="lt1"/>
              </a:solidFill>
              <a:latin typeface="Inter" panose="02000503000000020004" pitchFamily="2" charset="0"/>
              <a:ea typeface="Inter" panose="02000503000000020004" pitchFamily="2" charset="0"/>
              <a:cs typeface="Inter"/>
              <a:sym typeface="Inter"/>
            </a:endParaRPr>
          </a:p>
          <a:p>
            <a:pPr marL="0" marR="0" lvl="0" indent="0" algn="ctr" rtl="0">
              <a:spcBef>
                <a:spcPts val="0"/>
              </a:spcBef>
              <a:spcAft>
                <a:spcPts val="0"/>
              </a:spcAft>
              <a:buNone/>
            </a:pPr>
            <a:r>
              <a:rPr lang="da-DK" sz="1800" b="1" i="0" dirty="0" err="1">
                <a:solidFill>
                  <a:schemeClr val="bg1"/>
                </a:solidFill>
                <a:latin typeface="Inter" panose="02000503000000020004" pitchFamily="2" charset="0"/>
                <a:ea typeface="Inter" panose="02000503000000020004" pitchFamily="2" charset="0"/>
                <a:sym typeface="Arial"/>
              </a:rPr>
              <a:t>Uncanny</a:t>
            </a:r>
            <a:endParaRPr sz="1800" dirty="0">
              <a:solidFill>
                <a:schemeClr val="bg1"/>
              </a:solidFill>
              <a:latin typeface="Inter" panose="02000503000000020004" pitchFamily="2" charset="0"/>
              <a:ea typeface="Inter" panose="02000503000000020004" pitchFamily="2" charset="0"/>
              <a:cs typeface="Inter"/>
              <a:sym typeface="Inter"/>
            </a:endParaRPr>
          </a:p>
        </p:txBody>
      </p:sp>
      <p:sp>
        <p:nvSpPr>
          <p:cNvPr id="285" name="Google Shape;285;p19"/>
          <p:cNvSpPr/>
          <p:nvPr/>
        </p:nvSpPr>
        <p:spPr>
          <a:xfrm>
            <a:off x="6982048" y="130344"/>
            <a:ext cx="4912241" cy="4912241"/>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6" name="Google Shape;286;p19"/>
          <p:cNvSpPr txBox="1"/>
          <p:nvPr/>
        </p:nvSpPr>
        <p:spPr>
          <a:xfrm>
            <a:off x="205561" y="190704"/>
            <a:ext cx="6563453"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3200" dirty="0">
                <a:solidFill>
                  <a:schemeClr val="lt1"/>
                </a:solidFill>
                <a:latin typeface="Calistoga"/>
                <a:ea typeface="Calistoga"/>
                <a:cs typeface="Calistoga"/>
                <a:sym typeface="Calistoga"/>
              </a:rPr>
              <a:t>UNCANNY VALLEY </a:t>
            </a:r>
          </a:p>
        </p:txBody>
      </p:sp>
      <p:pic>
        <p:nvPicPr>
          <p:cNvPr id="288" name="Google Shape;288;p19" descr="Et billede, der indeholder skitse, Stregtegning, tegning, hvid&#10;&#10;Automatisk genereret beskrivelse"/>
          <p:cNvPicPr preferRelativeResize="0"/>
          <p:nvPr/>
        </p:nvPicPr>
        <p:blipFill rotWithShape="1">
          <a:blip r:embed="rId4">
            <a:alphaModFix/>
          </a:blip>
          <a:srcRect/>
          <a:stretch/>
        </p:blipFill>
        <p:spPr>
          <a:xfrm>
            <a:off x="345187" y="3559775"/>
            <a:ext cx="477968" cy="60069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89" name="Google Shape;289;p19" descr="Et billede, der indeholder skitse, tegning, clipart, Stregtegning&#10;&#10;Automatisk genereret beskrivelse"/>
          <p:cNvPicPr preferRelativeResize="0"/>
          <p:nvPr/>
        </p:nvPicPr>
        <p:blipFill rotWithShape="1">
          <a:blip r:embed="rId5">
            <a:alphaModFix/>
          </a:blip>
          <a:srcRect/>
          <a:stretch/>
        </p:blipFill>
        <p:spPr>
          <a:xfrm>
            <a:off x="319213" y="1900258"/>
            <a:ext cx="480192" cy="53926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90" name="Google Shape;290;p19" descr="Et billede, der indeholder skitse, tegning, clipart, illustration/afbildning&#10;&#10;Automatisk genereret beskrivelse"/>
          <p:cNvPicPr preferRelativeResize="0"/>
          <p:nvPr/>
        </p:nvPicPr>
        <p:blipFill rotWithShape="1">
          <a:blip r:embed="rId6">
            <a:alphaModFix/>
          </a:blip>
          <a:srcRect/>
          <a:stretch/>
        </p:blipFill>
        <p:spPr>
          <a:xfrm>
            <a:off x="333750" y="4702148"/>
            <a:ext cx="477968" cy="570042"/>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3" name="Tekstfelt 2">
            <a:extLst>
              <a:ext uri="{FF2B5EF4-FFF2-40B4-BE49-F238E27FC236}">
                <a16:creationId xmlns:a16="http://schemas.microsoft.com/office/drawing/2014/main" id="{2D3EC5D1-FA86-4693-DD9F-E1FCC5F60747}"/>
              </a:ext>
            </a:extLst>
          </p:cNvPr>
          <p:cNvSpPr txBox="1"/>
          <p:nvPr/>
        </p:nvSpPr>
        <p:spPr>
          <a:xfrm>
            <a:off x="438298" y="713884"/>
            <a:ext cx="6097978" cy="830997"/>
          </a:xfrm>
          <a:prstGeom prst="rect">
            <a:avLst/>
          </a:prstGeom>
          <a:noFill/>
        </p:spPr>
        <p:txBody>
          <a:bodyPr wrap="square">
            <a:spAutoFit/>
          </a:bodyPr>
          <a:lstStyle/>
          <a:p>
            <a:pPr marL="0" marR="0" lvl="0" indent="0" rtl="0">
              <a:spcBef>
                <a:spcPts val="0"/>
              </a:spcBef>
              <a:spcAft>
                <a:spcPts val="0"/>
              </a:spcAft>
              <a:buNone/>
            </a:pPr>
            <a:r>
              <a:rPr lang="da-DK" sz="2400" dirty="0">
                <a:solidFill>
                  <a:schemeClr val="lt1"/>
                </a:solidFill>
                <a:latin typeface="Calistoga"/>
                <a:ea typeface="Calistoga"/>
                <a:cs typeface="Calistoga"/>
                <a:sym typeface="Calistoga"/>
              </a:rPr>
              <a:t>- når et væsen eller noget kunstigt skabt er</a:t>
            </a:r>
          </a:p>
          <a:p>
            <a:pPr marL="0" marR="0" lvl="0" indent="0" rtl="0">
              <a:spcBef>
                <a:spcPts val="0"/>
              </a:spcBef>
              <a:spcAft>
                <a:spcPts val="0"/>
              </a:spcAft>
              <a:buNone/>
            </a:pPr>
            <a:r>
              <a:rPr lang="da-DK" sz="2400" dirty="0">
                <a:solidFill>
                  <a:schemeClr val="lt1"/>
                </a:solidFill>
                <a:latin typeface="Calistoga"/>
                <a:ea typeface="Calistoga"/>
                <a:cs typeface="Calistoga"/>
                <a:sym typeface="Calistoga"/>
              </a:rPr>
              <a:t>    foruroligende TÆT på det menneskelige</a:t>
            </a:r>
            <a:endParaRPr lang="da-DK" sz="2400" dirty="0"/>
          </a:p>
        </p:txBody>
      </p:sp>
      <p:sp>
        <p:nvSpPr>
          <p:cNvPr id="4" name="Tekstfelt 3">
            <a:extLst>
              <a:ext uri="{FF2B5EF4-FFF2-40B4-BE49-F238E27FC236}">
                <a16:creationId xmlns:a16="http://schemas.microsoft.com/office/drawing/2014/main" id="{BC711650-A675-D933-B4BD-C839BD1CE7B6}"/>
              </a:ext>
            </a:extLst>
          </p:cNvPr>
          <p:cNvSpPr txBox="1"/>
          <p:nvPr/>
        </p:nvSpPr>
        <p:spPr>
          <a:xfrm>
            <a:off x="1257052" y="1856573"/>
            <a:ext cx="5278786" cy="1474378"/>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da-DK" sz="1600" b="0" i="0" u="none" strike="noStrike" kern="0" cap="none" spc="0" normalizeH="0" baseline="0" noProof="0" dirty="0">
                <a:ln>
                  <a:noFill/>
                </a:ln>
                <a:solidFill>
                  <a:srgbClr val="3A3838"/>
                </a:solidFill>
                <a:effectLst/>
                <a:uLnTx/>
                <a:uFillTx/>
                <a:latin typeface="Inter"/>
                <a:ea typeface="Inter"/>
                <a:cs typeface="Inter"/>
                <a:sym typeface="Inter"/>
              </a:rPr>
              <a:t>Lad os undersøge nogle billeder og lede efter (foruroligende) fejl, som gør os opmærksomme på hvad der er let/svært for en billedgenerende AI at eftergøre og hvad der ikke er så let af eftergøre? Og lad os langsomt zoome ind på de små detaljer.</a:t>
            </a:r>
            <a:endParaRPr kumimoji="0" lang="da-DK"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Tekstfelt 5">
            <a:extLst>
              <a:ext uri="{FF2B5EF4-FFF2-40B4-BE49-F238E27FC236}">
                <a16:creationId xmlns:a16="http://schemas.microsoft.com/office/drawing/2014/main" id="{A92A0308-395A-E376-3A9D-54C663FAD160}"/>
              </a:ext>
            </a:extLst>
          </p:cNvPr>
          <p:cNvSpPr txBox="1"/>
          <p:nvPr/>
        </p:nvSpPr>
        <p:spPr>
          <a:xfrm>
            <a:off x="1257052" y="3629287"/>
            <a:ext cx="724988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400" b="1" i="0" u="none" strike="noStrike" kern="0" cap="none" spc="0" normalizeH="0" baseline="0" noProof="0" dirty="0">
                <a:ln>
                  <a:noFill/>
                </a:ln>
                <a:solidFill>
                  <a:srgbClr val="000000"/>
                </a:solidFill>
                <a:effectLst/>
                <a:uLnTx/>
                <a:uFillTx/>
                <a:latin typeface="Inter"/>
                <a:ea typeface="Inter"/>
                <a:cs typeface="Inter"/>
                <a:sym typeface="Inter"/>
              </a:rPr>
              <a:t>Hvad fremstår </a:t>
            </a:r>
            <a:r>
              <a:rPr kumimoji="0" lang="da-DK" sz="2400" b="1" i="0" u="none" strike="noStrike" kern="0" cap="none" spc="0" normalizeH="0" baseline="0" noProof="0" dirty="0" err="1">
                <a:ln>
                  <a:noFill/>
                </a:ln>
                <a:solidFill>
                  <a:srgbClr val="000000"/>
                </a:solidFill>
                <a:effectLst/>
                <a:uLnTx/>
                <a:uFillTx/>
                <a:latin typeface="Inter"/>
                <a:ea typeface="Inter"/>
                <a:cs typeface="Inter"/>
                <a:sym typeface="Inter"/>
              </a:rPr>
              <a:t>uncanny</a:t>
            </a:r>
            <a:r>
              <a:rPr kumimoji="0" lang="da-DK" sz="2400" b="1" i="0" u="none" strike="noStrike" kern="0" cap="none" spc="0" normalizeH="0" baseline="0" noProof="0" dirty="0">
                <a:ln>
                  <a:noFill/>
                </a:ln>
                <a:solidFill>
                  <a:srgbClr val="000000"/>
                </a:solidFill>
                <a:effectLst/>
                <a:uLnTx/>
                <a:uFillTx/>
                <a:latin typeface="Inter"/>
                <a:ea typeface="Inter"/>
                <a:cs typeface="Inter"/>
                <a:sym typeface="Inter"/>
              </a:rPr>
              <a:t> i billedet? </a:t>
            </a:r>
            <a:endParaRPr kumimoji="0" lang="da-DK"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Tekstfelt 7">
            <a:extLst>
              <a:ext uri="{FF2B5EF4-FFF2-40B4-BE49-F238E27FC236}">
                <a16:creationId xmlns:a16="http://schemas.microsoft.com/office/drawing/2014/main" id="{03B3419D-6B61-8250-FEA4-EACB66B73CFF}"/>
              </a:ext>
            </a:extLst>
          </p:cNvPr>
          <p:cNvSpPr txBox="1"/>
          <p:nvPr/>
        </p:nvSpPr>
        <p:spPr>
          <a:xfrm>
            <a:off x="956324" y="4623836"/>
            <a:ext cx="5814713" cy="2019464"/>
          </a:xfrm>
          <a:prstGeom prst="rect">
            <a:avLst/>
          </a:prstGeom>
          <a:noFill/>
        </p:spPr>
        <p:txBody>
          <a:bodyPr wrap="square">
            <a:spAutoFit/>
          </a:bodyPr>
          <a:lstStyle/>
          <a:p>
            <a:pPr marL="285750" indent="-285750">
              <a:lnSpc>
                <a:spcPct val="113000"/>
              </a:lnSpc>
              <a:buFont typeface="Arial" panose="020B0604020202020204" pitchFamily="34" charset="0"/>
              <a:buChar char="•"/>
            </a:pPr>
            <a:r>
              <a:rPr lang="da-DK" sz="1600" dirty="0">
                <a:latin typeface="Inter" panose="02000503000000020004" pitchFamily="2" charset="0"/>
                <a:ea typeface="Inter" panose="02000503000000020004" pitchFamily="2" charset="0"/>
              </a:rPr>
              <a:t>Hvilken reaktion eller følelse fremkalder det </a:t>
            </a:r>
            <a:r>
              <a:rPr lang="da-DK" sz="1600" dirty="0" err="1">
                <a:latin typeface="Inter" panose="02000503000000020004" pitchFamily="2" charset="0"/>
                <a:ea typeface="Inter" panose="02000503000000020004" pitchFamily="2" charset="0"/>
              </a:rPr>
              <a:t>uncanny</a:t>
            </a:r>
            <a:r>
              <a:rPr lang="da-DK" sz="1600" dirty="0">
                <a:latin typeface="Inter" panose="02000503000000020004" pitchFamily="2" charset="0"/>
                <a:ea typeface="Inter" panose="02000503000000020004" pitchFamily="2" charset="0"/>
              </a:rPr>
              <a:t>?</a:t>
            </a:r>
          </a:p>
          <a:p>
            <a:pPr marL="285750" indent="-285750">
              <a:lnSpc>
                <a:spcPct val="113000"/>
              </a:lnSpc>
              <a:buFont typeface="Arial" panose="020B0604020202020204" pitchFamily="34" charset="0"/>
              <a:buChar char="•"/>
            </a:pPr>
            <a:r>
              <a:rPr lang="da-DK" sz="1600" dirty="0">
                <a:latin typeface="Inter" panose="02000503000000020004" pitchFamily="2" charset="0"/>
                <a:ea typeface="Inter" panose="02000503000000020004" pitchFamily="2" charset="0"/>
              </a:rPr>
              <a:t>Er der forskel på reaktionen alt efter hvor tydelig/fremtrædende den er?</a:t>
            </a:r>
          </a:p>
          <a:p>
            <a:pPr marL="285750" indent="-285750">
              <a:lnSpc>
                <a:spcPct val="113000"/>
              </a:lnSpc>
              <a:buFont typeface="Arial" panose="020B0604020202020204" pitchFamily="34" charset="0"/>
              <a:buChar char="•"/>
            </a:pPr>
            <a:r>
              <a:rPr lang="da-DK" sz="1600" dirty="0">
                <a:latin typeface="Inter" panose="02000503000000020004" pitchFamily="2" charset="0"/>
                <a:ea typeface="Inter" panose="02000503000000020004" pitchFamily="2" charset="0"/>
              </a:rPr>
              <a:t>Er der en tendens til, hvad der er svært for den kunstige intelligens at eftergøre?</a:t>
            </a:r>
          </a:p>
          <a:p>
            <a:pPr marL="285750" indent="-285750">
              <a:lnSpc>
                <a:spcPct val="113000"/>
              </a:lnSpc>
              <a:buFont typeface="Arial" panose="020B0604020202020204" pitchFamily="34" charset="0"/>
              <a:buChar char="•"/>
            </a:pPr>
            <a:r>
              <a:rPr lang="da-DK" sz="1600" dirty="0">
                <a:latin typeface="Inter" panose="02000503000000020004" pitchFamily="2" charset="0"/>
                <a:ea typeface="Inter" panose="02000503000000020004" pitchFamily="2" charset="0"/>
              </a:rPr>
              <a:t>Bør vi arbejde henimod at kunstige intelligenser kan skabe billeder, som ikke længere virker </a:t>
            </a:r>
            <a:r>
              <a:rPr lang="da-DK" sz="1600" dirty="0" err="1">
                <a:latin typeface="Inter" panose="02000503000000020004" pitchFamily="2" charset="0"/>
                <a:ea typeface="Inter" panose="02000503000000020004" pitchFamily="2" charset="0"/>
              </a:rPr>
              <a:t>uncanny</a:t>
            </a:r>
            <a:r>
              <a:rPr lang="da-DK" sz="1600" dirty="0">
                <a:latin typeface="Inter" panose="02000503000000020004" pitchFamily="2" charset="0"/>
                <a:ea typeface="Inter" panose="02000503000000020004" pitchFamily="2" charset="0"/>
              </a:rPr>
              <a:t>?</a:t>
            </a:r>
          </a:p>
        </p:txBody>
      </p:sp>
    </p:spTree>
    <p:extLst>
      <p:ext uri="{BB962C8B-B14F-4D97-AF65-F5344CB8AC3E}">
        <p14:creationId xmlns:p14="http://schemas.microsoft.com/office/powerpoint/2010/main" val="2838213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305"/>
        <p:cNvGrpSpPr/>
        <p:nvPr/>
      </p:nvGrpSpPr>
      <p:grpSpPr>
        <a:xfrm>
          <a:off x="0" y="0"/>
          <a:ext cx="0" cy="0"/>
          <a:chOff x="0" y="0"/>
          <a:chExt cx="0" cy="0"/>
        </a:xfrm>
      </p:grpSpPr>
      <p:pic>
        <p:nvPicPr>
          <p:cNvPr id="306" name="Google Shape;306;p21" descr="Et billede, der indeholder indendørs, Danse, mur, loft&#10;&#10;Automatisk genereret beskrivelse"/>
          <p:cNvPicPr preferRelativeResize="0"/>
          <p:nvPr/>
        </p:nvPicPr>
        <p:blipFill rotWithShape="1">
          <a:blip r:embed="rId3">
            <a:alphaModFix/>
          </a:blip>
          <a:srcRect t="14843" b="28908"/>
          <a:stretch/>
        </p:blipFill>
        <p:spPr>
          <a:xfrm>
            <a:off x="0" y="0"/>
            <a:ext cx="12192000" cy="6858000"/>
          </a:xfrm>
          <a:prstGeom prst="rect">
            <a:avLst/>
          </a:prstGeom>
          <a:noFill/>
          <a:ln>
            <a:noFill/>
          </a:ln>
        </p:spPr>
      </p:pic>
      <p:sp>
        <p:nvSpPr>
          <p:cNvPr id="307" name="Google Shape;307;p21"/>
          <p:cNvSpPr/>
          <p:nvPr/>
        </p:nvSpPr>
        <p:spPr>
          <a:xfrm>
            <a:off x="534390" y="5058888"/>
            <a:ext cx="3764476" cy="1258783"/>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err="1">
                <a:solidFill>
                  <a:srgbClr val="FFE38B"/>
                </a:solidFill>
                <a:latin typeface="Inter" panose="02000503000000020004" pitchFamily="2" charset="0"/>
                <a:ea typeface="Inter" panose="02000503000000020004" pitchFamily="2" charset="0"/>
                <a:cs typeface="Inter"/>
                <a:sym typeface="Inter"/>
              </a:rPr>
              <a:t>Midjourney</a:t>
            </a:r>
            <a:r>
              <a:rPr lang="da-DK" sz="1600" dirty="0">
                <a:solidFill>
                  <a:srgbClr val="F4B081"/>
                </a:solidFill>
                <a:latin typeface="Inter" panose="02000503000000020004" pitchFamily="2" charset="0"/>
                <a:ea typeface="Inter" panose="02000503000000020004" pitchFamily="2" charset="0"/>
                <a:cs typeface="Inter"/>
                <a:sym typeface="Inter"/>
              </a:rPr>
              <a:t> </a:t>
            </a:r>
            <a:r>
              <a:rPr lang="da-DK" sz="1600" b="1" dirty="0">
                <a:solidFill>
                  <a:srgbClr val="F8DF82"/>
                </a:solidFill>
                <a:latin typeface="Inter" panose="02000503000000020004" pitchFamily="2" charset="0"/>
                <a:ea typeface="Inter" panose="02000503000000020004" pitchFamily="2" charset="0"/>
                <a:cs typeface="Calibri"/>
                <a:sym typeface="Calibri"/>
              </a:rPr>
              <a:t>/Imagine prompt:</a:t>
            </a:r>
            <a:endParaRPr sz="1600" b="1" dirty="0">
              <a:solidFill>
                <a:srgbClr val="F8DF82"/>
              </a:solidFill>
              <a:latin typeface="Inter" panose="02000503000000020004" pitchFamily="2" charset="0"/>
              <a:ea typeface="Inter" panose="02000503000000020004" pitchFamily="2" charset="0"/>
              <a:cs typeface="Inter"/>
              <a:sym typeface="Inter"/>
            </a:endParaRPr>
          </a:p>
          <a:p>
            <a:pPr marL="0" marR="0" lvl="0" indent="0" algn="ctr" rtl="0">
              <a:spcBef>
                <a:spcPts val="0"/>
              </a:spcBef>
              <a:spcAft>
                <a:spcPts val="0"/>
              </a:spcAft>
              <a:buNone/>
            </a:pPr>
            <a:r>
              <a:rPr lang="da-DK" sz="1600" b="1" i="0" dirty="0" err="1">
                <a:solidFill>
                  <a:schemeClr val="bg1"/>
                </a:solidFill>
                <a:latin typeface="Inter" panose="02000503000000020004" pitchFamily="2" charset="0"/>
                <a:ea typeface="Inter" panose="02000503000000020004" pitchFamily="2" charset="0"/>
                <a:sym typeface="Arial"/>
              </a:rPr>
              <a:t>Uncanny</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cat</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jumping</a:t>
            </a:r>
            <a:r>
              <a:rPr lang="da-DK" sz="1600" b="1" i="0" dirty="0">
                <a:solidFill>
                  <a:schemeClr val="bg1"/>
                </a:solidFill>
                <a:latin typeface="Inter" panose="02000503000000020004" pitchFamily="2" charset="0"/>
                <a:ea typeface="Inter" panose="02000503000000020004" pitchFamily="2" charset="0"/>
                <a:sym typeface="Arial"/>
              </a:rPr>
              <a:t> over a human, 35mm lens, diffuse light</a:t>
            </a:r>
            <a:endParaRPr sz="1600" dirty="0">
              <a:solidFill>
                <a:schemeClr val="bg1"/>
              </a:solidFill>
              <a:latin typeface="Inter" panose="02000503000000020004" pitchFamily="2" charset="0"/>
              <a:ea typeface="Inter" panose="02000503000000020004" pitchFamily="2" charset="0"/>
              <a:cs typeface="Inter"/>
              <a:sym typeface="Inte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312"/>
        <p:cNvGrpSpPr/>
        <p:nvPr/>
      </p:nvGrpSpPr>
      <p:grpSpPr>
        <a:xfrm>
          <a:off x="0" y="0"/>
          <a:ext cx="0" cy="0"/>
          <a:chOff x="0" y="0"/>
          <a:chExt cx="0" cy="0"/>
        </a:xfrm>
      </p:grpSpPr>
      <p:pic>
        <p:nvPicPr>
          <p:cNvPr id="313" name="Google Shape;313;p22" descr="Et billede, der indeholder tøj, person, udendørs, fodtøj&#10;&#10;Automatisk genereret beskrivelse"/>
          <p:cNvPicPr preferRelativeResize="0"/>
          <p:nvPr/>
        </p:nvPicPr>
        <p:blipFill rotWithShape="1">
          <a:blip r:embed="rId3">
            <a:alphaModFix/>
          </a:blip>
          <a:srcRect/>
          <a:stretch/>
        </p:blipFill>
        <p:spPr>
          <a:xfrm>
            <a:off x="0" y="12560"/>
            <a:ext cx="12192000" cy="6832879"/>
          </a:xfrm>
          <a:prstGeom prst="rect">
            <a:avLst/>
          </a:prstGeom>
          <a:noFill/>
          <a:ln>
            <a:noFill/>
          </a:ln>
        </p:spPr>
      </p:pic>
      <p:sp>
        <p:nvSpPr>
          <p:cNvPr id="314" name="Google Shape;314;p22"/>
          <p:cNvSpPr/>
          <p:nvPr/>
        </p:nvSpPr>
        <p:spPr>
          <a:xfrm>
            <a:off x="316181" y="5353594"/>
            <a:ext cx="5249649" cy="952500"/>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dirty="0" err="1">
                <a:solidFill>
                  <a:srgbClr val="FFE38B"/>
                </a:solidFill>
                <a:latin typeface="Inter" panose="02000503000000020004" pitchFamily="2" charset="0"/>
                <a:ea typeface="Inter" panose="02000503000000020004" pitchFamily="2" charset="0"/>
                <a:cs typeface="Inter"/>
                <a:sym typeface="Inter"/>
              </a:rPr>
              <a:t>Midjourney</a:t>
            </a:r>
            <a:r>
              <a:rPr lang="en-US" sz="1600" dirty="0">
                <a:solidFill>
                  <a:srgbClr val="F4B081"/>
                </a:solidFill>
                <a:latin typeface="Inter" panose="02000503000000020004" pitchFamily="2" charset="0"/>
                <a:ea typeface="Inter" panose="02000503000000020004" pitchFamily="2" charset="0"/>
                <a:cs typeface="Inter"/>
                <a:sym typeface="Inter"/>
              </a:rPr>
              <a:t> </a:t>
            </a:r>
            <a:r>
              <a:rPr lang="en-US" sz="1600" b="1" dirty="0">
                <a:solidFill>
                  <a:srgbClr val="F8DF82"/>
                </a:solidFill>
                <a:latin typeface="Inter" panose="02000503000000020004" pitchFamily="2" charset="0"/>
                <a:ea typeface="Inter" panose="02000503000000020004" pitchFamily="2" charset="0"/>
                <a:cs typeface="Calibri"/>
                <a:sym typeface="Calibri"/>
              </a:rPr>
              <a:t>/Imagine prompt:</a:t>
            </a:r>
            <a:endParaRPr lang="en-US" sz="1600" b="1" dirty="0">
              <a:solidFill>
                <a:srgbClr val="F8DF82"/>
              </a:solidFill>
              <a:latin typeface="Inter" panose="02000503000000020004" pitchFamily="2" charset="0"/>
              <a:ea typeface="Inter" panose="02000503000000020004" pitchFamily="2" charset="0"/>
              <a:cs typeface="Inter"/>
              <a:sym typeface="Inter"/>
            </a:endParaRPr>
          </a:p>
          <a:p>
            <a:pPr marL="0" marR="0" lvl="0" indent="0" algn="ctr" rtl="0">
              <a:spcBef>
                <a:spcPts val="0"/>
              </a:spcBef>
              <a:spcAft>
                <a:spcPts val="0"/>
              </a:spcAft>
              <a:buNone/>
            </a:pPr>
            <a:r>
              <a:rPr lang="en-US" sz="1600" b="1" i="0" dirty="0">
                <a:solidFill>
                  <a:schemeClr val="bg1"/>
                </a:solidFill>
                <a:latin typeface="Inter" panose="02000503000000020004" pitchFamily="2" charset="0"/>
                <a:ea typeface="Inter" panose="02000503000000020004" pitchFamily="2" charset="0"/>
                <a:sym typeface="Arial"/>
              </a:rPr>
              <a:t>Traditional class photo, </a:t>
            </a:r>
            <a:r>
              <a:rPr lang="en-US" sz="1600" b="1" dirty="0">
                <a:solidFill>
                  <a:schemeClr val="bg1"/>
                </a:solidFill>
                <a:latin typeface="Inter" panose="02000503000000020004" pitchFamily="2" charset="0"/>
                <a:ea typeface="Inter" panose="02000503000000020004" pitchFamily="2" charset="0"/>
                <a:sym typeface="Arial"/>
              </a:rPr>
              <a:t>D</a:t>
            </a:r>
            <a:r>
              <a:rPr lang="en-US" sz="1600" b="1" i="0" dirty="0">
                <a:solidFill>
                  <a:schemeClr val="bg1"/>
                </a:solidFill>
                <a:latin typeface="Inter" panose="02000503000000020004" pitchFamily="2" charset="0"/>
                <a:ea typeface="Inter" panose="02000503000000020004" pitchFamily="2" charset="0"/>
                <a:sym typeface="Arial"/>
              </a:rPr>
              <a:t>anish </a:t>
            </a:r>
            <a:r>
              <a:rPr lang="en-US" sz="1600" b="1" dirty="0">
                <a:solidFill>
                  <a:schemeClr val="bg1"/>
                </a:solidFill>
                <a:latin typeface="Inter" panose="02000503000000020004" pitchFamily="2" charset="0"/>
                <a:ea typeface="Inter" panose="02000503000000020004" pitchFamily="2" charset="0"/>
                <a:sym typeface="Arial"/>
              </a:rPr>
              <a:t>H</a:t>
            </a:r>
            <a:r>
              <a:rPr lang="en-US" sz="1600" b="1" i="0" dirty="0">
                <a:solidFill>
                  <a:schemeClr val="bg1"/>
                </a:solidFill>
                <a:latin typeface="Inter" panose="02000503000000020004" pitchFamily="2" charset="0"/>
                <a:ea typeface="Inter" panose="02000503000000020004" pitchFamily="2" charset="0"/>
                <a:sym typeface="Arial"/>
              </a:rPr>
              <a:t>ighschool class Last photo of 3.G class in 2022 --s 50 --</a:t>
            </a:r>
            <a:r>
              <a:rPr lang="en-US" sz="1600" b="1" i="0" dirty="0" err="1">
                <a:solidFill>
                  <a:schemeClr val="bg1"/>
                </a:solidFill>
                <a:latin typeface="Inter" panose="02000503000000020004" pitchFamily="2" charset="0"/>
                <a:ea typeface="Inter" panose="02000503000000020004" pitchFamily="2" charset="0"/>
                <a:sym typeface="Arial"/>
              </a:rPr>
              <a:t>ar</a:t>
            </a:r>
            <a:r>
              <a:rPr lang="en-US" sz="1600" b="1" i="0" dirty="0">
                <a:solidFill>
                  <a:schemeClr val="bg1"/>
                </a:solidFill>
                <a:latin typeface="Inter" panose="02000503000000020004" pitchFamily="2" charset="0"/>
                <a:ea typeface="Inter" panose="02000503000000020004" pitchFamily="2" charset="0"/>
                <a:sym typeface="Arial"/>
              </a:rPr>
              <a:t> 16:9</a:t>
            </a:r>
            <a:endParaRPr lang="en-US" sz="1600" dirty="0">
              <a:solidFill>
                <a:schemeClr val="bg1"/>
              </a:solidFill>
              <a:latin typeface="Inter" panose="02000503000000020004" pitchFamily="2" charset="0"/>
              <a:ea typeface="Inter" panose="02000503000000020004" pitchFamily="2" charset="0"/>
              <a:cs typeface="Inter"/>
              <a:sym typeface="Inte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Shape 319"/>
        <p:cNvGrpSpPr/>
        <p:nvPr/>
      </p:nvGrpSpPr>
      <p:grpSpPr>
        <a:xfrm>
          <a:off x="0" y="0"/>
          <a:ext cx="0" cy="0"/>
          <a:chOff x="0" y="0"/>
          <a:chExt cx="0" cy="0"/>
        </a:xfrm>
      </p:grpSpPr>
      <p:pic>
        <p:nvPicPr>
          <p:cNvPr id="320" name="Google Shape;320;p23" descr="Et billede, der indeholder sky, udendørs, person, strand&#10;&#10;Automatisk genereret beskrivelse"/>
          <p:cNvPicPr preferRelativeResize="0"/>
          <p:nvPr/>
        </p:nvPicPr>
        <p:blipFill rotWithShape="1">
          <a:blip r:embed="rId3">
            <a:alphaModFix/>
          </a:blip>
          <a:srcRect l="4875" r="6317"/>
          <a:stretch/>
        </p:blipFill>
        <p:spPr>
          <a:xfrm>
            <a:off x="0" y="-6368"/>
            <a:ext cx="12192000" cy="6864368"/>
          </a:xfrm>
          <a:prstGeom prst="rect">
            <a:avLst/>
          </a:prstGeom>
          <a:noFill/>
          <a:ln>
            <a:noFill/>
          </a:ln>
        </p:spPr>
      </p:pic>
      <p:sp>
        <p:nvSpPr>
          <p:cNvPr id="321" name="Google Shape;321;p23"/>
          <p:cNvSpPr/>
          <p:nvPr/>
        </p:nvSpPr>
        <p:spPr>
          <a:xfrm>
            <a:off x="174504" y="5221154"/>
            <a:ext cx="4805537" cy="1476826"/>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err="1">
                <a:solidFill>
                  <a:srgbClr val="FFE38B"/>
                </a:solidFill>
                <a:latin typeface="Inter" panose="02000503000000020004" pitchFamily="2" charset="0"/>
                <a:ea typeface="Inter" panose="02000503000000020004" pitchFamily="2" charset="0"/>
                <a:cs typeface="Inter"/>
                <a:sym typeface="Inter"/>
              </a:rPr>
              <a:t>Midjourney</a:t>
            </a:r>
            <a:r>
              <a:rPr lang="da-DK" sz="1600" b="1" dirty="0">
                <a:solidFill>
                  <a:srgbClr val="FFE38B"/>
                </a:solidFill>
                <a:latin typeface="Inter" panose="02000503000000020004" pitchFamily="2" charset="0"/>
                <a:ea typeface="Inter" panose="02000503000000020004" pitchFamily="2" charset="0"/>
                <a:cs typeface="Inter"/>
                <a:sym typeface="Inter"/>
              </a:rPr>
              <a:t> </a:t>
            </a:r>
            <a:r>
              <a:rPr lang="da-DK" sz="1600" b="1" dirty="0">
                <a:solidFill>
                  <a:srgbClr val="F8DF82"/>
                </a:solidFill>
                <a:latin typeface="Inter" panose="02000503000000020004" pitchFamily="2" charset="0"/>
                <a:ea typeface="Inter" panose="02000503000000020004" pitchFamily="2" charset="0"/>
                <a:cs typeface="Calibri"/>
                <a:sym typeface="Calibri"/>
              </a:rPr>
              <a:t>/Imagine prompt:</a:t>
            </a:r>
            <a:endParaRPr sz="1600" b="1" dirty="0">
              <a:solidFill>
                <a:srgbClr val="F8DF82"/>
              </a:solidFill>
              <a:latin typeface="Inter" panose="02000503000000020004" pitchFamily="2" charset="0"/>
              <a:ea typeface="Inter" panose="02000503000000020004" pitchFamily="2" charset="0"/>
              <a:cs typeface="Inter"/>
              <a:sym typeface="Inter"/>
            </a:endParaRPr>
          </a:p>
          <a:p>
            <a:pPr marL="0" marR="0" lvl="0" indent="0" algn="ctr" rtl="0">
              <a:spcBef>
                <a:spcPts val="0"/>
              </a:spcBef>
              <a:spcAft>
                <a:spcPts val="0"/>
              </a:spcAft>
              <a:buNone/>
            </a:pPr>
            <a:r>
              <a:rPr lang="da-DK" sz="1600" b="1" i="0" dirty="0">
                <a:solidFill>
                  <a:schemeClr val="bg1"/>
                </a:solidFill>
                <a:latin typeface="Inter" panose="02000503000000020004" pitchFamily="2" charset="0"/>
                <a:ea typeface="Inter" panose="02000503000000020004" pitchFamily="2" charset="0"/>
                <a:sym typeface="Arial"/>
              </a:rPr>
              <a:t>Box camera </a:t>
            </a:r>
            <a:r>
              <a:rPr lang="da-DK" sz="1600" b="1" i="0" dirty="0" err="1">
                <a:solidFill>
                  <a:schemeClr val="bg1"/>
                </a:solidFill>
                <a:latin typeface="Inter" panose="02000503000000020004" pitchFamily="2" charset="0"/>
                <a:ea typeface="Inter" panose="02000503000000020004" pitchFamily="2" charset="0"/>
                <a:sym typeface="Arial"/>
              </a:rPr>
              <a:t>daguerrerotype</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full</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figure</a:t>
            </a:r>
            <a:r>
              <a:rPr lang="da-DK" sz="1600" b="1" i="0" dirty="0">
                <a:solidFill>
                  <a:schemeClr val="bg1"/>
                </a:solidFill>
                <a:latin typeface="Inter" panose="02000503000000020004" pitchFamily="2" charset="0"/>
                <a:ea typeface="Inter" panose="02000503000000020004" pitchFamily="2" charset="0"/>
                <a:sym typeface="Arial"/>
              </a:rPr>
              <a:t> shot of an </a:t>
            </a:r>
            <a:r>
              <a:rPr lang="da-DK" sz="1600" b="1" dirty="0" err="1">
                <a:solidFill>
                  <a:schemeClr val="bg1"/>
                </a:solidFill>
                <a:latin typeface="Inter" panose="02000503000000020004" pitchFamily="2" charset="0"/>
                <a:ea typeface="Inter" panose="02000503000000020004" pitchFamily="2" charset="0"/>
              </a:rPr>
              <a:t>swedish</a:t>
            </a:r>
            <a:r>
              <a:rPr lang="da-DK" sz="1600" b="1" dirty="0">
                <a:solidFill>
                  <a:schemeClr val="bg1"/>
                </a:solidFill>
                <a:latin typeface="Inter" panose="02000503000000020004" pitchFamily="2" charset="0"/>
                <a:ea typeface="Inter" panose="02000503000000020004" pitchFamily="2" charset="0"/>
              </a:rPr>
              <a:t> girl in red sandals and her boyfriend in </a:t>
            </a:r>
            <a:r>
              <a:rPr lang="da-DK" sz="1600" b="1" dirty="0" err="1">
                <a:solidFill>
                  <a:schemeClr val="bg1"/>
                </a:solidFill>
                <a:latin typeface="Inter" panose="02000503000000020004" pitchFamily="2" charset="0"/>
                <a:ea typeface="Inter" panose="02000503000000020004" pitchFamily="2" charset="0"/>
              </a:rPr>
              <a:t>hawaii</a:t>
            </a:r>
            <a:r>
              <a:rPr lang="da-DK" sz="1600" b="1" dirty="0">
                <a:solidFill>
                  <a:schemeClr val="bg1"/>
                </a:solidFill>
                <a:latin typeface="Inter" panose="02000503000000020004" pitchFamily="2" charset="0"/>
                <a:ea typeface="Inter" panose="02000503000000020004" pitchFamily="2" charset="0"/>
              </a:rPr>
              <a:t> shorts at a Danish </a:t>
            </a:r>
            <a:r>
              <a:rPr lang="da-DK" sz="1600" b="1" dirty="0" err="1">
                <a:solidFill>
                  <a:schemeClr val="bg1"/>
                </a:solidFill>
                <a:latin typeface="Inter" panose="02000503000000020004" pitchFamily="2" charset="0"/>
                <a:ea typeface="Inter" panose="02000503000000020004" pitchFamily="2" charset="0"/>
              </a:rPr>
              <a:t>beach</a:t>
            </a:r>
            <a:r>
              <a:rPr lang="da-DK" sz="1600" b="1" dirty="0">
                <a:solidFill>
                  <a:schemeClr val="bg1"/>
                </a:solidFill>
                <a:latin typeface="Inter" panose="02000503000000020004" pitchFamily="2" charset="0"/>
                <a:ea typeface="Inter" panose="02000503000000020004" pitchFamily="2" charset="0"/>
              </a:rPr>
              <a:t> at </a:t>
            </a:r>
            <a:r>
              <a:rPr lang="da-DK" sz="1600" b="1" dirty="0" err="1">
                <a:solidFill>
                  <a:schemeClr val="bg1"/>
                </a:solidFill>
                <a:latin typeface="Inter" panose="02000503000000020004" pitchFamily="2" charset="0"/>
                <a:ea typeface="Inter" panose="02000503000000020004" pitchFamily="2" charset="0"/>
              </a:rPr>
              <a:t>sunset</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anamorphic</a:t>
            </a:r>
            <a:r>
              <a:rPr lang="da-DK" sz="1600" b="1" i="0" dirty="0">
                <a:solidFill>
                  <a:schemeClr val="bg1"/>
                </a:solidFill>
                <a:latin typeface="Inter" panose="02000503000000020004" pitchFamily="2" charset="0"/>
                <a:ea typeface="Inter" panose="02000503000000020004" pitchFamily="2" charset="0"/>
                <a:sym typeface="Arial"/>
              </a:rPr>
              <a:t> lens --ar 16:9</a:t>
            </a:r>
            <a:endParaRPr sz="1600" dirty="0">
              <a:solidFill>
                <a:schemeClr val="bg1"/>
              </a:solidFill>
              <a:latin typeface="Inter" panose="02000503000000020004" pitchFamily="2" charset="0"/>
              <a:ea typeface="Inter" panose="02000503000000020004" pitchFamily="2" charset="0"/>
              <a:cs typeface="Inter"/>
              <a:sym typeface="Inte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C55A11"/>
        </a:solidFill>
        <a:effectLst/>
      </p:bgPr>
    </p:bg>
    <p:spTree>
      <p:nvGrpSpPr>
        <p:cNvPr id="1" name="Shape 326"/>
        <p:cNvGrpSpPr/>
        <p:nvPr/>
      </p:nvGrpSpPr>
      <p:grpSpPr>
        <a:xfrm>
          <a:off x="0" y="0"/>
          <a:ext cx="0" cy="0"/>
          <a:chOff x="0" y="0"/>
          <a:chExt cx="0" cy="0"/>
        </a:xfrm>
      </p:grpSpPr>
      <p:sp>
        <p:nvSpPr>
          <p:cNvPr id="327" name="Google Shape;327;p24"/>
          <p:cNvSpPr/>
          <p:nvPr/>
        </p:nvSpPr>
        <p:spPr>
          <a:xfrm>
            <a:off x="7239399" y="5311660"/>
            <a:ext cx="4689491" cy="1112520"/>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Calibri"/>
                <a:sym typeface="Calibri"/>
              </a:rPr>
              <a:t>Padlet:</a:t>
            </a:r>
            <a:endParaRPr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i="0" dirty="0">
                <a:solidFill>
                  <a:schemeClr val="bg1"/>
                </a:solidFill>
                <a:latin typeface="Inter" panose="02000503000000020004" pitchFamily="2" charset="0"/>
                <a:ea typeface="Inter" panose="02000503000000020004" pitchFamily="2" charset="0"/>
                <a:sym typeface="Arial"/>
              </a:rPr>
              <a:t>POV-skud af løbende labrador i Odense by som løber mod 4 pirater, Aftenlys </a:t>
            </a:r>
            <a:endParaRPr sz="1600" dirty="0">
              <a:solidFill>
                <a:schemeClr val="bg1"/>
              </a:solidFill>
              <a:latin typeface="Inter" panose="02000503000000020004" pitchFamily="2" charset="0"/>
              <a:ea typeface="Inter" panose="02000503000000020004" pitchFamily="2" charset="0"/>
              <a:cs typeface="Calibri"/>
              <a:sym typeface="Calibri"/>
            </a:endParaRPr>
          </a:p>
        </p:txBody>
      </p:sp>
      <p:sp>
        <p:nvSpPr>
          <p:cNvPr id="328" name="Google Shape;328;p24"/>
          <p:cNvSpPr txBox="1"/>
          <p:nvPr/>
        </p:nvSpPr>
        <p:spPr>
          <a:xfrm>
            <a:off x="1046681" y="4768031"/>
            <a:ext cx="6027420" cy="1193556"/>
          </a:xfrm>
          <a:prstGeom prst="rect">
            <a:avLst/>
          </a:prstGeom>
          <a:noFill/>
          <a:ln>
            <a:noFill/>
          </a:ln>
        </p:spPr>
        <p:txBody>
          <a:bodyPr spcFirstLastPara="1" wrap="square" lIns="91425" tIns="45700" rIns="91425" bIns="45700" anchor="t" anchorCtr="0">
            <a:spAutoFit/>
          </a:bodyPr>
          <a:lstStyle/>
          <a:p>
            <a:pPr marL="342900" marR="0" lvl="0" indent="-342900" rtl="0">
              <a:lnSpc>
                <a:spcPct val="114000"/>
              </a:lnSpc>
              <a:spcBef>
                <a:spcPts val="600"/>
              </a:spcBef>
              <a:spcAft>
                <a:spcPts val="0"/>
              </a:spcAft>
              <a:buClr>
                <a:schemeClr val="lt1"/>
              </a:buClr>
              <a:buSzPts val="1400"/>
              <a:buFont typeface="Courier New" panose="02070309020205020404" pitchFamily="49" charset="0"/>
              <a:buChar char="o"/>
            </a:pPr>
            <a:r>
              <a:rPr lang="da-DK" sz="1800" dirty="0">
                <a:solidFill>
                  <a:schemeClr val="lt1"/>
                </a:solidFill>
                <a:latin typeface="Inter" panose="02000503000000020004" pitchFamily="2" charset="0"/>
                <a:ea typeface="Inter" panose="02000503000000020004" pitchFamily="2" charset="0"/>
                <a:sym typeface="Arial"/>
              </a:rPr>
              <a:t>Hvad er let og hvad er svært at prompte til?</a:t>
            </a:r>
            <a:endParaRPr sz="1800" dirty="0">
              <a:latin typeface="Inter" panose="02000503000000020004" pitchFamily="2" charset="0"/>
              <a:ea typeface="Inter" panose="02000503000000020004" pitchFamily="2" charset="0"/>
            </a:endParaRPr>
          </a:p>
          <a:p>
            <a:pPr marL="342900" marR="0" lvl="0" indent="-342900" rtl="0">
              <a:lnSpc>
                <a:spcPct val="114000"/>
              </a:lnSpc>
              <a:spcBef>
                <a:spcPts val="600"/>
              </a:spcBef>
              <a:spcAft>
                <a:spcPts val="0"/>
              </a:spcAft>
              <a:buClr>
                <a:schemeClr val="lt1"/>
              </a:buClr>
              <a:buSzPts val="1400"/>
              <a:buFont typeface="Courier New" panose="02070309020205020404" pitchFamily="49" charset="0"/>
              <a:buChar char="o"/>
            </a:pPr>
            <a:r>
              <a:rPr lang="da-DK" sz="1800" dirty="0">
                <a:solidFill>
                  <a:schemeClr val="lt1"/>
                </a:solidFill>
                <a:latin typeface="Inter" panose="02000503000000020004" pitchFamily="2" charset="0"/>
                <a:ea typeface="Inter" panose="02000503000000020004" pitchFamily="2" charset="0"/>
                <a:sym typeface="Arial"/>
              </a:rPr>
              <a:t>Er der noget i billedet, som er typisk for AI-generede billeder?</a:t>
            </a:r>
            <a:endParaRPr sz="1800" dirty="0">
              <a:solidFill>
                <a:schemeClr val="lt1"/>
              </a:solidFill>
              <a:latin typeface="Inter" panose="02000503000000020004" pitchFamily="2" charset="0"/>
              <a:ea typeface="Inter" panose="02000503000000020004" pitchFamily="2" charset="0"/>
              <a:sym typeface="Arial"/>
            </a:endParaRPr>
          </a:p>
        </p:txBody>
      </p:sp>
      <p:sp>
        <p:nvSpPr>
          <p:cNvPr id="329" name="Google Shape;329;p24"/>
          <p:cNvSpPr/>
          <p:nvPr/>
        </p:nvSpPr>
        <p:spPr>
          <a:xfrm>
            <a:off x="7239399" y="433820"/>
            <a:ext cx="4617280" cy="4616013"/>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0" name="Google Shape;330;p24" descr="Et billede, der indeholder skitse, tegning, clipart, Stregtegning&#10;&#10;Automatisk genereret beskrivelse"/>
          <p:cNvPicPr preferRelativeResize="0"/>
          <p:nvPr/>
        </p:nvPicPr>
        <p:blipFill rotWithShape="1">
          <a:blip r:embed="rId4">
            <a:alphaModFix/>
          </a:blip>
          <a:srcRect/>
          <a:stretch/>
        </p:blipFill>
        <p:spPr>
          <a:xfrm>
            <a:off x="418024" y="2081803"/>
            <a:ext cx="480192" cy="53926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31" name="Google Shape;331;p24" descr="Et billede, der indeholder skitse, Stregtegning, tegning, hvid&#10;&#10;Automatisk genereret beskrivelse"/>
          <p:cNvPicPr preferRelativeResize="0"/>
          <p:nvPr/>
        </p:nvPicPr>
        <p:blipFill rotWithShape="1">
          <a:blip r:embed="rId5">
            <a:alphaModFix/>
          </a:blip>
          <a:srcRect/>
          <a:stretch/>
        </p:blipFill>
        <p:spPr>
          <a:xfrm>
            <a:off x="418031" y="3690790"/>
            <a:ext cx="477968" cy="600690"/>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32" name="Google Shape;332;p24" descr="Et billede, der indeholder skitse, tegning, clipart, illustration/afbildning&#10;&#10;Automatisk genereret beskrivelse"/>
          <p:cNvPicPr preferRelativeResize="0"/>
          <p:nvPr/>
        </p:nvPicPr>
        <p:blipFill rotWithShape="1">
          <a:blip r:embed="rId6">
            <a:alphaModFix/>
          </a:blip>
          <a:srcRect/>
          <a:stretch/>
        </p:blipFill>
        <p:spPr>
          <a:xfrm>
            <a:off x="418024" y="4952766"/>
            <a:ext cx="477968" cy="570042"/>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3" name="Tekstfelt 2">
            <a:extLst>
              <a:ext uri="{FF2B5EF4-FFF2-40B4-BE49-F238E27FC236}">
                <a16:creationId xmlns:a16="http://schemas.microsoft.com/office/drawing/2014/main" id="{B4C964D9-5874-B211-CA6B-35D9522B57FA}"/>
              </a:ext>
            </a:extLst>
          </p:cNvPr>
          <p:cNvSpPr txBox="1"/>
          <p:nvPr/>
        </p:nvSpPr>
        <p:spPr>
          <a:xfrm>
            <a:off x="500981" y="888620"/>
            <a:ext cx="609797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400" b="0" i="0" u="none" strike="noStrike" kern="0" cap="none" spc="0" normalizeH="0" baseline="0" noProof="0" dirty="0">
                <a:ln>
                  <a:noFill/>
                </a:ln>
                <a:solidFill>
                  <a:srgbClr val="FFFFFF"/>
                </a:solidFill>
                <a:effectLst/>
                <a:uLnTx/>
                <a:uFillTx/>
                <a:latin typeface="Calistoga"/>
                <a:ea typeface="Calistoga"/>
                <a:cs typeface="Calistoga"/>
                <a:sym typeface="Calistoga"/>
              </a:rPr>
              <a:t>- Om forholdet mellem prompting-teksten og billedresultatet</a:t>
            </a:r>
            <a:endParaRPr kumimoji="0" lang="da-DK"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Tekstfelt 4">
            <a:extLst>
              <a:ext uri="{FF2B5EF4-FFF2-40B4-BE49-F238E27FC236}">
                <a16:creationId xmlns:a16="http://schemas.microsoft.com/office/drawing/2014/main" id="{7986DCAF-7B92-C2B4-C6FB-42BBA82E6D99}"/>
              </a:ext>
            </a:extLst>
          </p:cNvPr>
          <p:cNvSpPr txBox="1"/>
          <p:nvPr/>
        </p:nvSpPr>
        <p:spPr>
          <a:xfrm>
            <a:off x="741077" y="419717"/>
            <a:ext cx="609797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3200" b="0" i="0" u="none" strike="noStrike" kern="0" cap="none" spc="0" normalizeH="0" baseline="0" noProof="0" dirty="0">
                <a:ln>
                  <a:noFill/>
                </a:ln>
                <a:solidFill>
                  <a:srgbClr val="FFFFFF"/>
                </a:solidFill>
                <a:effectLst/>
                <a:uLnTx/>
                <a:uFillTx/>
                <a:latin typeface="Calistoga"/>
                <a:ea typeface="Calistoga"/>
                <a:cs typeface="Calistoga"/>
                <a:sym typeface="Calistoga"/>
              </a:rPr>
              <a:t>Fik vi det vi ønskede? </a:t>
            </a:r>
            <a:endParaRPr kumimoji="0" lang="da-DK" sz="24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7" name="Tekstfelt 6">
            <a:extLst>
              <a:ext uri="{FF2B5EF4-FFF2-40B4-BE49-F238E27FC236}">
                <a16:creationId xmlns:a16="http://schemas.microsoft.com/office/drawing/2014/main" id="{40BA8B2A-6048-0019-B879-E30D18940F52}"/>
              </a:ext>
            </a:extLst>
          </p:cNvPr>
          <p:cNvSpPr txBox="1"/>
          <p:nvPr/>
        </p:nvSpPr>
        <p:spPr>
          <a:xfrm>
            <a:off x="1413164" y="2007045"/>
            <a:ext cx="5660937" cy="1329146"/>
          </a:xfrm>
          <a:prstGeom prst="rect">
            <a:avLst/>
          </a:prstGeom>
          <a:noFill/>
        </p:spPr>
        <p:txBody>
          <a:bodyPr wrap="square">
            <a:spAutoFit/>
          </a:bodyPr>
          <a:lstStyle/>
          <a:p>
            <a:pPr marL="0" marR="0" lvl="0" indent="0" algn="l" defTabSz="914400" rtl="0" eaLnBrk="1" fontAlgn="auto" latinLnBrk="0" hangingPunct="1">
              <a:lnSpc>
                <a:spcPct val="114000"/>
              </a:lnSpc>
              <a:spcBef>
                <a:spcPts val="600"/>
              </a:spcBef>
              <a:spcAft>
                <a:spcPts val="0"/>
              </a:spcAft>
              <a:buClr>
                <a:srgbClr val="000000"/>
              </a:buClr>
              <a:buSzTx/>
              <a:buFont typeface="Arial"/>
              <a:buNone/>
              <a:tabLst/>
              <a:defRPr/>
            </a:pPr>
            <a:r>
              <a:rPr kumimoji="0" lang="da-DK" sz="1800" b="0" i="0" u="none" strike="noStrike" kern="0" cap="none" spc="0" normalizeH="0" baseline="0" noProof="0" dirty="0">
                <a:ln>
                  <a:noFill/>
                </a:ln>
                <a:solidFill>
                  <a:schemeClr val="bg1"/>
                </a:solidFill>
                <a:effectLst/>
                <a:uLnTx/>
                <a:uFillTx/>
                <a:latin typeface="Inter" panose="02000503000000020004" pitchFamily="2" charset="0"/>
                <a:ea typeface="Inter" panose="02000503000000020004" pitchFamily="2" charset="0"/>
                <a:sym typeface="Arial"/>
              </a:rPr>
              <a:t>Hvordan er overensstemmelsen mellem forespørgslen og det </a:t>
            </a:r>
            <a:r>
              <a:rPr lang="da-DK" sz="1800" dirty="0">
                <a:solidFill>
                  <a:schemeClr val="bg1"/>
                </a:solidFill>
                <a:latin typeface="Inter" panose="02000503000000020004" pitchFamily="2" charset="0"/>
                <a:ea typeface="Inter" panose="02000503000000020004" pitchFamily="2" charset="0"/>
              </a:rPr>
              <a:t>KI</a:t>
            </a:r>
            <a:r>
              <a:rPr kumimoji="0" lang="da-DK" sz="1800" b="0" i="0" u="none" strike="noStrike" kern="0" cap="none" spc="0" normalizeH="0" baseline="0" noProof="0" dirty="0">
                <a:ln>
                  <a:noFill/>
                </a:ln>
                <a:solidFill>
                  <a:schemeClr val="bg1"/>
                </a:solidFill>
                <a:effectLst/>
                <a:uLnTx/>
                <a:uFillTx/>
                <a:latin typeface="Inter" panose="02000503000000020004" pitchFamily="2" charset="0"/>
                <a:ea typeface="Inter" panose="02000503000000020004" pitchFamily="2" charset="0"/>
                <a:sym typeface="Arial"/>
              </a:rPr>
              <a:t> genererede billede? Tegn tabel med tre kolonner og skriv stikord i de enkelte kolonner</a:t>
            </a:r>
            <a:endParaRPr kumimoji="0" lang="da-DK" sz="1200" b="0" i="0" u="none" strike="noStrike" kern="0" cap="none" spc="0" normalizeH="0" baseline="0" noProof="0" dirty="0">
              <a:ln>
                <a:noFill/>
              </a:ln>
              <a:solidFill>
                <a:schemeClr val="bg1"/>
              </a:solidFill>
              <a:effectLst/>
              <a:uLnTx/>
              <a:uFillTx/>
              <a:latin typeface="Inter" panose="02000503000000020004" pitchFamily="2" charset="0"/>
              <a:ea typeface="Inter" panose="02000503000000020004" pitchFamily="2" charset="0"/>
              <a:sym typeface="Arial"/>
            </a:endParaRPr>
          </a:p>
        </p:txBody>
      </p:sp>
      <p:sp>
        <p:nvSpPr>
          <p:cNvPr id="9" name="Tekstfelt 8">
            <a:extLst>
              <a:ext uri="{FF2B5EF4-FFF2-40B4-BE49-F238E27FC236}">
                <a16:creationId xmlns:a16="http://schemas.microsoft.com/office/drawing/2014/main" id="{8085C5CC-6A06-82E7-6F86-36B69C48AF1B}"/>
              </a:ext>
            </a:extLst>
          </p:cNvPr>
          <p:cNvSpPr txBox="1"/>
          <p:nvPr/>
        </p:nvSpPr>
        <p:spPr>
          <a:xfrm>
            <a:off x="1061297" y="3640619"/>
            <a:ext cx="5942245" cy="767774"/>
          </a:xfrm>
          <a:prstGeom prst="rect">
            <a:avLst/>
          </a:prstGeom>
          <a:noFill/>
        </p:spPr>
        <p:txBody>
          <a:bodyPr wrap="square">
            <a:spAutoFit/>
          </a:bodyPr>
          <a:lstStyle/>
          <a:p>
            <a:pPr algn="ctr">
              <a:lnSpc>
                <a:spcPct val="114000"/>
              </a:lnSpc>
            </a:pPr>
            <a:r>
              <a:rPr kumimoji="0" lang="da-DK" sz="2000" b="0" i="0" u="none" strike="noStrike" kern="0" cap="none" spc="0" normalizeH="0" baseline="0" noProof="0" dirty="0">
                <a:ln>
                  <a:noFill/>
                </a:ln>
                <a:solidFill>
                  <a:srgbClr val="00B0F0"/>
                </a:solidFill>
                <a:effectLst/>
                <a:uLnTx/>
                <a:uFillTx/>
                <a:latin typeface="Inter" panose="02000503000000020004" pitchFamily="2" charset="0"/>
                <a:ea typeface="Inter" panose="02000503000000020004" pitchFamily="2" charset="0"/>
                <a:sym typeface="Arial"/>
              </a:rPr>
              <a:t>Er det et godt værktøj til at skabe billeder, som stemmer overens med vores ønsker?</a:t>
            </a:r>
            <a:endParaRPr lang="da-DK" sz="2000" dirty="0">
              <a:solidFill>
                <a:srgbClr val="00B0F0"/>
              </a:solidFill>
              <a:latin typeface="Inter" panose="02000503000000020004" pitchFamily="2" charset="0"/>
              <a:ea typeface="Inter" panose="02000503000000020004"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C55A11"/>
        </a:solidFill>
        <a:effectLst/>
      </p:bgPr>
    </p:bg>
    <p:spTree>
      <p:nvGrpSpPr>
        <p:cNvPr id="1" name="Shape 337"/>
        <p:cNvGrpSpPr/>
        <p:nvPr/>
      </p:nvGrpSpPr>
      <p:grpSpPr>
        <a:xfrm>
          <a:off x="0" y="0"/>
          <a:ext cx="0" cy="0"/>
          <a:chOff x="0" y="0"/>
          <a:chExt cx="0" cy="0"/>
        </a:xfrm>
      </p:grpSpPr>
      <p:graphicFrame>
        <p:nvGraphicFramePr>
          <p:cNvPr id="338" name="Google Shape;338;p25"/>
          <p:cNvGraphicFramePr/>
          <p:nvPr>
            <p:extLst>
              <p:ext uri="{D42A27DB-BD31-4B8C-83A1-F6EECF244321}">
                <p14:modId xmlns:p14="http://schemas.microsoft.com/office/powerpoint/2010/main" val="398580708"/>
              </p:ext>
            </p:extLst>
          </p:nvPr>
        </p:nvGraphicFramePr>
        <p:xfrm>
          <a:off x="1028700" y="953802"/>
          <a:ext cx="10332750" cy="5224725"/>
        </p:xfrm>
        <a:graphic>
          <a:graphicData uri="http://schemas.openxmlformats.org/drawingml/2006/table">
            <a:tbl>
              <a:tblPr firstRow="1" bandRow="1">
                <a:noFill/>
                <a:tableStyleId>{F949D00F-DB46-42F6-8191-021166294565}</a:tableStyleId>
              </a:tblPr>
              <a:tblGrid>
                <a:gridCol w="3444250">
                  <a:extLst>
                    <a:ext uri="{9D8B030D-6E8A-4147-A177-3AD203B41FA5}">
                      <a16:colId xmlns:a16="http://schemas.microsoft.com/office/drawing/2014/main" val="20000"/>
                    </a:ext>
                  </a:extLst>
                </a:gridCol>
                <a:gridCol w="3444250">
                  <a:extLst>
                    <a:ext uri="{9D8B030D-6E8A-4147-A177-3AD203B41FA5}">
                      <a16:colId xmlns:a16="http://schemas.microsoft.com/office/drawing/2014/main" val="20001"/>
                    </a:ext>
                  </a:extLst>
                </a:gridCol>
                <a:gridCol w="3444250">
                  <a:extLst>
                    <a:ext uri="{9D8B030D-6E8A-4147-A177-3AD203B41FA5}">
                      <a16:colId xmlns:a16="http://schemas.microsoft.com/office/drawing/2014/main" val="20002"/>
                    </a:ext>
                  </a:extLst>
                </a:gridCol>
              </a:tblGrid>
              <a:tr h="997450">
                <a:tc>
                  <a:txBody>
                    <a:bodyPr/>
                    <a:lstStyle/>
                    <a:p>
                      <a:pPr marL="0" marR="0" lvl="0" indent="0" algn="ctr" rtl="0">
                        <a:lnSpc>
                          <a:spcPct val="100000"/>
                        </a:lnSpc>
                        <a:spcBef>
                          <a:spcPts val="0"/>
                        </a:spcBef>
                        <a:spcAft>
                          <a:spcPts val="0"/>
                        </a:spcAft>
                        <a:buClr>
                          <a:schemeClr val="lt1"/>
                        </a:buClr>
                        <a:buSzPts val="1800"/>
                        <a:buFont typeface="Arial"/>
                        <a:buNone/>
                      </a:pPr>
                      <a:endParaRPr lang="da-DK" sz="180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800"/>
                        <a:buFont typeface="Arial"/>
                        <a:buNone/>
                      </a:pPr>
                      <a:r>
                        <a:rPr lang="da-DK" sz="1800" u="none" strike="noStrike" cap="none" dirty="0">
                          <a:solidFill>
                            <a:schemeClr val="lt1"/>
                          </a:solidFill>
                          <a:latin typeface="Inter" panose="02000503000000020004" pitchFamily="2" charset="0"/>
                          <a:ea typeface="Inter" panose="02000503000000020004" pitchFamily="2" charset="0"/>
                          <a:cs typeface="Arial"/>
                          <a:sym typeface="Arial"/>
                        </a:rPr>
                        <a:t>Hvor er der overensstemmelse mellem prompt og billede? </a:t>
                      </a:r>
                      <a:endParaRPr dirty="0">
                        <a:latin typeface="Inter" panose="02000503000000020004" pitchFamily="2" charset="0"/>
                        <a:ea typeface="Inter" panose="02000503000000020004" pitchFamily="2" charset="0"/>
                      </a:endParaRPr>
                    </a:p>
                    <a:p>
                      <a:pPr marL="0" marR="0" lvl="0" indent="0" algn="l" rtl="0">
                        <a:spcBef>
                          <a:spcPts val="0"/>
                        </a:spcBef>
                        <a:spcAft>
                          <a:spcPts val="0"/>
                        </a:spcAft>
                        <a:buNone/>
                      </a:pPr>
                      <a:endParaRPr sz="1800" dirty="0"/>
                    </a:p>
                  </a:txBody>
                  <a:tcPr marL="91450" marR="91450" marT="45725" marB="45725" anchor="ctr"/>
                </a:tc>
                <a:tc>
                  <a:txBody>
                    <a:bodyPr/>
                    <a:lstStyle/>
                    <a:p>
                      <a:pPr marL="0" marR="0" lvl="0" indent="0" algn="ctr" rtl="0">
                        <a:lnSpc>
                          <a:spcPct val="100000"/>
                        </a:lnSpc>
                        <a:spcBef>
                          <a:spcPts val="0"/>
                        </a:spcBef>
                        <a:spcAft>
                          <a:spcPts val="0"/>
                        </a:spcAft>
                        <a:buClr>
                          <a:schemeClr val="lt1"/>
                        </a:buClr>
                        <a:buSzPts val="1800"/>
                        <a:buFont typeface="Arial"/>
                        <a:buNone/>
                      </a:pPr>
                      <a:r>
                        <a:rPr lang="da-DK" sz="1800" dirty="0">
                          <a:solidFill>
                            <a:schemeClr val="lt1"/>
                          </a:solidFill>
                          <a:latin typeface="Inter" panose="02000503000000020004" pitchFamily="2" charset="0"/>
                          <a:ea typeface="Inter" panose="02000503000000020004" pitchFamily="2" charset="0"/>
                          <a:cs typeface="Arial"/>
                          <a:sym typeface="Arial"/>
                        </a:rPr>
                        <a:t>Står der noget i promptet, som ikke fremgår af billedet? </a:t>
                      </a:r>
                      <a:endParaRPr dirty="0">
                        <a:latin typeface="Inter" panose="02000503000000020004" pitchFamily="2" charset="0"/>
                        <a:ea typeface="Inter" panose="02000503000000020004" pitchFamily="2" charset="0"/>
                      </a:endParaRPr>
                    </a:p>
                    <a:p>
                      <a:pPr marL="0" marR="0" lvl="0" indent="0" algn="l" rtl="0">
                        <a:spcBef>
                          <a:spcPts val="0"/>
                        </a:spcBef>
                        <a:spcAft>
                          <a:spcPts val="0"/>
                        </a:spcAft>
                        <a:buNone/>
                      </a:pPr>
                      <a:endParaRPr sz="1800" dirty="0">
                        <a:latin typeface="Inter" panose="02000503000000020004" pitchFamily="2" charset="0"/>
                        <a:ea typeface="Inter" panose="02000503000000020004" pitchFamily="2" charset="0"/>
                      </a:endParaRPr>
                    </a:p>
                  </a:txBody>
                  <a:tcPr marL="91450" marR="91450" marT="45725" marB="45725" anchor="ctr"/>
                </a:tc>
                <a:tc>
                  <a:txBody>
                    <a:bodyPr/>
                    <a:lstStyle/>
                    <a:p>
                      <a:pPr marL="0" marR="0" lvl="0" indent="0" algn="ctr" rtl="0">
                        <a:lnSpc>
                          <a:spcPct val="100000"/>
                        </a:lnSpc>
                        <a:spcBef>
                          <a:spcPts val="0"/>
                        </a:spcBef>
                        <a:spcAft>
                          <a:spcPts val="0"/>
                        </a:spcAft>
                        <a:buClr>
                          <a:schemeClr val="lt1"/>
                        </a:buClr>
                        <a:buSzPts val="1800"/>
                        <a:buFont typeface="Arial"/>
                        <a:buNone/>
                      </a:pPr>
                      <a:endParaRPr lang="da-DK" sz="1800" dirty="0">
                        <a:solidFill>
                          <a:schemeClr val="lt1"/>
                        </a:solidFill>
                        <a:latin typeface="Inter" panose="02000503000000020004" pitchFamily="2" charset="0"/>
                        <a:ea typeface="Inter" panose="02000503000000020004" pitchFamily="2" charset="0"/>
                        <a:cs typeface="Arial"/>
                        <a:sym typeface="Arial"/>
                      </a:endParaRPr>
                    </a:p>
                    <a:p>
                      <a:pPr marL="0" marR="0" lvl="0" indent="0" algn="ctr" rtl="0">
                        <a:lnSpc>
                          <a:spcPct val="100000"/>
                        </a:lnSpc>
                        <a:spcBef>
                          <a:spcPts val="0"/>
                        </a:spcBef>
                        <a:spcAft>
                          <a:spcPts val="0"/>
                        </a:spcAft>
                        <a:buClr>
                          <a:schemeClr val="lt1"/>
                        </a:buClr>
                        <a:buSzPts val="1800"/>
                        <a:buFont typeface="Arial"/>
                        <a:buNone/>
                      </a:pPr>
                      <a:r>
                        <a:rPr lang="da-DK" sz="1800" dirty="0">
                          <a:solidFill>
                            <a:schemeClr val="lt1"/>
                          </a:solidFill>
                          <a:latin typeface="Inter" panose="02000503000000020004" pitchFamily="2" charset="0"/>
                          <a:ea typeface="Inter" panose="02000503000000020004" pitchFamily="2" charset="0"/>
                          <a:cs typeface="Arial"/>
                          <a:sym typeface="Arial"/>
                        </a:rPr>
                        <a:t>Er der indlejret noget i billedet, som ikke er skrevet ind i promptet?</a:t>
                      </a:r>
                      <a:endParaRPr dirty="0">
                        <a:latin typeface="Inter" panose="02000503000000020004" pitchFamily="2" charset="0"/>
                        <a:ea typeface="Inter" panose="02000503000000020004" pitchFamily="2" charset="0"/>
                      </a:endParaRPr>
                    </a:p>
                    <a:p>
                      <a:pPr marL="0" marR="0" lvl="0" indent="0" algn="l" rtl="0">
                        <a:spcBef>
                          <a:spcPts val="0"/>
                        </a:spcBef>
                        <a:spcAft>
                          <a:spcPts val="0"/>
                        </a:spcAft>
                        <a:buNone/>
                      </a:pPr>
                      <a:endParaRPr sz="1800" dirty="0">
                        <a:latin typeface="Inter" panose="02000503000000020004" pitchFamily="2" charset="0"/>
                        <a:ea typeface="Inter" panose="02000503000000020004" pitchFamily="2" charset="0"/>
                      </a:endParaRPr>
                    </a:p>
                  </a:txBody>
                  <a:tcPr marL="91450" marR="91450" marT="45725" marB="45725" anchor="ctr"/>
                </a:tc>
                <a:extLst>
                  <a:ext uri="{0D108BD9-81ED-4DB2-BD59-A6C34878D82A}">
                    <a16:rowId xmlns:a16="http://schemas.microsoft.com/office/drawing/2014/main" val="10000"/>
                  </a:ext>
                </a:extLst>
              </a:tr>
              <a:tr h="3761675">
                <a:tc>
                  <a:txBody>
                    <a:bodyPr/>
                    <a:lstStyle/>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1"/>
                  </a:ext>
                </a:extLst>
              </a:tr>
            </a:tbl>
          </a:graphicData>
        </a:graphic>
      </p:graphicFrame>
      <p:sp>
        <p:nvSpPr>
          <p:cNvPr id="2" name="Tekstfelt 1">
            <a:extLst>
              <a:ext uri="{FF2B5EF4-FFF2-40B4-BE49-F238E27FC236}">
                <a16:creationId xmlns:a16="http://schemas.microsoft.com/office/drawing/2014/main" id="{2A33B4AA-662C-6C4B-85D2-0AC1242692BB}"/>
              </a:ext>
            </a:extLst>
          </p:cNvPr>
          <p:cNvSpPr txBox="1"/>
          <p:nvPr/>
        </p:nvSpPr>
        <p:spPr>
          <a:xfrm>
            <a:off x="932688" y="154541"/>
            <a:ext cx="6097978" cy="58477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3200" b="0" i="0" u="none" strike="noStrike" kern="0" cap="none" spc="0" normalizeH="0" baseline="0" noProof="0" dirty="0">
                <a:ln>
                  <a:noFill/>
                </a:ln>
                <a:solidFill>
                  <a:srgbClr val="FFFFFF"/>
                </a:solidFill>
                <a:effectLst/>
                <a:uLnTx/>
                <a:uFillTx/>
                <a:latin typeface="Calistoga"/>
                <a:ea typeface="Calistoga"/>
                <a:cs typeface="Calistoga"/>
                <a:sym typeface="Calistoga"/>
              </a:rPr>
              <a:t>Udfyld skemaet</a:t>
            </a:r>
            <a:endParaRPr kumimoji="0" lang="da-DK" sz="24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43"/>
        <p:cNvGrpSpPr/>
        <p:nvPr/>
      </p:nvGrpSpPr>
      <p:grpSpPr>
        <a:xfrm>
          <a:off x="0" y="0"/>
          <a:ext cx="0" cy="0"/>
          <a:chOff x="0" y="0"/>
          <a:chExt cx="0" cy="0"/>
        </a:xfrm>
      </p:grpSpPr>
      <p:sp>
        <p:nvSpPr>
          <p:cNvPr id="344" name="Google Shape;344;p26"/>
          <p:cNvSpPr/>
          <p:nvPr/>
        </p:nvSpPr>
        <p:spPr>
          <a:xfrm>
            <a:off x="6142160" y="5739066"/>
            <a:ext cx="5626013" cy="1014351"/>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Calibri"/>
                <a:sym typeface="Calibri"/>
              </a:rPr>
              <a:t>Padlet:</a:t>
            </a:r>
            <a:endParaRPr lang="da-DK"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i="0" dirty="0" err="1">
                <a:solidFill>
                  <a:schemeClr val="bg1"/>
                </a:solidFill>
                <a:latin typeface="Inter" panose="02000503000000020004" pitchFamily="2" charset="0"/>
                <a:ea typeface="Inter" panose="02000503000000020004" pitchFamily="2" charset="0"/>
                <a:sym typeface="Arial"/>
              </a:rPr>
              <a:t>Upshot</a:t>
            </a:r>
            <a:r>
              <a:rPr lang="da-DK" sz="1600" b="1" i="0" dirty="0">
                <a:solidFill>
                  <a:schemeClr val="bg1"/>
                </a:solidFill>
                <a:latin typeface="Inter" panose="02000503000000020004" pitchFamily="2" charset="0"/>
                <a:ea typeface="Inter" panose="02000503000000020004" pitchFamily="2" charset="0"/>
                <a:sym typeface="Arial"/>
              </a:rPr>
              <a:t> of </a:t>
            </a:r>
            <a:r>
              <a:rPr lang="da-DK" sz="1600" b="1" dirty="0">
                <a:solidFill>
                  <a:schemeClr val="bg1"/>
                </a:solidFill>
                <a:latin typeface="Inter" panose="02000503000000020004" pitchFamily="2" charset="0"/>
                <a:ea typeface="Inter" panose="02000503000000020004" pitchFamily="2" charset="0"/>
                <a:sym typeface="Arial"/>
              </a:rPr>
              <a:t>a</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dancing</a:t>
            </a:r>
            <a:r>
              <a:rPr lang="da-DK" sz="1600" b="1" i="0" dirty="0">
                <a:solidFill>
                  <a:schemeClr val="bg1"/>
                </a:solidFill>
                <a:latin typeface="Inter" panose="02000503000000020004" pitchFamily="2" charset="0"/>
                <a:ea typeface="Inter" panose="02000503000000020004" pitchFamily="2" charset="0"/>
                <a:sym typeface="Arial"/>
              </a:rPr>
              <a:t> Danish teen in </a:t>
            </a:r>
            <a:r>
              <a:rPr lang="da-DK" sz="1600" b="1" i="0" dirty="0" err="1">
                <a:solidFill>
                  <a:schemeClr val="bg1"/>
                </a:solidFill>
                <a:latin typeface="Inter" panose="02000503000000020004" pitchFamily="2" charset="0"/>
                <a:ea typeface="Inter" panose="02000503000000020004" pitchFamily="2" charset="0"/>
                <a:sym typeface="Arial"/>
              </a:rPr>
              <a:t>mid</a:t>
            </a:r>
            <a:r>
              <a:rPr lang="da-DK" sz="1600" b="1" i="0" dirty="0">
                <a:solidFill>
                  <a:schemeClr val="bg1"/>
                </a:solidFill>
                <a:latin typeface="Inter" panose="02000503000000020004" pitchFamily="2" charset="0"/>
                <a:ea typeface="Inter" panose="02000503000000020004" pitchFamily="2" charset="0"/>
                <a:sym typeface="Arial"/>
              </a:rPr>
              <a:t>-morning, 35mm </a:t>
            </a:r>
            <a:r>
              <a:rPr lang="da-DK" sz="1600" b="1" i="0" dirty="0" err="1">
                <a:solidFill>
                  <a:schemeClr val="bg1"/>
                </a:solidFill>
                <a:latin typeface="Inter" panose="02000503000000020004" pitchFamily="2" charset="0"/>
                <a:ea typeface="Inter" panose="02000503000000020004" pitchFamily="2" charset="0"/>
                <a:sym typeface="Arial"/>
              </a:rPr>
              <a:t>anamorphic</a:t>
            </a:r>
            <a:r>
              <a:rPr lang="da-DK" sz="1600" b="1" i="0" dirty="0">
                <a:solidFill>
                  <a:schemeClr val="bg1"/>
                </a:solidFill>
                <a:latin typeface="Inter" panose="02000503000000020004" pitchFamily="2" charset="0"/>
                <a:ea typeface="Inter" panose="02000503000000020004" pitchFamily="2" charset="0"/>
                <a:sym typeface="Arial"/>
              </a:rPr>
              <a:t> analog </a:t>
            </a:r>
            <a:r>
              <a:rPr lang="da-DK" sz="1600" b="1" i="0" dirty="0" err="1">
                <a:solidFill>
                  <a:schemeClr val="bg1"/>
                </a:solidFill>
                <a:latin typeface="Inter" panose="02000503000000020004" pitchFamily="2" charset="0"/>
                <a:ea typeface="Inter" panose="02000503000000020004" pitchFamily="2" charset="0"/>
                <a:sym typeface="Arial"/>
              </a:rPr>
              <a:t>quality</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Voyeuristic</a:t>
            </a:r>
            <a:r>
              <a:rPr lang="da-DK" sz="1600" b="1" i="0" dirty="0">
                <a:solidFill>
                  <a:schemeClr val="bg1"/>
                </a:solidFill>
                <a:latin typeface="Inter" panose="02000503000000020004" pitchFamily="2" charset="0"/>
                <a:ea typeface="Inter" panose="02000503000000020004" pitchFamily="2" charset="0"/>
                <a:sym typeface="Arial"/>
              </a:rPr>
              <a:t> shot</a:t>
            </a:r>
            <a:endParaRPr sz="1600" b="1" dirty="0">
              <a:solidFill>
                <a:schemeClr val="bg1"/>
              </a:solidFill>
              <a:latin typeface="Inter" panose="02000503000000020004" pitchFamily="2" charset="0"/>
              <a:ea typeface="Inter" panose="02000503000000020004" pitchFamily="2" charset="0"/>
              <a:cs typeface="Calibri"/>
              <a:sym typeface="Calibri"/>
            </a:endParaRPr>
          </a:p>
        </p:txBody>
      </p:sp>
      <p:sp>
        <p:nvSpPr>
          <p:cNvPr id="345" name="Google Shape;345;p26"/>
          <p:cNvSpPr txBox="1"/>
          <p:nvPr/>
        </p:nvSpPr>
        <p:spPr>
          <a:xfrm>
            <a:off x="977427" y="5142288"/>
            <a:ext cx="5044542" cy="1193556"/>
          </a:xfrm>
          <a:prstGeom prst="rect">
            <a:avLst/>
          </a:prstGeom>
          <a:noFill/>
          <a:ln>
            <a:noFill/>
          </a:ln>
        </p:spPr>
        <p:txBody>
          <a:bodyPr spcFirstLastPara="1" wrap="square" lIns="91425" tIns="45700" rIns="91425" bIns="45700" anchor="t" anchorCtr="0">
            <a:spAutoFit/>
          </a:bodyPr>
          <a:lstStyle/>
          <a:p>
            <a:pPr marL="342900" marR="0" lvl="0" indent="-342900" algn="l" rtl="0">
              <a:lnSpc>
                <a:spcPct val="114000"/>
              </a:lnSpc>
              <a:spcBef>
                <a:spcPts val="600"/>
              </a:spcBef>
              <a:spcAft>
                <a:spcPts val="0"/>
              </a:spcAft>
              <a:buClr>
                <a:schemeClr val="lt1"/>
              </a:buClr>
              <a:buSzPts val="1600"/>
              <a:buFont typeface="Courier New" panose="02070309020205020404" pitchFamily="49" charset="0"/>
              <a:buChar char="o"/>
            </a:pPr>
            <a:r>
              <a:rPr lang="da-DK" sz="1800" dirty="0">
                <a:solidFill>
                  <a:schemeClr val="lt1"/>
                </a:solidFill>
                <a:latin typeface="Inter" panose="02000503000000020004" pitchFamily="2" charset="0"/>
                <a:ea typeface="Inter" panose="02000503000000020004" pitchFamily="2" charset="0"/>
                <a:cs typeface="Inter"/>
                <a:sym typeface="Inter"/>
              </a:rPr>
              <a:t>I skal bruge Padlet/Skoletube </a:t>
            </a:r>
            <a:endParaRPr sz="1800" dirty="0">
              <a:solidFill>
                <a:schemeClr val="lt1"/>
              </a:solidFill>
              <a:latin typeface="Inter" panose="02000503000000020004" pitchFamily="2" charset="0"/>
              <a:ea typeface="Inter" panose="02000503000000020004" pitchFamily="2" charset="0"/>
              <a:cs typeface="Inter"/>
              <a:sym typeface="Inter"/>
            </a:endParaRPr>
          </a:p>
          <a:p>
            <a:pPr marL="342900" marR="0" lvl="0" indent="-342900" algn="l" rtl="0">
              <a:lnSpc>
                <a:spcPct val="114000"/>
              </a:lnSpc>
              <a:spcBef>
                <a:spcPts val="600"/>
              </a:spcBef>
              <a:spcAft>
                <a:spcPts val="0"/>
              </a:spcAft>
              <a:buClr>
                <a:schemeClr val="lt1"/>
              </a:buClr>
              <a:buSzPts val="1600"/>
              <a:buFont typeface="Courier New" panose="02070309020205020404" pitchFamily="49" charset="0"/>
              <a:buChar char="o"/>
            </a:pPr>
            <a:r>
              <a:rPr lang="da-DK" sz="1800" dirty="0">
                <a:solidFill>
                  <a:schemeClr val="lt1"/>
                </a:solidFill>
                <a:latin typeface="Inter" panose="02000503000000020004" pitchFamily="2" charset="0"/>
                <a:ea typeface="Inter" panose="02000503000000020004" pitchFamily="2" charset="0"/>
                <a:cs typeface="Inter"/>
                <a:sym typeface="Inter"/>
              </a:rPr>
              <a:t>Brug evt. ”beskrivende stikord” som stillads til elevernes prompts. </a:t>
            </a:r>
          </a:p>
        </p:txBody>
      </p:sp>
      <p:sp>
        <p:nvSpPr>
          <p:cNvPr id="346" name="Google Shape;346;p26"/>
          <p:cNvSpPr/>
          <p:nvPr/>
        </p:nvSpPr>
        <p:spPr>
          <a:xfrm>
            <a:off x="6096000" y="36822"/>
            <a:ext cx="2810706" cy="2810706"/>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7" name="Google Shape;347;p26"/>
          <p:cNvSpPr/>
          <p:nvPr/>
        </p:nvSpPr>
        <p:spPr>
          <a:xfrm>
            <a:off x="8957467" y="-6136"/>
            <a:ext cx="2810706" cy="2810706"/>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8" name="Google Shape;348;p26"/>
          <p:cNvSpPr/>
          <p:nvPr/>
        </p:nvSpPr>
        <p:spPr>
          <a:xfrm>
            <a:off x="6142160" y="2887944"/>
            <a:ext cx="2758669" cy="2758669"/>
          </a:xfrm>
          <a:prstGeom prst="roundRect">
            <a:avLst>
              <a:gd name="adj" fmla="val 16667"/>
            </a:avLst>
          </a:prstGeom>
          <a:blipFill rotWithShape="1">
            <a:blip r:embed="rId5">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9" name="Google Shape;349;p26"/>
          <p:cNvSpPr/>
          <p:nvPr/>
        </p:nvSpPr>
        <p:spPr>
          <a:xfrm>
            <a:off x="8957467" y="2890068"/>
            <a:ext cx="2810706" cy="2810706"/>
          </a:xfrm>
          <a:prstGeom prst="roundRect">
            <a:avLst>
              <a:gd name="adj" fmla="val 16667"/>
            </a:avLst>
          </a:prstGeom>
          <a:blipFill rotWithShape="1">
            <a:blip r:embed="rId6">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50" name="Google Shape;350;p26" descr="Et billede, der indeholder skitse, tegning, kunst, design&#10;&#10;Automatisk genereret beskrivelse"/>
          <p:cNvPicPr preferRelativeResize="0"/>
          <p:nvPr/>
        </p:nvPicPr>
        <p:blipFill rotWithShape="1">
          <a:blip r:embed="rId7">
            <a:alphaModFix/>
          </a:blip>
          <a:srcRect l="6648" r="9189"/>
          <a:stretch/>
        </p:blipFill>
        <p:spPr>
          <a:xfrm>
            <a:off x="324835" y="5292324"/>
            <a:ext cx="481870" cy="580088"/>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51" name="Google Shape;351;p26" descr="Et billede, der indeholder skitse, Stregtegning, tegning, hvid&#10;&#10;Automatisk genereret beskrivelse"/>
          <p:cNvPicPr preferRelativeResize="0"/>
          <p:nvPr/>
        </p:nvPicPr>
        <p:blipFill rotWithShape="1">
          <a:blip r:embed="rId8">
            <a:alphaModFix/>
          </a:blip>
          <a:srcRect/>
          <a:stretch/>
        </p:blipFill>
        <p:spPr>
          <a:xfrm>
            <a:off x="301733" y="3511787"/>
            <a:ext cx="528074" cy="663661"/>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52" name="Google Shape;352;p26" descr="Et billede, der indeholder skitse, tegning, clipart, Stregtegning&#10;&#10;Automatisk genereret beskrivelse"/>
          <p:cNvPicPr preferRelativeResize="0"/>
          <p:nvPr/>
        </p:nvPicPr>
        <p:blipFill rotWithShape="1">
          <a:blip r:embed="rId9">
            <a:alphaModFix/>
          </a:blip>
          <a:srcRect/>
          <a:stretch/>
        </p:blipFill>
        <p:spPr>
          <a:xfrm>
            <a:off x="293915" y="1399217"/>
            <a:ext cx="521826" cy="586019"/>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3" name="Tekstfelt 2">
            <a:extLst>
              <a:ext uri="{FF2B5EF4-FFF2-40B4-BE49-F238E27FC236}">
                <a16:creationId xmlns:a16="http://schemas.microsoft.com/office/drawing/2014/main" id="{8CDA0E54-3706-7585-D35D-6B6F1B3B66B1}"/>
              </a:ext>
            </a:extLst>
          </p:cNvPr>
          <p:cNvSpPr txBox="1"/>
          <p:nvPr/>
        </p:nvSpPr>
        <p:spPr>
          <a:xfrm>
            <a:off x="98956" y="133781"/>
            <a:ext cx="6094476"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800" b="0" i="0" u="none" strike="noStrike" kern="0" cap="none" spc="0" normalizeH="0" baseline="0" noProof="0" dirty="0">
                <a:ln>
                  <a:noFill/>
                </a:ln>
                <a:solidFill>
                  <a:srgbClr val="FFFFFF"/>
                </a:solidFill>
                <a:effectLst/>
                <a:uLnTx/>
                <a:uFillTx/>
                <a:latin typeface="Calistoga"/>
                <a:ea typeface="Calistoga"/>
                <a:cs typeface="Calistoga"/>
                <a:sym typeface="Calistoga"/>
              </a:rPr>
              <a:t>Den hverdagslige og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2800" b="0" i="0" u="none" strike="noStrike" kern="0" cap="none" spc="0" normalizeH="0" baseline="0" noProof="0" dirty="0">
                <a:ln>
                  <a:noFill/>
                </a:ln>
                <a:solidFill>
                  <a:srgbClr val="FFFFFF"/>
                </a:solidFill>
                <a:effectLst/>
                <a:uLnTx/>
                <a:uFillTx/>
                <a:latin typeface="Calistoga"/>
                <a:ea typeface="Calistoga"/>
                <a:cs typeface="Calistoga"/>
                <a:sym typeface="Calistoga"/>
              </a:rPr>
              <a:t>den redigerede teenager</a:t>
            </a:r>
            <a:endParaRPr kumimoji="0" lang="da-DK"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Tekstfelt 4">
            <a:extLst>
              <a:ext uri="{FF2B5EF4-FFF2-40B4-BE49-F238E27FC236}">
                <a16:creationId xmlns:a16="http://schemas.microsoft.com/office/drawing/2014/main" id="{08E0E057-EC49-CE08-374B-DFD59D1AF6C4}"/>
              </a:ext>
            </a:extLst>
          </p:cNvPr>
          <p:cNvSpPr txBox="1"/>
          <p:nvPr/>
        </p:nvSpPr>
        <p:spPr>
          <a:xfrm>
            <a:off x="957943" y="1318816"/>
            <a:ext cx="4939938" cy="1647118"/>
          </a:xfrm>
          <a:prstGeom prst="rect">
            <a:avLst/>
          </a:prstGeom>
          <a:noFill/>
        </p:spPr>
        <p:txBody>
          <a:bodyPr wrap="square">
            <a:spAutoFit/>
          </a:bodyPr>
          <a:lstStyle/>
          <a:p>
            <a:pPr marL="0" marR="0" lvl="0" indent="0" algn="l" defTabSz="914400" rtl="0" eaLnBrk="1" fontAlgn="auto" latinLnBrk="0" hangingPunct="1">
              <a:lnSpc>
                <a:spcPct val="114000"/>
              </a:lnSpc>
              <a:spcBef>
                <a:spcPts val="600"/>
              </a:spcBef>
              <a:spcAft>
                <a:spcPts val="0"/>
              </a:spcAft>
              <a:buClr>
                <a:srgbClr val="000000"/>
              </a:buClr>
              <a:buSzTx/>
              <a:buFont typeface="Arial"/>
              <a:buNone/>
              <a:tabLst/>
              <a:defRPr/>
            </a:pPr>
            <a:r>
              <a:rPr kumimoji="0" lang="da-DK" sz="1800" b="0" i="0" u="none" strike="noStrike" kern="0" cap="none" spc="0" normalizeH="0" baseline="0" noProof="0" dirty="0">
                <a:ln>
                  <a:noFill/>
                </a:ln>
                <a:solidFill>
                  <a:srgbClr val="FFFFFF"/>
                </a:solidFill>
                <a:effectLst/>
                <a:uLnTx/>
                <a:uFillTx/>
                <a:latin typeface="Inter"/>
                <a:ea typeface="Inter"/>
                <a:cs typeface="Inter"/>
                <a:sym typeface="Inter"/>
              </a:rPr>
              <a:t>Undersøg hvilke ‘</a:t>
            </a:r>
            <a:r>
              <a:rPr lang="da-DK" sz="1800" b="1" dirty="0">
                <a:solidFill>
                  <a:srgbClr val="FFFFFF"/>
                </a:solidFill>
                <a:latin typeface="Inter"/>
                <a:ea typeface="Inter"/>
                <a:cs typeface="Inter"/>
                <a:sym typeface="Inter"/>
              </a:rPr>
              <a:t>b</a:t>
            </a:r>
            <a:r>
              <a:rPr kumimoji="0" lang="da-DK" sz="1800" b="1" i="0" u="none" strike="noStrike" kern="0" cap="none" spc="0" normalizeH="0" baseline="0" noProof="0" dirty="0" err="1">
                <a:ln>
                  <a:noFill/>
                </a:ln>
                <a:solidFill>
                  <a:srgbClr val="FFFFFF"/>
                </a:solidFill>
                <a:effectLst/>
                <a:uLnTx/>
                <a:uFillTx/>
                <a:latin typeface="Inter"/>
                <a:ea typeface="Inter"/>
                <a:cs typeface="Inter"/>
                <a:sym typeface="Inter"/>
              </a:rPr>
              <a:t>eskrivend</a:t>
            </a:r>
            <a:r>
              <a:rPr lang="da-DK" sz="1800" b="1" dirty="0">
                <a:solidFill>
                  <a:srgbClr val="FFFFFF"/>
                </a:solidFill>
                <a:latin typeface="Inter"/>
                <a:ea typeface="Inter"/>
                <a:cs typeface="Inter"/>
                <a:sym typeface="Inter"/>
              </a:rPr>
              <a:t>e </a:t>
            </a:r>
            <a:r>
              <a:rPr kumimoji="0" lang="da-DK" sz="1800" b="1" i="0" u="none" strike="noStrike" kern="0" cap="none" spc="0" normalizeH="0" baseline="0" noProof="0" dirty="0">
                <a:ln>
                  <a:noFill/>
                </a:ln>
                <a:solidFill>
                  <a:srgbClr val="FFFFFF"/>
                </a:solidFill>
                <a:effectLst/>
                <a:uLnTx/>
                <a:uFillTx/>
                <a:latin typeface="Inter"/>
                <a:ea typeface="Inter"/>
                <a:cs typeface="Inter"/>
                <a:sym typeface="Inter"/>
              </a:rPr>
              <a:t>stikord’, </a:t>
            </a:r>
            <a:r>
              <a:rPr kumimoji="0" lang="da-DK" sz="1800" b="0" i="0" u="none" strike="noStrike" kern="0" cap="none" spc="0" normalizeH="0" baseline="0" noProof="0" dirty="0">
                <a:ln>
                  <a:noFill/>
                </a:ln>
                <a:solidFill>
                  <a:srgbClr val="FFFFFF"/>
                </a:solidFill>
                <a:effectLst/>
                <a:uLnTx/>
                <a:uFillTx/>
                <a:latin typeface="Inter"/>
                <a:ea typeface="Inter"/>
                <a:cs typeface="Inter"/>
                <a:sym typeface="Inter"/>
              </a:rPr>
              <a:t>som</a:t>
            </a:r>
            <a:r>
              <a:rPr kumimoji="0" lang="da-DK" sz="1800" b="1" i="0" u="none" strike="noStrike" kern="0" cap="none" spc="0" normalizeH="0" baseline="0" noProof="0" dirty="0">
                <a:ln>
                  <a:noFill/>
                </a:ln>
                <a:solidFill>
                  <a:srgbClr val="FFFFFF"/>
                </a:solidFill>
                <a:effectLst/>
                <a:uLnTx/>
                <a:uFillTx/>
                <a:latin typeface="Inter"/>
                <a:ea typeface="Inter"/>
                <a:cs typeface="Inter"/>
                <a:sym typeface="Inter"/>
              </a:rPr>
              <a:t> </a:t>
            </a:r>
            <a:r>
              <a:rPr kumimoji="0" lang="da-DK" sz="1800" b="0" i="0" u="none" strike="noStrike" kern="0" cap="none" spc="0" normalizeH="0" baseline="0" noProof="0" dirty="0">
                <a:ln>
                  <a:noFill/>
                </a:ln>
                <a:solidFill>
                  <a:srgbClr val="FFFFFF"/>
                </a:solidFill>
                <a:effectLst/>
                <a:uLnTx/>
                <a:uFillTx/>
                <a:latin typeface="Inter"/>
                <a:ea typeface="Inter"/>
                <a:cs typeface="Inter"/>
                <a:sym typeface="Inter"/>
              </a:rPr>
              <a:t>giver et mere hverdagsligt, uredigeret og autentisk billede af hvordan en teenager på jeres alder ser ud og et billede som er mere opsat, stiliseret og redigeret?</a:t>
            </a:r>
            <a:endParaRPr kumimoji="0" lang="da-DK" sz="1200" b="0" i="0" u="none" strike="noStrike" kern="0" cap="none" spc="0" normalizeH="0" baseline="0" noProof="0" dirty="0">
              <a:ln>
                <a:noFill/>
              </a:ln>
              <a:solidFill>
                <a:srgbClr val="FFFFFF"/>
              </a:solidFill>
              <a:effectLst/>
              <a:uLnTx/>
              <a:uFillTx/>
              <a:latin typeface="Arial"/>
              <a:cs typeface="Arial"/>
              <a:sym typeface="Arial"/>
            </a:endParaRPr>
          </a:p>
        </p:txBody>
      </p:sp>
      <p:sp>
        <p:nvSpPr>
          <p:cNvPr id="7" name="Tekstfelt 6">
            <a:extLst>
              <a:ext uri="{FF2B5EF4-FFF2-40B4-BE49-F238E27FC236}">
                <a16:creationId xmlns:a16="http://schemas.microsoft.com/office/drawing/2014/main" id="{4C65370E-9B18-23FA-5A28-3F49024A2D58}"/>
              </a:ext>
            </a:extLst>
          </p:cNvPr>
          <p:cNvSpPr txBox="1"/>
          <p:nvPr/>
        </p:nvSpPr>
        <p:spPr>
          <a:xfrm>
            <a:off x="806705" y="3429000"/>
            <a:ext cx="5172860" cy="1118063"/>
          </a:xfrm>
          <a:prstGeom prst="rect">
            <a:avLst/>
          </a:prstGeom>
          <a:noFill/>
        </p:spPr>
        <p:txBody>
          <a:bodyPr wrap="square">
            <a:spAutoFit/>
          </a:bodyPr>
          <a:lstStyle/>
          <a:p>
            <a:pPr marL="0" marR="0" lvl="0" indent="0" algn="ctr" defTabSz="914400" rtl="0" eaLnBrk="1" fontAlgn="auto" latinLnBrk="0" hangingPunct="1">
              <a:lnSpc>
                <a:spcPct val="114000"/>
              </a:lnSpc>
              <a:spcBef>
                <a:spcPts val="600"/>
              </a:spcBef>
              <a:spcAft>
                <a:spcPts val="0"/>
              </a:spcAft>
              <a:buClr>
                <a:srgbClr val="000000"/>
              </a:buClr>
              <a:buSzTx/>
              <a:buFont typeface="Arial"/>
              <a:buNone/>
              <a:tabLst/>
              <a:defRPr/>
            </a:pPr>
            <a:r>
              <a:rPr kumimoji="0" lang="da-DK" sz="2000" b="1" i="0" u="none" strike="noStrike" kern="0" cap="none" spc="0" normalizeH="0" baseline="0" noProof="0" dirty="0">
                <a:ln>
                  <a:noFill/>
                </a:ln>
                <a:solidFill>
                  <a:srgbClr val="FFC819"/>
                </a:solidFill>
                <a:effectLst/>
                <a:uLnTx/>
                <a:uFillTx/>
                <a:latin typeface="Inter"/>
                <a:ea typeface="Inter"/>
                <a:cs typeface="Inter"/>
                <a:sym typeface="Inter"/>
              </a:rPr>
              <a:t>Hvordan ser den perfekt redigerede teenager ud? Og hvordan ser den hverdagslige teenager ud? </a:t>
            </a:r>
            <a:endParaRPr kumimoji="0" lang="da-DK" sz="2000" b="0" i="0" u="none" strike="noStrike" kern="0" cap="none" spc="0" normalizeH="0" baseline="0" noProof="0" dirty="0">
              <a:ln>
                <a:noFill/>
              </a:ln>
              <a:solidFill>
                <a:srgbClr val="FFC819"/>
              </a:solidFill>
              <a:effectLst/>
              <a:uLnTx/>
              <a:uFillTx/>
              <a:latin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58"/>
        <p:cNvGrpSpPr/>
        <p:nvPr/>
      </p:nvGrpSpPr>
      <p:grpSpPr>
        <a:xfrm>
          <a:off x="0" y="0"/>
          <a:ext cx="0" cy="0"/>
          <a:chOff x="0" y="0"/>
          <a:chExt cx="0" cy="0"/>
        </a:xfrm>
      </p:grpSpPr>
      <p:sp>
        <p:nvSpPr>
          <p:cNvPr id="359" name="Google Shape;359;p27"/>
          <p:cNvSpPr/>
          <p:nvPr/>
        </p:nvSpPr>
        <p:spPr>
          <a:xfrm>
            <a:off x="168080" y="5754306"/>
            <a:ext cx="5626013" cy="1014351"/>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Calibri"/>
                <a:sym typeface="Calibri"/>
              </a:rPr>
              <a:t>Padlet:</a:t>
            </a:r>
            <a:endParaRPr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i="0" dirty="0" err="1">
                <a:solidFill>
                  <a:schemeClr val="bg1"/>
                </a:solidFill>
                <a:latin typeface="Inter" panose="02000503000000020004" pitchFamily="2" charset="0"/>
                <a:ea typeface="Inter" panose="02000503000000020004" pitchFamily="2" charset="0"/>
                <a:sym typeface="Arial"/>
              </a:rPr>
              <a:t>Upshot</a:t>
            </a:r>
            <a:r>
              <a:rPr lang="da-DK" sz="1600" b="1" i="0" dirty="0">
                <a:solidFill>
                  <a:schemeClr val="bg1"/>
                </a:solidFill>
                <a:latin typeface="Inter" panose="02000503000000020004" pitchFamily="2" charset="0"/>
                <a:ea typeface="Inter" panose="02000503000000020004" pitchFamily="2" charset="0"/>
                <a:sym typeface="Arial"/>
              </a:rPr>
              <a:t> of A </a:t>
            </a:r>
            <a:r>
              <a:rPr lang="da-DK" sz="1600" b="1" i="0" dirty="0" err="1">
                <a:solidFill>
                  <a:schemeClr val="bg1"/>
                </a:solidFill>
                <a:latin typeface="Inter" panose="02000503000000020004" pitchFamily="2" charset="0"/>
                <a:ea typeface="Inter" panose="02000503000000020004" pitchFamily="2" charset="0"/>
                <a:sym typeface="Arial"/>
              </a:rPr>
              <a:t>moody</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dirty="0">
                <a:solidFill>
                  <a:schemeClr val="bg1"/>
                </a:solidFill>
                <a:latin typeface="Inter" panose="02000503000000020004" pitchFamily="2" charset="0"/>
                <a:ea typeface="Inter" panose="02000503000000020004" pitchFamily="2" charset="0"/>
                <a:sym typeface="Arial"/>
              </a:rPr>
              <a:t>D</a:t>
            </a:r>
            <a:r>
              <a:rPr lang="da-DK" sz="1600" b="1" i="0" dirty="0">
                <a:solidFill>
                  <a:schemeClr val="bg1"/>
                </a:solidFill>
                <a:latin typeface="Inter" panose="02000503000000020004" pitchFamily="2" charset="0"/>
                <a:ea typeface="Inter" panose="02000503000000020004" pitchFamily="2" charset="0"/>
                <a:sym typeface="Arial"/>
              </a:rPr>
              <a:t>anish teen in </a:t>
            </a:r>
            <a:r>
              <a:rPr lang="da-DK" sz="1600" b="1" i="0" dirty="0" err="1">
                <a:solidFill>
                  <a:schemeClr val="bg1"/>
                </a:solidFill>
                <a:latin typeface="Inter" panose="02000503000000020004" pitchFamily="2" charset="0"/>
                <a:ea typeface="Inter" panose="02000503000000020004" pitchFamily="2" charset="0"/>
                <a:sym typeface="Arial"/>
              </a:rPr>
              <a:t>mid</a:t>
            </a:r>
            <a:r>
              <a:rPr lang="da-DK" sz="1600" b="1" i="0" dirty="0">
                <a:solidFill>
                  <a:schemeClr val="bg1"/>
                </a:solidFill>
                <a:latin typeface="Inter" panose="02000503000000020004" pitchFamily="2" charset="0"/>
                <a:ea typeface="Inter" panose="02000503000000020004" pitchFamily="2" charset="0"/>
                <a:sym typeface="Arial"/>
              </a:rPr>
              <a:t>-morning, 35mm </a:t>
            </a:r>
            <a:r>
              <a:rPr lang="da-DK" sz="1600" b="1" i="0" dirty="0" err="1">
                <a:solidFill>
                  <a:schemeClr val="bg1"/>
                </a:solidFill>
                <a:latin typeface="Inter" panose="02000503000000020004" pitchFamily="2" charset="0"/>
                <a:ea typeface="Inter" panose="02000503000000020004" pitchFamily="2" charset="0"/>
                <a:sym typeface="Arial"/>
              </a:rPr>
              <a:t>anamorphic</a:t>
            </a:r>
            <a:r>
              <a:rPr lang="da-DK" sz="1600" b="1" i="0" dirty="0">
                <a:solidFill>
                  <a:schemeClr val="bg1"/>
                </a:solidFill>
                <a:latin typeface="Inter" panose="02000503000000020004" pitchFamily="2" charset="0"/>
                <a:ea typeface="Inter" panose="02000503000000020004" pitchFamily="2" charset="0"/>
                <a:sym typeface="Arial"/>
              </a:rPr>
              <a:t> analog </a:t>
            </a:r>
            <a:r>
              <a:rPr lang="da-DK" sz="1600" b="1" i="0" dirty="0" err="1">
                <a:solidFill>
                  <a:schemeClr val="bg1"/>
                </a:solidFill>
                <a:latin typeface="Inter" panose="02000503000000020004" pitchFamily="2" charset="0"/>
                <a:ea typeface="Inter" panose="02000503000000020004" pitchFamily="2" charset="0"/>
                <a:sym typeface="Arial"/>
              </a:rPr>
              <a:t>quality</a:t>
            </a:r>
            <a:r>
              <a:rPr lang="da-DK" sz="1600" b="1" i="0" dirty="0">
                <a:solidFill>
                  <a:schemeClr val="bg1"/>
                </a:solidFill>
                <a:latin typeface="Inter" panose="02000503000000020004" pitchFamily="2" charset="0"/>
                <a:ea typeface="Inter" panose="02000503000000020004" pitchFamily="2" charset="0"/>
                <a:sym typeface="Arial"/>
              </a:rPr>
              <a:t>, </a:t>
            </a:r>
            <a:r>
              <a:rPr lang="da-DK" sz="1600" b="1" i="0" dirty="0" err="1">
                <a:solidFill>
                  <a:schemeClr val="bg1"/>
                </a:solidFill>
                <a:latin typeface="Inter" panose="02000503000000020004" pitchFamily="2" charset="0"/>
                <a:ea typeface="Inter" panose="02000503000000020004" pitchFamily="2" charset="0"/>
                <a:sym typeface="Arial"/>
              </a:rPr>
              <a:t>Voyeuristic</a:t>
            </a:r>
            <a:r>
              <a:rPr lang="da-DK" sz="1600" b="1" i="0" dirty="0">
                <a:solidFill>
                  <a:schemeClr val="bg1"/>
                </a:solidFill>
                <a:latin typeface="Inter" panose="02000503000000020004" pitchFamily="2" charset="0"/>
                <a:ea typeface="Inter" panose="02000503000000020004" pitchFamily="2" charset="0"/>
                <a:sym typeface="Arial"/>
              </a:rPr>
              <a:t> shot</a:t>
            </a:r>
            <a:endParaRPr sz="1600" b="1" dirty="0">
              <a:solidFill>
                <a:schemeClr val="bg1"/>
              </a:solidFill>
              <a:latin typeface="Inter" panose="02000503000000020004" pitchFamily="2" charset="0"/>
              <a:ea typeface="Inter" panose="02000503000000020004" pitchFamily="2" charset="0"/>
              <a:cs typeface="Calibri"/>
              <a:sym typeface="Calibri"/>
            </a:endParaRPr>
          </a:p>
        </p:txBody>
      </p:sp>
      <p:sp>
        <p:nvSpPr>
          <p:cNvPr id="360" name="Google Shape;360;p27"/>
          <p:cNvSpPr/>
          <p:nvPr/>
        </p:nvSpPr>
        <p:spPr>
          <a:xfrm>
            <a:off x="302293" y="197710"/>
            <a:ext cx="5404677" cy="5404677"/>
          </a:xfrm>
          <a:prstGeom prst="roundRect">
            <a:avLst>
              <a:gd name="adj" fmla="val 16667"/>
            </a:avLst>
          </a:prstGeom>
          <a:blipFill rotWithShape="1">
            <a:blip r:embed="rId3">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1" name="Google Shape;361;p27"/>
          <p:cNvSpPr/>
          <p:nvPr/>
        </p:nvSpPr>
        <p:spPr>
          <a:xfrm>
            <a:off x="6281185" y="268184"/>
            <a:ext cx="5334204" cy="5334204"/>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2" name="Google Shape;362;p27"/>
          <p:cNvSpPr/>
          <p:nvPr/>
        </p:nvSpPr>
        <p:spPr>
          <a:xfrm>
            <a:off x="6142160" y="5754305"/>
            <a:ext cx="5626013" cy="1014351"/>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rgbClr val="F8DF82"/>
                </a:solidFill>
                <a:latin typeface="Inter" panose="02000503000000020004" pitchFamily="2" charset="0"/>
                <a:ea typeface="Inter" panose="02000503000000020004" pitchFamily="2" charset="0"/>
                <a:cs typeface="Calibri"/>
                <a:sym typeface="Calibri"/>
              </a:rPr>
              <a:t>Padlet:</a:t>
            </a:r>
            <a:endParaRPr sz="1600" b="1" dirty="0">
              <a:solidFill>
                <a:srgbClr val="F8DF82"/>
              </a:solidFill>
              <a:latin typeface="Inter" panose="02000503000000020004" pitchFamily="2" charset="0"/>
              <a:ea typeface="Inter" panose="02000503000000020004" pitchFamily="2" charset="0"/>
            </a:endParaRPr>
          </a:p>
          <a:p>
            <a:pPr marL="0" marR="0" lvl="0" indent="0" algn="ctr" rtl="0">
              <a:spcBef>
                <a:spcPts val="0"/>
              </a:spcBef>
              <a:spcAft>
                <a:spcPts val="0"/>
              </a:spcAft>
              <a:buNone/>
            </a:pPr>
            <a:r>
              <a:rPr lang="da-DK" sz="1600" b="1" i="0" dirty="0">
                <a:solidFill>
                  <a:schemeClr val="bg1"/>
                </a:solidFill>
                <a:latin typeface="Inter" panose="02000503000000020004" pitchFamily="2" charset="0"/>
                <a:ea typeface="Inter" panose="02000503000000020004" pitchFamily="2" charset="0"/>
                <a:sym typeface="Arial"/>
              </a:rPr>
              <a:t>Selfie of Danish teen girl in Schoolyard with </a:t>
            </a:r>
            <a:r>
              <a:rPr lang="da-DK" sz="1600" b="1" i="0" dirty="0" err="1">
                <a:solidFill>
                  <a:schemeClr val="bg1"/>
                </a:solidFill>
                <a:latin typeface="Inter" panose="02000503000000020004" pitchFamily="2" charset="0"/>
                <a:ea typeface="Inter" panose="02000503000000020004" pitchFamily="2" charset="0"/>
                <a:sym typeface="Arial"/>
              </a:rPr>
              <a:t>friends</a:t>
            </a:r>
            <a:r>
              <a:rPr lang="da-DK" sz="1600" b="1" i="0" dirty="0">
                <a:solidFill>
                  <a:schemeClr val="bg1"/>
                </a:solidFill>
                <a:latin typeface="Inter" panose="02000503000000020004" pitchFamily="2" charset="0"/>
                <a:ea typeface="Inter" panose="02000503000000020004" pitchFamily="2" charset="0"/>
                <a:sym typeface="Arial"/>
              </a:rPr>
              <a:t> in </a:t>
            </a:r>
            <a:r>
              <a:rPr lang="da-DK" sz="1600" b="1" i="0" dirty="0" err="1">
                <a:solidFill>
                  <a:schemeClr val="bg1"/>
                </a:solidFill>
                <a:latin typeface="Inter" panose="02000503000000020004" pitchFamily="2" charset="0"/>
                <a:ea typeface="Inter" panose="02000503000000020004" pitchFamily="2" charset="0"/>
                <a:sym typeface="Arial"/>
              </a:rPr>
              <a:t>background</a:t>
            </a:r>
            <a:r>
              <a:rPr lang="da-DK" sz="1600" b="1" i="0" dirty="0">
                <a:solidFill>
                  <a:schemeClr val="bg1"/>
                </a:solidFill>
                <a:latin typeface="Inter" panose="02000503000000020004" pitchFamily="2" charset="0"/>
                <a:ea typeface="Inter" panose="02000503000000020004" pitchFamily="2" charset="0"/>
                <a:sym typeface="Arial"/>
              </a:rPr>
              <a:t>, 50mm </a:t>
            </a:r>
            <a:r>
              <a:rPr lang="da-DK" sz="1600" b="1" i="0" dirty="0" err="1">
                <a:solidFill>
                  <a:schemeClr val="bg1"/>
                </a:solidFill>
                <a:latin typeface="Inter" panose="02000503000000020004" pitchFamily="2" charset="0"/>
                <a:ea typeface="Inter" panose="02000503000000020004" pitchFamily="2" charset="0"/>
                <a:sym typeface="Arial"/>
              </a:rPr>
              <a:t>Photograph</a:t>
            </a:r>
            <a:r>
              <a:rPr lang="da-DK" sz="1600" b="1" i="0" dirty="0">
                <a:solidFill>
                  <a:schemeClr val="bg1"/>
                </a:solidFill>
                <a:latin typeface="Inter" panose="02000503000000020004" pitchFamily="2" charset="0"/>
                <a:ea typeface="Inter" panose="02000503000000020004" pitchFamily="2" charset="0"/>
                <a:sym typeface="Arial"/>
              </a:rPr>
              <a:t> with no </a:t>
            </a:r>
            <a:r>
              <a:rPr lang="da-DK" sz="1600" b="1" i="0" dirty="0" err="1">
                <a:solidFill>
                  <a:schemeClr val="bg1"/>
                </a:solidFill>
                <a:latin typeface="Inter" panose="02000503000000020004" pitchFamily="2" charset="0"/>
                <a:ea typeface="Inter" panose="02000503000000020004" pitchFamily="2" charset="0"/>
                <a:sym typeface="Arial"/>
              </a:rPr>
              <a:t>added</a:t>
            </a:r>
            <a:r>
              <a:rPr lang="da-DK" sz="1600" b="1" i="0" dirty="0">
                <a:solidFill>
                  <a:schemeClr val="bg1"/>
                </a:solidFill>
                <a:latin typeface="Inter" panose="02000503000000020004" pitchFamily="2" charset="0"/>
                <a:ea typeface="Inter" panose="02000503000000020004" pitchFamily="2" charset="0"/>
                <a:sym typeface="Arial"/>
              </a:rPr>
              <a:t> light. </a:t>
            </a:r>
            <a:r>
              <a:rPr lang="da-DK" sz="1600" b="1" i="0" dirty="0" err="1">
                <a:solidFill>
                  <a:schemeClr val="bg1"/>
                </a:solidFill>
                <a:latin typeface="Inter" panose="02000503000000020004" pitchFamily="2" charset="0"/>
                <a:ea typeface="Inter" panose="02000503000000020004" pitchFamily="2" charset="0"/>
                <a:sym typeface="Arial"/>
              </a:rPr>
              <a:t>Mid-evening</a:t>
            </a:r>
            <a:endParaRPr sz="1600" b="1" dirty="0">
              <a:solidFill>
                <a:schemeClr val="bg1"/>
              </a:solidFill>
              <a:latin typeface="Inter" panose="02000503000000020004" pitchFamily="2" charset="0"/>
              <a:ea typeface="Inter" panose="02000503000000020004" pitchFamily="2" charset="0"/>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7"/>
        <p:cNvGrpSpPr/>
        <p:nvPr/>
      </p:nvGrpSpPr>
      <p:grpSpPr>
        <a:xfrm>
          <a:off x="0" y="0"/>
          <a:ext cx="0" cy="0"/>
          <a:chOff x="0" y="0"/>
          <a:chExt cx="0" cy="0"/>
        </a:xfrm>
      </p:grpSpPr>
      <p:sp>
        <p:nvSpPr>
          <p:cNvPr id="368" name="Google Shape;368;p28"/>
          <p:cNvSpPr txBox="1"/>
          <p:nvPr/>
        </p:nvSpPr>
        <p:spPr>
          <a:xfrm>
            <a:off x="0" y="270090"/>
            <a:ext cx="12192000"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da-DK" sz="2400" dirty="0">
                <a:solidFill>
                  <a:srgbClr val="7030A0"/>
                </a:solidFill>
                <a:latin typeface="Calistoga"/>
                <a:ea typeface="Calistoga"/>
                <a:cs typeface="Calistoga"/>
                <a:sym typeface="Calistoga"/>
              </a:rPr>
              <a:t>Hvilke stikord kan bruges til at skabe ”redigerede” og ”uredigerede teenagers”</a:t>
            </a:r>
            <a:endParaRPr sz="1200" dirty="0">
              <a:solidFill>
                <a:srgbClr val="7030A0"/>
              </a:solidFill>
            </a:endParaRPr>
          </a:p>
        </p:txBody>
      </p:sp>
      <p:graphicFrame>
        <p:nvGraphicFramePr>
          <p:cNvPr id="369" name="Google Shape;369;p28"/>
          <p:cNvGraphicFramePr/>
          <p:nvPr>
            <p:extLst>
              <p:ext uri="{D42A27DB-BD31-4B8C-83A1-F6EECF244321}">
                <p14:modId xmlns:p14="http://schemas.microsoft.com/office/powerpoint/2010/main" val="2409464293"/>
              </p:ext>
            </p:extLst>
          </p:nvPr>
        </p:nvGraphicFramePr>
        <p:xfrm>
          <a:off x="517322" y="932187"/>
          <a:ext cx="5380972" cy="4559995"/>
        </p:xfrm>
        <a:graphic>
          <a:graphicData uri="http://schemas.openxmlformats.org/drawingml/2006/table">
            <a:tbl>
              <a:tblPr firstRow="1" bandRow="1">
                <a:tableStyleId>{5940675A-B579-460E-94D1-54222C63F5DA}</a:tableStyleId>
              </a:tblPr>
              <a:tblGrid>
                <a:gridCol w="2670327">
                  <a:extLst>
                    <a:ext uri="{9D8B030D-6E8A-4147-A177-3AD203B41FA5}">
                      <a16:colId xmlns:a16="http://schemas.microsoft.com/office/drawing/2014/main" val="20000"/>
                    </a:ext>
                  </a:extLst>
                </a:gridCol>
                <a:gridCol w="2710645">
                  <a:extLst>
                    <a:ext uri="{9D8B030D-6E8A-4147-A177-3AD203B41FA5}">
                      <a16:colId xmlns:a16="http://schemas.microsoft.com/office/drawing/2014/main" val="116808442"/>
                    </a:ext>
                  </a:extLst>
                </a:gridCol>
              </a:tblGrid>
              <a:tr h="666475">
                <a:tc gridSpan="2">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Inter"/>
                        <a:buNone/>
                        <a:tabLst/>
                        <a:defRPr/>
                      </a:pPr>
                      <a:r>
                        <a:rPr lang="da-DK" sz="1800" b="1" dirty="0">
                          <a:latin typeface="Inter" panose="02000503000000020004" pitchFamily="2" charset="0"/>
                          <a:ea typeface="Inter" panose="02000503000000020004" pitchFamily="2" charset="0"/>
                          <a:sym typeface="Inter"/>
                        </a:rPr>
                        <a:t>Brug humør-, stemnings-</a:t>
                      </a:r>
                    </a:p>
                    <a:p>
                      <a:pPr marL="0" marR="0" lvl="0" indent="0" algn="ctr" defTabSz="914400" rtl="0" eaLnBrk="1" fontAlgn="auto" latinLnBrk="0" hangingPunct="1">
                        <a:lnSpc>
                          <a:spcPct val="100000"/>
                        </a:lnSpc>
                        <a:spcBef>
                          <a:spcPts val="0"/>
                        </a:spcBef>
                        <a:spcAft>
                          <a:spcPts val="0"/>
                        </a:spcAft>
                        <a:buClr>
                          <a:schemeClr val="dk1"/>
                        </a:buClr>
                        <a:buSzPts val="1600"/>
                        <a:buFont typeface="Inter"/>
                        <a:buNone/>
                        <a:tabLst/>
                        <a:defRPr/>
                      </a:pPr>
                      <a:r>
                        <a:rPr lang="da-DK" sz="1800" b="1" dirty="0">
                          <a:latin typeface="Inter" panose="02000503000000020004" pitchFamily="2" charset="0"/>
                          <a:ea typeface="Inter" panose="02000503000000020004" pitchFamily="2" charset="0"/>
                          <a:sym typeface="Inter"/>
                        </a:rPr>
                        <a:t>og farve-stikord til motivbeskrivelsen</a:t>
                      </a:r>
                      <a:endParaRPr lang="da-DK" sz="1800" b="1" dirty="0">
                        <a:latin typeface="Inter" panose="02000503000000020004" pitchFamily="2" charset="0"/>
                        <a:ea typeface="Inter" panose="02000503000000020004" pitchFamily="2" charset="0"/>
                      </a:endParaRPr>
                    </a:p>
                  </a:txBody>
                  <a:tcPr marL="91450" marR="91450" marT="45725" marB="45725">
                    <a:lnB w="28575" cap="flat" cmpd="sng" algn="ctr">
                      <a:solidFill>
                        <a:schemeClr val="tx1"/>
                      </a:solidFill>
                      <a:prstDash val="solid"/>
                      <a:round/>
                      <a:headEnd type="none" w="med" len="med"/>
                      <a:tailEnd type="none" w="med" len="med"/>
                    </a:lnB>
                  </a:tcPr>
                </a:tc>
                <a:tc hMerge="1">
                  <a:txBody>
                    <a:bodyPr/>
                    <a:lstStyle/>
                    <a:p>
                      <a:endParaRPr lang="da-DK"/>
                    </a:p>
                  </a:txBody>
                  <a:tcPr/>
                </a:tc>
                <a:extLst>
                  <a:ext uri="{0D108BD9-81ED-4DB2-BD59-A6C34878D82A}">
                    <a16:rowId xmlns:a16="http://schemas.microsoft.com/office/drawing/2014/main" val="10000"/>
                  </a:ext>
                </a:extLst>
              </a:tr>
              <a:tr h="86354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Friendliness</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Desolation</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Venlighed/ødelæggelse</a:t>
                      </a:r>
                      <a:endParaRPr lang="da-DK" sz="1500" dirty="0">
                        <a:solidFill>
                          <a:schemeClr val="tx1"/>
                        </a:solidFill>
                        <a:latin typeface="Inter" panose="02000503000000020004" pitchFamily="2" charset="0"/>
                        <a:ea typeface="Inter" panose="02000503000000020004" pitchFamily="2" charset="0"/>
                      </a:endParaRPr>
                    </a:p>
                  </a:txBody>
                  <a:tcPr marL="91450" marR="91450" marT="45725" marB="45725">
                    <a:lnT w="28575" cap="flat" cmpd="sng" algn="ctr">
                      <a:solidFill>
                        <a:schemeClr val="tx1"/>
                      </a:solidFill>
                      <a:prstDash val="solid"/>
                      <a:round/>
                      <a:headEnd type="none" w="med" len="med"/>
                      <a:tailEnd type="none" w="med" len="med"/>
                    </a:lnT>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Innocence</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Materialism</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Uskyld/Materialistisk</a:t>
                      </a:r>
                      <a:endParaRPr lang="da-DK" sz="1500" dirty="0">
                        <a:solidFill>
                          <a:schemeClr val="tx1"/>
                        </a:solidFill>
                        <a:latin typeface="Inter" panose="02000503000000020004" pitchFamily="2" charset="0"/>
                        <a:ea typeface="Inter"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rPr>
                        <a:t>lyserød</a:t>
                      </a:r>
                    </a:p>
                  </a:txBody>
                  <a:tcPr marL="91450" marR="91450" marT="45725" marB="45725">
                    <a:lnT w="28575" cap="flat" cmpd="sng" algn="ctr">
                      <a:solidFill>
                        <a:schemeClr val="tx1"/>
                      </a:solidFill>
                      <a:prstDash val="solid"/>
                      <a:round/>
                      <a:headEnd type="none" w="med" len="med"/>
                      <a:tailEnd type="none" w="med" len="med"/>
                    </a:lnT>
                    <a:solidFill>
                      <a:srgbClr val="FF99CC"/>
                    </a:solidFill>
                  </a:tcPr>
                </a:tc>
                <a:extLst>
                  <a:ext uri="{0D108BD9-81ED-4DB2-BD59-A6C34878D82A}">
                    <a16:rowId xmlns:a16="http://schemas.microsoft.com/office/drawing/2014/main" val="10002"/>
                  </a:ext>
                </a:extLst>
              </a:tr>
              <a:tr h="7342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Optimism</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Illness</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Optimisme/sygdom</a:t>
                      </a:r>
                      <a:endParaRPr lang="da-DK" sz="1500" b="1" dirty="0">
                        <a:solidFill>
                          <a:schemeClr val="tx1"/>
                        </a:solidFill>
                        <a:latin typeface="Inter" panose="02000503000000020004" pitchFamily="2" charset="0"/>
                        <a:ea typeface="Inter" panose="02000503000000020004" pitchFamily="2" charset="0"/>
                        <a:sym typeface="Inter"/>
                      </a:endParaRPr>
                    </a:p>
                  </a:txBody>
                  <a:tcPr marL="91450" marR="91450" marT="45725" marB="45725">
                    <a:solidFill>
                      <a:schemeClr val="accent4">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Luxury</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Deception</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i="1" dirty="0">
                        <a:solidFill>
                          <a:schemeClr val="tx1"/>
                        </a:solidFill>
                        <a:latin typeface="Inter" panose="02000503000000020004" pitchFamily="2" charset="0"/>
                        <a:ea typeface="Inter" panose="02000503000000020004" pitchFamily="2" charset="0"/>
                        <a:cs typeface="Inter"/>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Luksus/Bedrag lilla</a:t>
                      </a:r>
                      <a:endParaRPr lang="da-DK" sz="1500" dirty="0">
                        <a:solidFill>
                          <a:schemeClr val="tx1"/>
                        </a:solidFill>
                        <a:latin typeface="Inter" panose="02000503000000020004" pitchFamily="2" charset="0"/>
                        <a:ea typeface="Inter" panose="02000503000000020004" pitchFamily="2" charset="0"/>
                      </a:endParaRPr>
                    </a:p>
                  </a:txBody>
                  <a:tcPr marL="91450" marR="91450" marT="45725" marB="45725">
                    <a:solidFill>
                      <a:srgbClr val="A66BD3"/>
                    </a:solidFill>
                  </a:tcPr>
                </a:tc>
                <a:extLst>
                  <a:ext uri="{0D108BD9-81ED-4DB2-BD59-A6C34878D82A}">
                    <a16:rowId xmlns:a16="http://schemas.microsoft.com/office/drawing/2014/main" val="2572225447"/>
                  </a:ext>
                </a:extLst>
              </a:tr>
              <a:tr h="7342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Freshness</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sadness</a:t>
                      </a:r>
                      <a:endParaRPr lang="da-DK" sz="1500" dirty="0">
                        <a:solidFill>
                          <a:schemeClr val="tx1"/>
                        </a:solidFill>
                        <a:latin typeface="Inter" panose="02000503000000020004" pitchFamily="2" charset="0"/>
                        <a:ea typeface="Inter"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Friskhed/sorg</a:t>
                      </a:r>
                    </a:p>
                  </a:txBody>
                  <a:tcPr marL="91450" marR="91450" marT="45725" marB="45725">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Growth/</a:t>
                      </a:r>
                      <a:r>
                        <a:rPr lang="da-DK" sz="1500" dirty="0" err="1">
                          <a:solidFill>
                            <a:schemeClr val="tx1"/>
                          </a:solidFill>
                          <a:latin typeface="Inter" panose="02000503000000020004" pitchFamily="2" charset="0"/>
                          <a:ea typeface="Inter" panose="02000503000000020004" pitchFamily="2" charset="0"/>
                          <a:sym typeface="Inter"/>
                        </a:rPr>
                        <a:t>envy</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”Growth”/misundelse grøn</a:t>
                      </a:r>
                      <a:endParaRPr lang="da-DK" sz="1500" dirty="0">
                        <a:solidFill>
                          <a:schemeClr val="tx1"/>
                        </a:solidFill>
                        <a:latin typeface="Inter" panose="02000503000000020004" pitchFamily="2" charset="0"/>
                        <a:ea typeface="Inter" panose="02000503000000020004" pitchFamily="2" charset="0"/>
                      </a:endParaRPr>
                    </a:p>
                  </a:txBody>
                  <a:tcPr marL="91450" marR="91450" marT="45725" marB="45725">
                    <a:solidFill>
                      <a:schemeClr val="accent6">
                        <a:lumMod val="60000"/>
                        <a:lumOff val="40000"/>
                      </a:schemeClr>
                    </a:solidFill>
                  </a:tcPr>
                </a:tc>
                <a:extLst>
                  <a:ext uri="{0D108BD9-81ED-4DB2-BD59-A6C34878D82A}">
                    <a16:rowId xmlns:a16="http://schemas.microsoft.com/office/drawing/2014/main" val="400380913"/>
                  </a:ext>
                </a:extLst>
              </a:tr>
              <a:tr h="67952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Calm</a:t>
                      </a:r>
                      <a:r>
                        <a:rPr lang="da-DK" sz="1500" dirty="0">
                          <a:solidFill>
                            <a:schemeClr val="tx1"/>
                          </a:solidFill>
                          <a:latin typeface="Inter" panose="02000503000000020004" pitchFamily="2" charset="0"/>
                          <a:ea typeface="Inter" panose="02000503000000020004" pitchFamily="2" charset="0"/>
                          <a:sym typeface="Inter"/>
                        </a:rPr>
                        <a:t>/</a:t>
                      </a:r>
                      <a:r>
                        <a:rPr lang="da-DK" sz="1500" dirty="0" err="1">
                          <a:solidFill>
                            <a:schemeClr val="tx1"/>
                          </a:solidFill>
                          <a:latin typeface="Inter" panose="02000503000000020004" pitchFamily="2" charset="0"/>
                          <a:ea typeface="Inter" panose="02000503000000020004" pitchFamily="2" charset="0"/>
                          <a:sym typeface="Inter"/>
                        </a:rPr>
                        <a:t>dull</a:t>
                      </a:r>
                      <a:endParaRPr lang="da-DK" sz="15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Ro/kedelig</a:t>
                      </a:r>
                    </a:p>
                  </a:txBody>
                  <a:tcPr marL="91450" marR="91450" marT="45725" marB="45725">
                    <a:solidFill>
                      <a:schemeClr val="bg1">
                        <a:lumMod val="6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bg1"/>
                          </a:solidFill>
                          <a:latin typeface="Inter" panose="02000503000000020004" pitchFamily="2" charset="0"/>
                          <a:ea typeface="Inter" panose="02000503000000020004" pitchFamily="2" charset="0"/>
                          <a:sym typeface="Inter"/>
                        </a:rPr>
                        <a:t>Power/</a:t>
                      </a:r>
                      <a:r>
                        <a:rPr lang="da-DK" sz="1500" dirty="0" err="1">
                          <a:solidFill>
                            <a:schemeClr val="bg1"/>
                          </a:solidFill>
                          <a:latin typeface="Inter" panose="02000503000000020004" pitchFamily="2" charset="0"/>
                          <a:ea typeface="Inter" panose="02000503000000020004" pitchFamily="2" charset="0"/>
                          <a:sym typeface="Inter"/>
                        </a:rPr>
                        <a:t>Hopelessness</a:t>
                      </a:r>
                      <a:endParaRPr lang="da-DK" sz="1500" dirty="0">
                        <a:solidFill>
                          <a:schemeClr val="bg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bg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bg1"/>
                          </a:solidFill>
                          <a:latin typeface="Inter" panose="02000503000000020004" pitchFamily="2" charset="0"/>
                          <a:ea typeface="Inter" panose="02000503000000020004" pitchFamily="2" charset="0"/>
                          <a:sym typeface="Inter"/>
                        </a:rPr>
                        <a:t>Magt/håbløshed sort</a:t>
                      </a:r>
                      <a:endParaRPr lang="da-DK" sz="1500" dirty="0">
                        <a:solidFill>
                          <a:schemeClr val="bg1"/>
                        </a:solidFill>
                        <a:latin typeface="Inter" panose="02000503000000020004" pitchFamily="2" charset="0"/>
                        <a:ea typeface="Inter" panose="02000503000000020004" pitchFamily="2" charset="0"/>
                      </a:endParaRPr>
                    </a:p>
                  </a:txBody>
                  <a:tcPr marL="91450" marR="91450" marT="45725" marB="45725">
                    <a:solidFill>
                      <a:schemeClr val="tx1"/>
                    </a:solidFill>
                  </a:tcPr>
                </a:tc>
                <a:extLst>
                  <a:ext uri="{0D108BD9-81ED-4DB2-BD59-A6C34878D82A}">
                    <a16:rowId xmlns:a16="http://schemas.microsoft.com/office/drawing/2014/main" val="173168516"/>
                  </a:ext>
                </a:extLst>
              </a:tr>
              <a:tr h="87680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Renhed/isolation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err="1">
                          <a:solidFill>
                            <a:schemeClr val="tx1"/>
                          </a:solidFill>
                          <a:latin typeface="Inter" panose="02000503000000020004" pitchFamily="2" charset="0"/>
                          <a:ea typeface="Inter" panose="02000503000000020004" pitchFamily="2" charset="0"/>
                          <a:sym typeface="Inter"/>
                        </a:rPr>
                        <a:t>Purity</a:t>
                      </a:r>
                      <a:r>
                        <a:rPr lang="da-DK" sz="1500" dirty="0">
                          <a:solidFill>
                            <a:schemeClr val="tx1"/>
                          </a:solidFill>
                          <a:latin typeface="Inter" panose="02000503000000020004" pitchFamily="2" charset="0"/>
                          <a:ea typeface="Inter" panose="02000503000000020004" pitchFamily="2" charset="0"/>
                          <a:sym typeface="Inter"/>
                        </a:rPr>
                        <a:t>/Isolation</a:t>
                      </a:r>
                      <a:endParaRPr lang="da-DK" sz="1500" dirty="0">
                        <a:solidFill>
                          <a:schemeClr val="tx1"/>
                        </a:solidFill>
                        <a:latin typeface="Inter" panose="02000503000000020004" pitchFamily="2" charset="0"/>
                        <a:ea typeface="Inter" panose="02000503000000020004" pitchFamily="2" charset="0"/>
                      </a:endParaRPr>
                    </a:p>
                  </a:txBody>
                  <a:tcPr marL="91450" marR="91450" marT="45725" marB="45725">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Passion/rage</a:t>
                      </a:r>
                      <a:endParaRPr lang="da-DK" sz="1500" dirty="0">
                        <a:solidFill>
                          <a:schemeClr val="tx1"/>
                        </a:solidFill>
                        <a:latin typeface="Inter" panose="02000503000000020004" pitchFamily="2" charset="0"/>
                        <a:ea typeface="Inter"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da-DK" sz="600" dirty="0">
                        <a:solidFill>
                          <a:schemeClr val="tx1"/>
                        </a:solidFill>
                        <a:latin typeface="Inter" panose="02000503000000020004" pitchFamily="2" charset="0"/>
                        <a:ea typeface="Inter" panose="02000503000000020004" pitchFamily="2" charset="0"/>
                        <a:sym typeface="Inter"/>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500" dirty="0">
                          <a:solidFill>
                            <a:schemeClr val="tx1"/>
                          </a:solidFill>
                          <a:latin typeface="Inter" panose="02000503000000020004" pitchFamily="2" charset="0"/>
                          <a:ea typeface="Inter" panose="02000503000000020004" pitchFamily="2" charset="0"/>
                          <a:sym typeface="Inter"/>
                        </a:rPr>
                        <a:t>Lidenskab/vrede</a:t>
                      </a:r>
                      <a:r>
                        <a:rPr lang="da-DK" sz="1500" i="1" dirty="0">
                          <a:solidFill>
                            <a:schemeClr val="tx1"/>
                          </a:solidFill>
                          <a:latin typeface="Inter" panose="02000503000000020004" pitchFamily="2" charset="0"/>
                          <a:ea typeface="Inter" panose="02000503000000020004" pitchFamily="2" charset="0"/>
                          <a:sym typeface="Inter"/>
                        </a:rPr>
                        <a:t> (rød)</a:t>
                      </a:r>
                    </a:p>
                  </a:txBody>
                  <a:tcPr marL="91450" marR="91450" marT="45725" marB="45725">
                    <a:lnB w="6350" cap="flat" cmpd="sng" algn="ctr">
                      <a:solidFill>
                        <a:schemeClr val="tx1"/>
                      </a:solidFill>
                      <a:prstDash val="solid"/>
                      <a:round/>
                      <a:headEnd type="none" w="med" len="med"/>
                      <a:tailEnd type="none" w="med" len="med"/>
                    </a:lnB>
                    <a:solidFill>
                      <a:srgbClr val="FF5B5B"/>
                    </a:solidFill>
                  </a:tcPr>
                </a:tc>
                <a:extLst>
                  <a:ext uri="{0D108BD9-81ED-4DB2-BD59-A6C34878D82A}">
                    <a16:rowId xmlns:a16="http://schemas.microsoft.com/office/drawing/2014/main" val="873762714"/>
                  </a:ext>
                </a:extLst>
              </a:tr>
            </a:tbl>
          </a:graphicData>
        </a:graphic>
      </p:graphicFrame>
      <p:graphicFrame>
        <p:nvGraphicFramePr>
          <p:cNvPr id="3" name="Tabel 3">
            <a:extLst>
              <a:ext uri="{FF2B5EF4-FFF2-40B4-BE49-F238E27FC236}">
                <a16:creationId xmlns:a16="http://schemas.microsoft.com/office/drawing/2014/main" id="{D2C6DB32-8F1E-19B4-A183-117487E92C13}"/>
              </a:ext>
            </a:extLst>
          </p:cNvPr>
          <p:cNvGraphicFramePr>
            <a:graphicFrameLocks noGrp="1"/>
          </p:cNvGraphicFramePr>
          <p:nvPr>
            <p:extLst>
              <p:ext uri="{D42A27DB-BD31-4B8C-83A1-F6EECF244321}">
                <p14:modId xmlns:p14="http://schemas.microsoft.com/office/powerpoint/2010/main" val="2097224601"/>
              </p:ext>
            </p:extLst>
          </p:nvPr>
        </p:nvGraphicFramePr>
        <p:xfrm>
          <a:off x="6293706" y="932187"/>
          <a:ext cx="5380972" cy="5660637"/>
        </p:xfrm>
        <a:graphic>
          <a:graphicData uri="http://schemas.openxmlformats.org/drawingml/2006/table">
            <a:tbl>
              <a:tblPr firstRow="1" bandRow="1">
                <a:tableStyleId>{5940675A-B579-460E-94D1-54222C63F5DA}</a:tableStyleId>
              </a:tblPr>
              <a:tblGrid>
                <a:gridCol w="2690486">
                  <a:extLst>
                    <a:ext uri="{9D8B030D-6E8A-4147-A177-3AD203B41FA5}">
                      <a16:colId xmlns:a16="http://schemas.microsoft.com/office/drawing/2014/main" val="4171089410"/>
                    </a:ext>
                  </a:extLst>
                </a:gridCol>
                <a:gridCol w="2690486">
                  <a:extLst>
                    <a:ext uri="{9D8B030D-6E8A-4147-A177-3AD203B41FA5}">
                      <a16:colId xmlns:a16="http://schemas.microsoft.com/office/drawing/2014/main" val="3523271320"/>
                    </a:ext>
                  </a:extLst>
                </a:gridCol>
              </a:tblGrid>
              <a:tr h="729223">
                <a:tc gridSpan="2">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Inter"/>
                        <a:buNone/>
                        <a:tabLst/>
                        <a:defRPr/>
                      </a:pPr>
                      <a:r>
                        <a:rPr lang="da-DK" sz="1800" b="1" dirty="0">
                          <a:latin typeface="Inter" panose="02000503000000020004" pitchFamily="2" charset="0"/>
                          <a:ea typeface="Inter" panose="02000503000000020004" pitchFamily="2" charset="0"/>
                          <a:sym typeface="Inter"/>
                        </a:rPr>
                        <a:t>Brug stikord der beskriver </a:t>
                      </a:r>
                    </a:p>
                    <a:p>
                      <a:pPr marL="0" marR="0" lvl="0" indent="0" algn="ctr" defTabSz="914400" rtl="0" eaLnBrk="1" fontAlgn="auto" latinLnBrk="0" hangingPunct="1">
                        <a:lnSpc>
                          <a:spcPct val="100000"/>
                        </a:lnSpc>
                        <a:spcBef>
                          <a:spcPts val="0"/>
                        </a:spcBef>
                        <a:spcAft>
                          <a:spcPts val="0"/>
                        </a:spcAft>
                        <a:buClr>
                          <a:schemeClr val="dk1"/>
                        </a:buClr>
                        <a:buSzPts val="1600"/>
                        <a:buFont typeface="Inter"/>
                        <a:buNone/>
                        <a:tabLst/>
                        <a:defRPr/>
                      </a:pPr>
                      <a:r>
                        <a:rPr lang="da-DK" sz="1800" b="1" dirty="0">
                          <a:latin typeface="Inter" panose="02000503000000020004" pitchFamily="2" charset="0"/>
                          <a:ea typeface="Inter" panose="02000503000000020004" pitchFamily="2" charset="0"/>
                          <a:sym typeface="Inter"/>
                        </a:rPr>
                        <a:t>handlingen i billedet</a:t>
                      </a:r>
                      <a:endParaRPr lang="da-DK" sz="1800" b="1" dirty="0">
                        <a:latin typeface="Inter" panose="02000503000000020004" pitchFamily="2" charset="0"/>
                        <a:ea typeface="Inter" panose="02000503000000020004" pitchFamily="2" charset="0"/>
                      </a:endParaRPr>
                    </a:p>
                  </a:txBody>
                  <a:tcPr marL="91450" marR="91450" marT="45725" marB="45725">
                    <a:lnB w="28575" cap="flat" cmpd="sng" algn="ctr">
                      <a:solidFill>
                        <a:schemeClr val="tx1"/>
                      </a:solidFill>
                      <a:prstDash val="solid"/>
                      <a:round/>
                      <a:headEnd type="none" w="med" len="med"/>
                      <a:tailEnd type="none" w="med" len="med"/>
                    </a:lnB>
                  </a:tcPr>
                </a:tc>
                <a:tc hMerge="1">
                  <a:txBody>
                    <a:bodyPr/>
                    <a:lstStyle/>
                    <a:p>
                      <a:endParaRPr lang="da-DK"/>
                    </a:p>
                  </a:txBody>
                  <a:tcPr/>
                </a:tc>
                <a:extLst>
                  <a:ext uri="{0D108BD9-81ED-4DB2-BD59-A6C34878D82A}">
                    <a16:rowId xmlns:a16="http://schemas.microsoft.com/office/drawing/2014/main" val="2237861012"/>
                  </a:ext>
                </a:extLst>
              </a:tr>
              <a:tr h="635223">
                <a:tc>
                  <a:txBody>
                    <a:bodyPr/>
                    <a:lstStyle/>
                    <a:p>
                      <a:pPr marL="0" marR="0" lvl="0" indent="0" algn="l" rtl="0">
                        <a:spcBef>
                          <a:spcPts val="0"/>
                        </a:spcBef>
                        <a:spcAft>
                          <a:spcPts val="0"/>
                        </a:spcAft>
                        <a:buNone/>
                      </a:pPr>
                      <a:r>
                        <a:rPr lang="da-DK" sz="1400" dirty="0" err="1">
                          <a:latin typeface="Inter" panose="02000503000000020004" pitchFamily="2" charset="0"/>
                          <a:ea typeface="Inter" panose="02000503000000020004" pitchFamily="2" charset="0"/>
                          <a:sym typeface="Inter"/>
                        </a:rPr>
                        <a:t>Dancing</a:t>
                      </a:r>
                      <a:r>
                        <a:rPr lang="da-DK" sz="1400" dirty="0">
                          <a:latin typeface="Inter" panose="02000503000000020004" pitchFamily="2" charset="0"/>
                          <a:ea typeface="Inter" panose="02000503000000020004" pitchFamily="2" charset="0"/>
                          <a:sym typeface="Inter"/>
                        </a:rPr>
                        <a:t>/Danser (ekstatisk)</a:t>
                      </a:r>
                      <a:endParaRPr lang="da-DK" sz="1600" dirty="0">
                        <a:latin typeface="Inter" panose="02000503000000020004" pitchFamily="2" charset="0"/>
                        <a:ea typeface="Inter" panose="02000503000000020004" pitchFamily="2" charset="0"/>
                      </a:endParaRPr>
                    </a:p>
                  </a:txBody>
                  <a:tcPr marL="91450" marR="91450" marT="45725" marB="45725">
                    <a:lnT w="28575" cap="flat" cmpd="sng" algn="ctr">
                      <a:solidFill>
                        <a:schemeClr val="tx1"/>
                      </a:solidFill>
                      <a:prstDash val="solid"/>
                      <a:round/>
                      <a:headEnd type="none" w="med" len="med"/>
                      <a:tailEnd type="none" w="med" len="med"/>
                    </a:lnT>
                    <a:solidFill>
                      <a:srgbClr val="CFAFE7"/>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Sleeping</a:t>
                      </a:r>
                      <a:r>
                        <a:rPr lang="da-DK" sz="1400" dirty="0">
                          <a:latin typeface="Inter" panose="02000503000000020004" pitchFamily="2" charset="0"/>
                          <a:ea typeface="Inter" panose="02000503000000020004" pitchFamily="2" charset="0"/>
                          <a:sym typeface="Inter"/>
                        </a:rPr>
                        <a:t>/Sover (længe)</a:t>
                      </a:r>
                      <a:endParaRPr lang="da-DK" sz="1400" dirty="0">
                        <a:latin typeface="Inter" panose="02000503000000020004" pitchFamily="2" charset="0"/>
                        <a:ea typeface="Inter" panose="02000503000000020004" pitchFamily="2" charset="0"/>
                      </a:endParaRPr>
                    </a:p>
                  </a:txBody>
                  <a:tcPr marL="91450" marR="91450" marT="45725" marB="45725">
                    <a:lnT w="28575" cap="flat" cmpd="sng" algn="ctr">
                      <a:solidFill>
                        <a:schemeClr val="tx1"/>
                      </a:solidFill>
                      <a:prstDash val="solid"/>
                      <a:round/>
                      <a:headEnd type="none" w="med" len="med"/>
                      <a:tailEnd type="none" w="med" len="med"/>
                    </a:lnT>
                    <a:solidFill>
                      <a:srgbClr val="CFAFE7"/>
                    </a:solidFill>
                  </a:tcPr>
                </a:tc>
                <a:extLst>
                  <a:ext uri="{0D108BD9-81ED-4DB2-BD59-A6C34878D82A}">
                    <a16:rowId xmlns:a16="http://schemas.microsoft.com/office/drawing/2014/main" val="2578162809"/>
                  </a:ext>
                </a:extLst>
              </a:tr>
              <a:tr h="59542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Talking</a:t>
                      </a:r>
                      <a:r>
                        <a:rPr lang="da-DK" sz="1400" dirty="0">
                          <a:latin typeface="Inter" panose="02000503000000020004" pitchFamily="2" charset="0"/>
                          <a:ea typeface="Inter" panose="02000503000000020004" pitchFamily="2" charset="0"/>
                          <a:sym typeface="Inter"/>
                        </a:rPr>
                        <a:t>/Taler (højt)</a:t>
                      </a:r>
                      <a:endParaRPr lang="da-DK" sz="1400" dirty="0">
                        <a:latin typeface="Inter" panose="02000503000000020004" pitchFamily="2" charset="0"/>
                        <a:ea typeface="Inter" panose="02000503000000020004" pitchFamily="2"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Eating</a:t>
                      </a:r>
                      <a:r>
                        <a:rPr lang="da-DK" sz="1400" dirty="0">
                          <a:latin typeface="Inter" panose="02000503000000020004" pitchFamily="2" charset="0"/>
                          <a:ea typeface="Inter" panose="02000503000000020004" pitchFamily="2" charset="0"/>
                          <a:sym typeface="Inter"/>
                        </a:rPr>
                        <a:t>/Spiser</a:t>
                      </a:r>
                      <a:endParaRPr lang="da-DK" sz="1400" dirty="0">
                        <a:latin typeface="Inter" panose="02000503000000020004" pitchFamily="2" charset="0"/>
                        <a:ea typeface="Inter" panose="02000503000000020004" pitchFamily="2" charset="0"/>
                      </a:endParaRPr>
                    </a:p>
                  </a:txBody>
                  <a:tcPr marL="91450" marR="91450" marT="45725" marB="45725"/>
                </a:tc>
                <a:extLst>
                  <a:ext uri="{0D108BD9-81ED-4DB2-BD59-A6C34878D82A}">
                    <a16:rowId xmlns:a16="http://schemas.microsoft.com/office/drawing/2014/main" val="2295816508"/>
                  </a:ext>
                </a:extLst>
              </a:tr>
              <a:tr h="63795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a:latin typeface="Inter" panose="02000503000000020004" pitchFamily="2" charset="0"/>
                          <a:ea typeface="Inter" panose="02000503000000020004" pitchFamily="2" charset="0"/>
                          <a:sym typeface="Inter"/>
                        </a:rPr>
                        <a:t>Writing/Skriver</a:t>
                      </a:r>
                      <a:endParaRPr lang="da-DK" sz="1400" dirty="0">
                        <a:latin typeface="Inter" panose="02000503000000020004" pitchFamily="2" charset="0"/>
                        <a:ea typeface="Inter" panose="02000503000000020004" pitchFamily="2" charset="0"/>
                      </a:endParaRPr>
                    </a:p>
                  </a:txBody>
                  <a:tcPr marL="91450" marR="91450" marT="45725" marB="45725">
                    <a:solidFill>
                      <a:srgbClr val="CFAFE7"/>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Playing</a:t>
                      </a:r>
                      <a:r>
                        <a:rPr lang="da-DK" sz="1400" dirty="0">
                          <a:latin typeface="Inter" panose="02000503000000020004" pitchFamily="2" charset="0"/>
                          <a:ea typeface="Inter" panose="02000503000000020004" pitchFamily="2" charset="0"/>
                          <a:sym typeface="Inter"/>
                        </a:rPr>
                        <a:t>/Spiller</a:t>
                      </a:r>
                      <a:endParaRPr lang="da-DK" sz="1400" dirty="0">
                        <a:latin typeface="Inter" panose="02000503000000020004" pitchFamily="2" charset="0"/>
                        <a:ea typeface="Inter" panose="02000503000000020004" pitchFamily="2" charset="0"/>
                      </a:endParaRPr>
                    </a:p>
                  </a:txBody>
                  <a:tcPr marL="91450" marR="91450" marT="45725" marB="45725">
                    <a:solidFill>
                      <a:srgbClr val="CFAFE7"/>
                    </a:solidFill>
                  </a:tcPr>
                </a:tc>
                <a:extLst>
                  <a:ext uri="{0D108BD9-81ED-4DB2-BD59-A6C34878D82A}">
                    <a16:rowId xmlns:a16="http://schemas.microsoft.com/office/drawing/2014/main" val="2921895352"/>
                  </a:ext>
                </a:extLst>
              </a:tr>
              <a:tr h="612223">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Singing</a:t>
                      </a:r>
                      <a:r>
                        <a:rPr lang="da-DK" sz="1400" dirty="0">
                          <a:latin typeface="Inter" panose="02000503000000020004" pitchFamily="2" charset="0"/>
                          <a:ea typeface="Inter" panose="02000503000000020004" pitchFamily="2" charset="0"/>
                          <a:sym typeface="Inter"/>
                        </a:rPr>
                        <a:t>/Synger</a:t>
                      </a:r>
                      <a:endParaRPr lang="da-DK" sz="1400" dirty="0">
                        <a:latin typeface="Inter" panose="02000503000000020004" pitchFamily="2" charset="0"/>
                        <a:ea typeface="Inter" panose="02000503000000020004" pitchFamily="2"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Walking</a:t>
                      </a:r>
                      <a:r>
                        <a:rPr lang="da-DK" sz="1400" dirty="0">
                          <a:latin typeface="Inter" panose="02000503000000020004" pitchFamily="2" charset="0"/>
                          <a:ea typeface="Inter" panose="02000503000000020004" pitchFamily="2" charset="0"/>
                          <a:sym typeface="Inter"/>
                        </a:rPr>
                        <a:t>/Går</a:t>
                      </a:r>
                      <a:endParaRPr lang="da-DK" sz="1400" dirty="0">
                        <a:latin typeface="Inter" panose="02000503000000020004" pitchFamily="2" charset="0"/>
                        <a:ea typeface="Inter" panose="02000503000000020004" pitchFamily="2" charset="0"/>
                      </a:endParaRPr>
                    </a:p>
                  </a:txBody>
                  <a:tcPr marL="91450" marR="91450" marT="45725" marB="45725"/>
                </a:tc>
                <a:extLst>
                  <a:ext uri="{0D108BD9-81ED-4DB2-BD59-A6C34878D82A}">
                    <a16:rowId xmlns:a16="http://schemas.microsoft.com/office/drawing/2014/main" val="360398338"/>
                  </a:ext>
                </a:extLst>
              </a:tr>
              <a:tr h="6309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Doing</a:t>
                      </a:r>
                      <a:r>
                        <a:rPr lang="da-DK" sz="1400" dirty="0">
                          <a:latin typeface="Inter" panose="02000503000000020004" pitchFamily="2" charset="0"/>
                          <a:ea typeface="Inter" panose="02000503000000020004" pitchFamily="2" charset="0"/>
                          <a:sym typeface="Inter"/>
                        </a:rPr>
                        <a:t> the </a:t>
                      </a:r>
                      <a:r>
                        <a:rPr lang="da-DK" sz="1400" dirty="0" err="1">
                          <a:latin typeface="Inter" panose="02000503000000020004" pitchFamily="2" charset="0"/>
                          <a:ea typeface="Inter" panose="02000503000000020004" pitchFamily="2" charset="0"/>
                          <a:sym typeface="Inter"/>
                        </a:rPr>
                        <a:t>dishes</a:t>
                      </a:r>
                      <a:r>
                        <a:rPr lang="da-DK" sz="1400" dirty="0">
                          <a:latin typeface="Inter" panose="02000503000000020004" pitchFamily="2" charset="0"/>
                          <a:ea typeface="Inter" panose="02000503000000020004" pitchFamily="2" charset="0"/>
                          <a:sym typeface="Inter"/>
                        </a:rPr>
                        <a:t>/Tager opvasken</a:t>
                      </a:r>
                      <a:endParaRPr lang="da-DK" sz="1400" dirty="0">
                        <a:latin typeface="Inter" panose="02000503000000020004" pitchFamily="2" charset="0"/>
                        <a:ea typeface="Inter" panose="02000503000000020004" pitchFamily="2" charset="0"/>
                      </a:endParaRPr>
                    </a:p>
                  </a:txBody>
                  <a:tcPr marL="91450" marR="91450" marT="45725" marB="45725">
                    <a:solidFill>
                      <a:srgbClr val="CFAFE7"/>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Texting</a:t>
                      </a:r>
                      <a:r>
                        <a:rPr lang="da-DK" sz="1400" dirty="0">
                          <a:latin typeface="Inter" panose="02000503000000020004" pitchFamily="2" charset="0"/>
                          <a:ea typeface="Inter" panose="02000503000000020004" pitchFamily="2" charset="0"/>
                          <a:sym typeface="Inter"/>
                        </a:rPr>
                        <a:t>/</a:t>
                      </a:r>
                      <a:r>
                        <a:rPr lang="da-DK" sz="1400" dirty="0" err="1">
                          <a:latin typeface="Inter" panose="02000503000000020004" pitchFamily="2" charset="0"/>
                          <a:ea typeface="Inter" panose="02000503000000020004" pitchFamily="2" charset="0"/>
                          <a:sym typeface="Inter"/>
                        </a:rPr>
                        <a:t>SMSer</a:t>
                      </a:r>
                      <a:endParaRPr lang="da-DK" sz="1400" dirty="0">
                        <a:latin typeface="Inter" panose="02000503000000020004" pitchFamily="2" charset="0"/>
                        <a:ea typeface="Inter" panose="02000503000000020004" pitchFamily="2" charset="0"/>
                        <a:sym typeface="Inter"/>
                      </a:endParaRPr>
                    </a:p>
                  </a:txBody>
                  <a:tcPr marL="91450" marR="91450" marT="45725" marB="45725">
                    <a:solidFill>
                      <a:srgbClr val="CFAFE7"/>
                    </a:solidFill>
                  </a:tcPr>
                </a:tc>
                <a:extLst>
                  <a:ext uri="{0D108BD9-81ED-4DB2-BD59-A6C34878D82A}">
                    <a16:rowId xmlns:a16="http://schemas.microsoft.com/office/drawing/2014/main" val="2760322201"/>
                  </a:ext>
                </a:extLst>
              </a:tr>
              <a:tr h="65921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Daydreaming</a:t>
                      </a:r>
                      <a:r>
                        <a:rPr lang="da-DK" sz="1400" dirty="0">
                          <a:latin typeface="Inter" panose="02000503000000020004" pitchFamily="2" charset="0"/>
                          <a:ea typeface="Inter" panose="02000503000000020004" pitchFamily="2" charset="0"/>
                          <a:sym typeface="Inter"/>
                        </a:rPr>
                        <a:t>/Dagdrømmer</a:t>
                      </a:r>
                      <a:endParaRPr lang="da-DK" sz="1400" dirty="0">
                        <a:latin typeface="Inter" panose="02000503000000020004" pitchFamily="2" charset="0"/>
                        <a:ea typeface="Inter" panose="02000503000000020004" pitchFamily="2"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Looking</a:t>
                      </a:r>
                      <a:r>
                        <a:rPr lang="da-DK" sz="1400" dirty="0">
                          <a:latin typeface="Inter" panose="02000503000000020004" pitchFamily="2" charset="0"/>
                          <a:ea typeface="Inter" panose="02000503000000020004" pitchFamily="2" charset="0"/>
                          <a:sym typeface="Inter"/>
                        </a:rPr>
                        <a:t> at X/Kigger på X</a:t>
                      </a:r>
                      <a:endParaRPr lang="da-DK" sz="1400" dirty="0">
                        <a:solidFill>
                          <a:schemeClr val="tx1"/>
                        </a:solidFill>
                        <a:latin typeface="Inter" panose="02000503000000020004" pitchFamily="2" charset="0"/>
                        <a:ea typeface="Inter" panose="02000503000000020004" pitchFamily="2" charset="0"/>
                      </a:endParaRPr>
                    </a:p>
                  </a:txBody>
                  <a:tcPr marL="91450" marR="91450" marT="45725" marB="45725"/>
                </a:tc>
                <a:extLst>
                  <a:ext uri="{0D108BD9-81ED-4DB2-BD59-A6C34878D82A}">
                    <a16:rowId xmlns:a16="http://schemas.microsoft.com/office/drawing/2014/main" val="2010358196"/>
                  </a:ext>
                </a:extLst>
              </a:tr>
              <a:tr h="62390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Looking</a:t>
                      </a:r>
                      <a:r>
                        <a:rPr lang="da-DK" sz="1400" dirty="0">
                          <a:latin typeface="Inter" panose="02000503000000020004" pitchFamily="2" charset="0"/>
                          <a:ea typeface="Inter" panose="02000503000000020004" pitchFamily="2" charset="0"/>
                          <a:sym typeface="Inter"/>
                        </a:rPr>
                        <a:t> </a:t>
                      </a:r>
                      <a:r>
                        <a:rPr lang="da-DK" sz="1400" dirty="0" err="1">
                          <a:latin typeface="Inter" panose="02000503000000020004" pitchFamily="2" charset="0"/>
                          <a:ea typeface="Inter" panose="02000503000000020004" pitchFamily="2" charset="0"/>
                          <a:sym typeface="Inter"/>
                        </a:rPr>
                        <a:t>through</a:t>
                      </a:r>
                      <a:r>
                        <a:rPr lang="da-DK" sz="1400" dirty="0">
                          <a:latin typeface="Inter" panose="02000503000000020004" pitchFamily="2" charset="0"/>
                          <a:ea typeface="Inter" panose="02000503000000020004" pitchFamily="2" charset="0"/>
                          <a:sym typeface="Inter"/>
                        </a:rPr>
                        <a:t> X/Kigger igennem X</a:t>
                      </a:r>
                      <a:endParaRPr lang="da-DK" sz="1400" dirty="0">
                        <a:latin typeface="Inter" panose="02000503000000020004" pitchFamily="2" charset="0"/>
                        <a:ea typeface="Inter" panose="02000503000000020004" pitchFamily="2" charset="0"/>
                      </a:endParaRPr>
                    </a:p>
                  </a:txBody>
                  <a:tcPr marL="91450" marR="91450" marT="45725" marB="45725">
                    <a:solidFill>
                      <a:srgbClr val="CFAFE7"/>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Calculating</a:t>
                      </a:r>
                      <a:r>
                        <a:rPr lang="da-DK" sz="1400" dirty="0">
                          <a:latin typeface="Inter" panose="02000503000000020004" pitchFamily="2" charset="0"/>
                          <a:ea typeface="Inter" panose="02000503000000020004" pitchFamily="2" charset="0"/>
                          <a:sym typeface="Inter"/>
                        </a:rPr>
                        <a:t>/Regner</a:t>
                      </a:r>
                      <a:endParaRPr lang="da-DK" sz="1400" dirty="0">
                        <a:latin typeface="Inter" panose="02000503000000020004" pitchFamily="2" charset="0"/>
                        <a:ea typeface="Inter" panose="02000503000000020004" pitchFamily="2" charset="0"/>
                      </a:endParaRPr>
                    </a:p>
                  </a:txBody>
                  <a:tcPr marL="91450" marR="91450" marT="45725" marB="45725">
                    <a:solidFill>
                      <a:srgbClr val="CFAFE7"/>
                    </a:solidFill>
                  </a:tcPr>
                </a:tc>
                <a:extLst>
                  <a:ext uri="{0D108BD9-81ED-4DB2-BD59-A6C34878D82A}">
                    <a16:rowId xmlns:a16="http://schemas.microsoft.com/office/drawing/2014/main" val="2940141208"/>
                  </a:ext>
                </a:extLst>
              </a:tr>
              <a:tr h="5365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Doing</a:t>
                      </a:r>
                      <a:r>
                        <a:rPr lang="da-DK" sz="1400" dirty="0">
                          <a:latin typeface="Inter" panose="02000503000000020004" pitchFamily="2" charset="0"/>
                          <a:ea typeface="Inter" panose="02000503000000020004" pitchFamily="2" charset="0"/>
                          <a:sym typeface="Inter"/>
                        </a:rPr>
                        <a:t> sport x/Dyrke sport X</a:t>
                      </a:r>
                      <a:endParaRPr lang="da-DK" sz="1400" dirty="0">
                        <a:latin typeface="Inter" panose="02000503000000020004" pitchFamily="2" charset="0"/>
                        <a:ea typeface="Inter" panose="02000503000000020004" pitchFamily="2"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da-DK" sz="1400" dirty="0" err="1">
                          <a:latin typeface="Inter" panose="02000503000000020004" pitchFamily="2" charset="0"/>
                          <a:ea typeface="Inter" panose="02000503000000020004" pitchFamily="2" charset="0"/>
                          <a:sym typeface="Inter"/>
                        </a:rPr>
                        <a:t>Showing</a:t>
                      </a:r>
                      <a:r>
                        <a:rPr lang="da-DK" sz="1400" dirty="0">
                          <a:latin typeface="Inter" panose="02000503000000020004" pitchFamily="2" charset="0"/>
                          <a:ea typeface="Inter" panose="02000503000000020004" pitchFamily="2" charset="0"/>
                          <a:sym typeface="Inter"/>
                        </a:rPr>
                        <a:t> of/Viser sig frem</a:t>
                      </a:r>
                      <a:endParaRPr lang="da-DK" sz="1400" dirty="0">
                        <a:latin typeface="Inter" panose="02000503000000020004" pitchFamily="2" charset="0"/>
                        <a:ea typeface="Inter" panose="02000503000000020004" pitchFamily="2" charset="0"/>
                      </a:endParaRPr>
                    </a:p>
                  </a:txBody>
                  <a:tcPr marL="91450" marR="91450" marT="45725" marB="45725"/>
                </a:tc>
                <a:extLst>
                  <a:ext uri="{0D108BD9-81ED-4DB2-BD59-A6C34878D82A}">
                    <a16:rowId xmlns:a16="http://schemas.microsoft.com/office/drawing/2014/main" val="3299192972"/>
                  </a:ext>
                </a:extLst>
              </a:tr>
            </a:tbl>
          </a:graphicData>
        </a:graphic>
      </p:graphicFrame>
      <p:sp>
        <p:nvSpPr>
          <p:cNvPr id="2" name="Google Shape;344;p26">
            <a:extLst>
              <a:ext uri="{FF2B5EF4-FFF2-40B4-BE49-F238E27FC236}">
                <a16:creationId xmlns:a16="http://schemas.microsoft.com/office/drawing/2014/main" id="{4EAAC4B3-7F64-3387-764A-356FA0AD33CD}"/>
              </a:ext>
            </a:extLst>
          </p:cNvPr>
          <p:cNvSpPr/>
          <p:nvPr/>
        </p:nvSpPr>
        <p:spPr>
          <a:xfrm>
            <a:off x="318230" y="5692655"/>
            <a:ext cx="5626013" cy="1014351"/>
          </a:xfrm>
          <a:prstGeom prst="roundRect">
            <a:avLst>
              <a:gd name="adj" fmla="val 16667"/>
            </a:avLst>
          </a:prstGeom>
          <a:solidFill>
            <a:srgbClr val="757070"/>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a-DK" sz="1600" b="1" dirty="0">
                <a:solidFill>
                  <a:schemeClr val="bg1"/>
                </a:solidFill>
                <a:latin typeface="Inter" panose="02000503000000020004" pitchFamily="2" charset="0"/>
                <a:ea typeface="Inter" panose="02000503000000020004" pitchFamily="2" charset="0"/>
                <a:cs typeface="Calibri"/>
                <a:sym typeface="Calibri"/>
              </a:rPr>
              <a:t>Filmisk sprog (find uddybende forklaringer)</a:t>
            </a:r>
          </a:p>
          <a:p>
            <a:pPr marL="0" marR="0" lvl="0" indent="0" algn="ctr" rtl="0">
              <a:spcBef>
                <a:spcPts val="0"/>
              </a:spcBef>
              <a:spcAft>
                <a:spcPts val="0"/>
              </a:spcAft>
              <a:buNone/>
            </a:pPr>
            <a:r>
              <a:rPr lang="da-DK" b="1" dirty="0">
                <a:solidFill>
                  <a:srgbClr val="DAA600"/>
                </a:solidFill>
                <a:latin typeface="Inter" panose="02000503000000020004" pitchFamily="2" charset="0"/>
                <a:ea typeface="Inter" panose="02000503000000020004" pitchFamily="2" charset="0"/>
                <a:hlinkClick r:id="rId3">
                  <a:extLst>
                    <a:ext uri="{A12FA001-AC4F-418D-AE19-62706E023703}">
                      <ahyp:hlinkClr xmlns:ahyp="http://schemas.microsoft.com/office/drawing/2018/hyperlinkcolor" val="tx"/>
                    </a:ext>
                  </a:extLst>
                </a:hlinkClick>
              </a:rPr>
              <a:t>Her. </a:t>
            </a:r>
            <a:endParaRPr b="1" dirty="0">
              <a:solidFill>
                <a:srgbClr val="DAA600"/>
              </a:solidFill>
              <a:latin typeface="Inter" panose="02000503000000020004" pitchFamily="2" charset="0"/>
              <a:ea typeface="Inter" panose="02000503000000020004" pitchFamily="2"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CDC7EE"/>
        </a:solidFill>
        <a:effectLst/>
      </p:bgPr>
    </p:bg>
    <p:spTree>
      <p:nvGrpSpPr>
        <p:cNvPr id="1" name="Shape 367"/>
        <p:cNvGrpSpPr/>
        <p:nvPr/>
      </p:nvGrpSpPr>
      <p:grpSpPr>
        <a:xfrm>
          <a:off x="0" y="0"/>
          <a:ext cx="0" cy="0"/>
          <a:chOff x="0" y="0"/>
          <a:chExt cx="0" cy="0"/>
        </a:xfrm>
      </p:grpSpPr>
      <p:graphicFrame>
        <p:nvGraphicFramePr>
          <p:cNvPr id="369" name="Google Shape;369;p28"/>
          <p:cNvGraphicFramePr/>
          <p:nvPr>
            <p:extLst>
              <p:ext uri="{D42A27DB-BD31-4B8C-83A1-F6EECF244321}">
                <p14:modId xmlns:p14="http://schemas.microsoft.com/office/powerpoint/2010/main" val="4292698114"/>
              </p:ext>
            </p:extLst>
          </p:nvPr>
        </p:nvGraphicFramePr>
        <p:xfrm>
          <a:off x="217170" y="678780"/>
          <a:ext cx="11772900" cy="6162481"/>
        </p:xfrm>
        <a:graphic>
          <a:graphicData uri="http://schemas.openxmlformats.org/drawingml/2006/table">
            <a:tbl>
              <a:tblPr firstRow="1" bandRow="1">
                <a:tableStyleId>{3C2FFA5D-87B4-456A-9821-1D502468CF0F}</a:tableStyleId>
              </a:tblPr>
              <a:tblGrid>
                <a:gridCol w="3974124">
                  <a:extLst>
                    <a:ext uri="{9D8B030D-6E8A-4147-A177-3AD203B41FA5}">
                      <a16:colId xmlns:a16="http://schemas.microsoft.com/office/drawing/2014/main" val="20001"/>
                    </a:ext>
                  </a:extLst>
                </a:gridCol>
                <a:gridCol w="3704853">
                  <a:extLst>
                    <a:ext uri="{9D8B030D-6E8A-4147-A177-3AD203B41FA5}">
                      <a16:colId xmlns:a16="http://schemas.microsoft.com/office/drawing/2014/main" val="20003"/>
                    </a:ext>
                  </a:extLst>
                </a:gridCol>
                <a:gridCol w="4093923">
                  <a:extLst>
                    <a:ext uri="{9D8B030D-6E8A-4147-A177-3AD203B41FA5}">
                      <a16:colId xmlns:a16="http://schemas.microsoft.com/office/drawing/2014/main" val="20004"/>
                    </a:ext>
                  </a:extLst>
                </a:gridCol>
              </a:tblGrid>
              <a:tr h="455753">
                <a:tc>
                  <a:txBody>
                    <a:bodyPr/>
                    <a:lstStyle/>
                    <a:p>
                      <a:pPr marL="0" marR="0" lvl="0" indent="0" algn="ctr" rtl="0">
                        <a:lnSpc>
                          <a:spcPct val="114000"/>
                        </a:lnSpc>
                        <a:spcBef>
                          <a:spcPts val="0"/>
                        </a:spcBef>
                        <a:spcAft>
                          <a:spcPts val="0"/>
                        </a:spcAft>
                        <a:buClr>
                          <a:schemeClr val="dk1"/>
                        </a:buClr>
                        <a:buSzPts val="1600"/>
                        <a:buFont typeface="Inter"/>
                        <a:buNone/>
                      </a:pPr>
                      <a:r>
                        <a:rPr lang="da-DK" sz="1800" dirty="0">
                          <a:solidFill>
                            <a:srgbClr val="7030A0"/>
                          </a:solidFill>
                          <a:latin typeface="Inter" panose="02000503000000020004" pitchFamily="2" charset="0"/>
                          <a:ea typeface="Inter" panose="02000503000000020004" pitchFamily="2" charset="0"/>
                          <a:sym typeface="Inter"/>
                        </a:rPr>
                        <a:t>KAMERAETS VINKLING</a:t>
                      </a:r>
                      <a:endParaRPr sz="1800" dirty="0">
                        <a:solidFill>
                          <a:srgbClr val="7030A0"/>
                        </a:solidFill>
                        <a:latin typeface="Inter" panose="02000503000000020004" pitchFamily="2" charset="0"/>
                        <a:ea typeface="Inter" panose="02000503000000020004" pitchFamily="2" charset="0"/>
                      </a:endParaRPr>
                    </a:p>
                  </a:txBody>
                  <a:tcPr marL="91450" marR="91450" marT="45725" marB="45725">
                    <a:lnL w="19050" cap="flat" cmpd="sng" algn="ctr">
                      <a:solidFill>
                        <a:srgbClr val="9C98DB"/>
                      </a:solidFill>
                      <a:prstDash val="solid"/>
                      <a:round/>
                      <a:headEnd type="none" w="med" len="med"/>
                      <a:tailEnd type="none" w="med" len="med"/>
                    </a:lnL>
                    <a:lnR w="19050" cap="flat" cmpd="sng" algn="ctr">
                      <a:solidFill>
                        <a:srgbClr val="9C98DB"/>
                      </a:solidFill>
                      <a:prstDash val="solid"/>
                      <a:round/>
                      <a:headEnd type="none" w="med" len="med"/>
                      <a:tailEnd type="none" w="med" len="med"/>
                    </a:lnR>
                    <a:lnT w="19050" cap="flat" cmpd="sng" algn="ctr">
                      <a:solidFill>
                        <a:srgbClr val="9C98DB"/>
                      </a:solidFill>
                      <a:prstDash val="solid"/>
                      <a:round/>
                      <a:headEnd type="none" w="med" len="med"/>
                      <a:tailEnd type="none" w="med" len="med"/>
                    </a:lnT>
                    <a:lnB w="19050" cap="flat" cmpd="sng" algn="ctr">
                      <a:solidFill>
                        <a:srgbClr val="9C98DB"/>
                      </a:solidFill>
                      <a:prstDash val="solid"/>
                      <a:round/>
                      <a:headEnd type="none" w="med" len="med"/>
                      <a:tailEnd type="none" w="med" len="med"/>
                    </a:lnB>
                    <a:solidFill>
                      <a:schemeClr val="bg1"/>
                    </a:solidFill>
                  </a:tcPr>
                </a:tc>
                <a:tc>
                  <a:txBody>
                    <a:bodyPr/>
                    <a:lstStyle/>
                    <a:p>
                      <a:pPr marL="0" marR="0" lvl="0" indent="0" algn="ctr" rtl="0">
                        <a:lnSpc>
                          <a:spcPct val="114000"/>
                        </a:lnSpc>
                        <a:spcBef>
                          <a:spcPts val="0"/>
                        </a:spcBef>
                        <a:spcAft>
                          <a:spcPts val="0"/>
                        </a:spcAft>
                        <a:buNone/>
                      </a:pPr>
                      <a:r>
                        <a:rPr lang="da-DK" sz="1800" dirty="0">
                          <a:solidFill>
                            <a:srgbClr val="7030A0"/>
                          </a:solidFill>
                          <a:latin typeface="Inter" panose="02000503000000020004" pitchFamily="2" charset="0"/>
                          <a:ea typeface="Inter" panose="02000503000000020004" pitchFamily="2" charset="0"/>
                          <a:sym typeface="Inter"/>
                        </a:rPr>
                        <a:t>LYSET</a:t>
                      </a:r>
                      <a:endParaRPr sz="1800" dirty="0">
                        <a:solidFill>
                          <a:srgbClr val="7030A0"/>
                        </a:solidFill>
                        <a:latin typeface="Inter" panose="02000503000000020004" pitchFamily="2" charset="0"/>
                        <a:ea typeface="Inter" panose="02000503000000020004" pitchFamily="2" charset="0"/>
                      </a:endParaRPr>
                    </a:p>
                  </a:txBody>
                  <a:tcPr marL="91450" marR="91450" marT="45725" marB="45725">
                    <a:lnL w="19050" cap="flat" cmpd="sng" algn="ctr">
                      <a:solidFill>
                        <a:srgbClr val="9C98DB"/>
                      </a:solidFill>
                      <a:prstDash val="solid"/>
                      <a:round/>
                      <a:headEnd type="none" w="med" len="med"/>
                      <a:tailEnd type="none" w="med" len="med"/>
                    </a:lnL>
                    <a:lnR w="19050" cap="flat" cmpd="sng" algn="ctr">
                      <a:solidFill>
                        <a:srgbClr val="9C98DB"/>
                      </a:solidFill>
                      <a:prstDash val="solid"/>
                      <a:round/>
                      <a:headEnd type="none" w="med" len="med"/>
                      <a:tailEnd type="none" w="med" len="med"/>
                    </a:lnR>
                    <a:lnT w="19050" cap="flat" cmpd="sng" algn="ctr">
                      <a:solidFill>
                        <a:srgbClr val="9C98DB"/>
                      </a:solidFill>
                      <a:prstDash val="solid"/>
                      <a:round/>
                      <a:headEnd type="none" w="med" len="med"/>
                      <a:tailEnd type="none" w="med" len="med"/>
                    </a:lnT>
                    <a:lnB w="19050" cap="flat" cmpd="sng" algn="ctr">
                      <a:solidFill>
                        <a:srgbClr val="9C98DB"/>
                      </a:solidFill>
                      <a:prstDash val="solid"/>
                      <a:round/>
                      <a:headEnd type="none" w="med" len="med"/>
                      <a:tailEnd type="none" w="med" len="med"/>
                    </a:lnB>
                    <a:solidFill>
                      <a:schemeClr val="bg1"/>
                    </a:solidFill>
                  </a:tcPr>
                </a:tc>
                <a:tc>
                  <a:txBody>
                    <a:bodyPr/>
                    <a:lstStyle/>
                    <a:p>
                      <a:pPr marL="0" marR="0" lvl="0" indent="0" algn="ctr" rtl="0">
                        <a:lnSpc>
                          <a:spcPct val="114000"/>
                        </a:lnSpc>
                        <a:spcBef>
                          <a:spcPts val="0"/>
                        </a:spcBef>
                        <a:spcAft>
                          <a:spcPts val="0"/>
                        </a:spcAft>
                        <a:buNone/>
                      </a:pPr>
                      <a:r>
                        <a:rPr lang="da-DK" sz="1800" dirty="0">
                          <a:solidFill>
                            <a:srgbClr val="7030A0"/>
                          </a:solidFill>
                          <a:latin typeface="Inter" panose="02000503000000020004" pitchFamily="2" charset="0"/>
                          <a:ea typeface="Inter" panose="02000503000000020004" pitchFamily="2" charset="0"/>
                          <a:sym typeface="Inter"/>
                        </a:rPr>
                        <a:t>LYSET</a:t>
                      </a:r>
                      <a:endParaRPr sz="1800" dirty="0">
                        <a:solidFill>
                          <a:srgbClr val="7030A0"/>
                        </a:solidFill>
                        <a:latin typeface="Inter" panose="02000503000000020004" pitchFamily="2" charset="0"/>
                        <a:ea typeface="Inter" panose="02000503000000020004" pitchFamily="2" charset="0"/>
                      </a:endParaRPr>
                    </a:p>
                  </a:txBody>
                  <a:tcPr marL="91450" marR="91450" marT="45725" marB="45725">
                    <a:lnL w="19050" cap="flat" cmpd="sng" algn="ctr">
                      <a:solidFill>
                        <a:srgbClr val="9C98DB"/>
                      </a:solidFill>
                      <a:prstDash val="solid"/>
                      <a:round/>
                      <a:headEnd type="none" w="med" len="med"/>
                      <a:tailEnd type="none" w="med" len="med"/>
                    </a:lnL>
                    <a:lnR w="19050" cap="flat" cmpd="sng" algn="ctr">
                      <a:solidFill>
                        <a:srgbClr val="9C98DB"/>
                      </a:solidFill>
                      <a:prstDash val="solid"/>
                      <a:round/>
                      <a:headEnd type="none" w="med" len="med"/>
                      <a:tailEnd type="none" w="med" len="med"/>
                    </a:lnR>
                    <a:lnT w="19050" cap="flat" cmpd="sng" algn="ctr">
                      <a:solidFill>
                        <a:srgbClr val="9C98DB"/>
                      </a:solidFill>
                      <a:prstDash val="solid"/>
                      <a:round/>
                      <a:headEnd type="none" w="med" len="med"/>
                      <a:tailEnd type="none" w="med" len="med"/>
                    </a:lnT>
                    <a:lnB w="19050" cap="flat" cmpd="sng" algn="ctr">
                      <a:solidFill>
                        <a:srgbClr val="9C98DB"/>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50146">
                <a:tc>
                  <a:txBody>
                    <a:bodyPr/>
                    <a:lstStyle/>
                    <a:p>
                      <a:pPr marL="0" marR="0" lvl="0" indent="0" algn="l" rtl="0">
                        <a:lnSpc>
                          <a:spcPct val="114000"/>
                        </a:lnSpc>
                        <a:spcBef>
                          <a:spcPts val="0"/>
                        </a:spcBef>
                        <a:spcAft>
                          <a:spcPts val="0"/>
                        </a:spcAft>
                        <a:buNone/>
                      </a:pPr>
                      <a:r>
                        <a:rPr lang="da-DK" sz="1400" b="1" u="none" dirty="0">
                          <a:solidFill>
                            <a:schemeClr val="tx1"/>
                          </a:solidFill>
                          <a:latin typeface="Inter" panose="02000503000000020004" pitchFamily="2" charset="0"/>
                          <a:ea typeface="Inter" panose="02000503000000020004" pitchFamily="2" charset="0"/>
                          <a:sym typeface="Inter"/>
                        </a:rPr>
                        <a:t>Peg kameraet mod personen med en bestemt vinkling og indramning af personen</a:t>
                      </a:r>
                      <a:endParaRPr sz="1400" b="1" i="0" u="none" dirty="0">
                        <a:solidFill>
                          <a:schemeClr val="tx1"/>
                        </a:solidFill>
                        <a:latin typeface="Inter" panose="02000503000000020004" pitchFamily="2" charset="0"/>
                        <a:ea typeface="Inter" panose="02000503000000020004" pitchFamily="2" charset="0"/>
                      </a:endParaRPr>
                    </a:p>
                  </a:txBody>
                  <a:tcPr marL="91450" marR="91450" marT="45725" marB="45725">
                    <a:lnT w="19050" cap="flat" cmpd="sng" algn="ctr">
                      <a:solidFill>
                        <a:srgbClr val="9C98DB"/>
                      </a:solidFill>
                      <a:prstDash val="solid"/>
                      <a:round/>
                      <a:headEnd type="none" w="med" len="med"/>
                      <a:tailEnd type="none" w="med" len="med"/>
                    </a:lnT>
                    <a:solidFill>
                      <a:srgbClr val="E6D5F3">
                        <a:alpha val="40000"/>
                      </a:srgbClr>
                    </a:solidFill>
                  </a:tcPr>
                </a:tc>
                <a:tc>
                  <a:txBody>
                    <a:bodyPr/>
                    <a:lstStyle/>
                    <a:p>
                      <a:pPr marL="0" marR="0" lvl="0" indent="0" algn="l" rtl="0">
                        <a:lnSpc>
                          <a:spcPct val="114000"/>
                        </a:lnSpc>
                        <a:spcBef>
                          <a:spcPts val="0"/>
                        </a:spcBef>
                        <a:spcAft>
                          <a:spcPts val="0"/>
                        </a:spcAft>
                        <a:buNone/>
                      </a:pPr>
                      <a:r>
                        <a:rPr lang="da-DK" sz="1400" b="1" u="none" dirty="0">
                          <a:solidFill>
                            <a:schemeClr val="tx1"/>
                          </a:solidFill>
                          <a:latin typeface="Inter" panose="02000503000000020004" pitchFamily="2" charset="0"/>
                          <a:ea typeface="Inter" panose="02000503000000020004" pitchFamily="2" charset="0"/>
                          <a:sym typeface="Inter"/>
                        </a:rPr>
                        <a:t>Brug lyssætningen til at bestemme, hvordan lyset fremmaler personen og scenen samt lysets retning.</a:t>
                      </a:r>
                      <a:endParaRPr sz="1400" b="1" i="0" u="none" dirty="0">
                        <a:solidFill>
                          <a:schemeClr val="tx1"/>
                        </a:solidFill>
                        <a:latin typeface="Inter" panose="02000503000000020004" pitchFamily="2" charset="0"/>
                        <a:ea typeface="Inter" panose="02000503000000020004" pitchFamily="2" charset="0"/>
                      </a:endParaRPr>
                    </a:p>
                  </a:txBody>
                  <a:tcPr marL="91450" marR="91450" marT="45725" marB="45725">
                    <a:lnT w="19050" cap="flat" cmpd="sng" algn="ctr">
                      <a:solidFill>
                        <a:srgbClr val="9C98DB"/>
                      </a:solidFill>
                      <a:prstDash val="solid"/>
                      <a:round/>
                      <a:headEnd type="none" w="med" len="med"/>
                      <a:tailEnd type="none" w="med" len="med"/>
                    </a:lnT>
                    <a:solidFill>
                      <a:srgbClr val="E6D5F3">
                        <a:alpha val="40000"/>
                      </a:srgbClr>
                    </a:solidFill>
                  </a:tcPr>
                </a:tc>
                <a:tc>
                  <a:txBody>
                    <a:bodyPr/>
                    <a:lstStyle/>
                    <a:p>
                      <a:pPr marL="0" marR="0" lvl="0" indent="0" algn="l" rtl="0">
                        <a:lnSpc>
                          <a:spcPct val="114000"/>
                        </a:lnSpc>
                        <a:spcBef>
                          <a:spcPts val="0"/>
                        </a:spcBef>
                        <a:spcAft>
                          <a:spcPts val="0"/>
                        </a:spcAft>
                        <a:buClr>
                          <a:schemeClr val="dk1"/>
                        </a:buClr>
                        <a:buSzPts val="1300"/>
                        <a:buFont typeface="Inter"/>
                        <a:buNone/>
                      </a:pPr>
                      <a:r>
                        <a:rPr lang="da-DK" sz="1400" b="1" u="none" dirty="0">
                          <a:solidFill>
                            <a:schemeClr val="tx1"/>
                          </a:solidFill>
                          <a:latin typeface="Inter" panose="02000503000000020004" pitchFamily="2" charset="0"/>
                          <a:ea typeface="Inter" panose="02000503000000020004" pitchFamily="2" charset="0"/>
                          <a:sym typeface="Inter"/>
                        </a:rPr>
                        <a:t>Skru op og ned for lysintensiteten ved at inkludere bestemte lyskilder </a:t>
                      </a:r>
                      <a:endParaRPr sz="1400" b="1" i="0" u="none" dirty="0">
                        <a:solidFill>
                          <a:schemeClr val="tx1"/>
                        </a:solidFill>
                        <a:latin typeface="Inter" panose="02000503000000020004" pitchFamily="2" charset="0"/>
                        <a:ea typeface="Inter" panose="02000503000000020004" pitchFamily="2" charset="0"/>
                        <a:cs typeface="Inter"/>
                        <a:sym typeface="Inter"/>
                      </a:endParaRPr>
                    </a:p>
                  </a:txBody>
                  <a:tcPr marL="91450" marR="91450" marT="45725" marB="45725">
                    <a:lnT w="19050" cap="flat" cmpd="sng" algn="ctr">
                      <a:solidFill>
                        <a:srgbClr val="9C98DB"/>
                      </a:solidFill>
                      <a:prstDash val="solid"/>
                      <a:round/>
                      <a:headEnd type="none" w="med" len="med"/>
                      <a:tailEnd type="none" w="med" len="med"/>
                    </a:lnT>
                    <a:solidFill>
                      <a:srgbClr val="E6D5F3">
                        <a:alpha val="40000"/>
                      </a:srgbClr>
                    </a:solidFill>
                  </a:tcPr>
                </a:tc>
                <a:extLst>
                  <a:ext uri="{0D108BD9-81ED-4DB2-BD59-A6C34878D82A}">
                    <a16:rowId xmlns:a16="http://schemas.microsoft.com/office/drawing/2014/main" val="10001"/>
                  </a:ext>
                </a:extLst>
              </a:tr>
              <a:tr h="4856582">
                <a:tc>
                  <a:txBody>
                    <a:bodyPr/>
                    <a:lstStyle/>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Single shot/enkelt skud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Two</a:t>
                      </a:r>
                      <a:r>
                        <a:rPr lang="da-DK" sz="1400" dirty="0">
                          <a:solidFill>
                            <a:schemeClr val="tx1"/>
                          </a:solidFill>
                          <a:latin typeface="Inter" panose="02000503000000020004" pitchFamily="2" charset="0"/>
                          <a:ea typeface="Inter" panose="02000503000000020004" pitchFamily="2" charset="0"/>
                          <a:sym typeface="Inter"/>
                        </a:rPr>
                        <a:t> shot/to-skud</a:t>
                      </a:r>
                      <a:endParaRPr sz="1400" dirty="0">
                        <a:solidFill>
                          <a:schemeClr val="tx1"/>
                        </a:solidFill>
                        <a:latin typeface="Inter" panose="02000503000000020004" pitchFamily="2" charset="0"/>
                        <a:ea typeface="Inter" panose="02000503000000020004" pitchFamily="2" charset="0"/>
                        <a:sym typeface="Inter"/>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Three shot/tre-skud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Extreme </a:t>
                      </a:r>
                      <a:r>
                        <a:rPr lang="da-DK" sz="1400" dirty="0" err="1">
                          <a:solidFill>
                            <a:schemeClr val="tx1"/>
                          </a:solidFill>
                          <a:latin typeface="Inter" panose="02000503000000020004" pitchFamily="2" charset="0"/>
                          <a:ea typeface="Inter" panose="02000503000000020004" pitchFamily="2" charset="0"/>
                          <a:sym typeface="Inter"/>
                        </a:rPr>
                        <a:t>close</a:t>
                      </a:r>
                      <a:r>
                        <a:rPr lang="da-DK" sz="1400" dirty="0">
                          <a:solidFill>
                            <a:schemeClr val="tx1"/>
                          </a:solidFill>
                          <a:latin typeface="Inter" panose="02000503000000020004" pitchFamily="2" charset="0"/>
                          <a:ea typeface="Inter" panose="02000503000000020004" pitchFamily="2" charset="0"/>
                          <a:sym typeface="Inter"/>
                        </a:rPr>
                        <a:t>-up/ekstremt nærbillede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POV view/POV-skud</a:t>
                      </a:r>
                      <a:endParaRPr sz="1400" dirty="0">
                        <a:solidFill>
                          <a:schemeClr val="tx1"/>
                        </a:solidFill>
                        <a:latin typeface="Inter" panose="02000503000000020004" pitchFamily="2" charset="0"/>
                        <a:ea typeface="Inter" panose="02000503000000020004" pitchFamily="2" charset="0"/>
                        <a:sym typeface="Inter"/>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Worm’s</a:t>
                      </a:r>
                      <a:r>
                        <a:rPr lang="da-DK" sz="1400" dirty="0">
                          <a:solidFill>
                            <a:schemeClr val="tx1"/>
                          </a:solidFill>
                          <a:latin typeface="Inter" panose="02000503000000020004" pitchFamily="2" charset="0"/>
                          <a:ea typeface="Inter" panose="02000503000000020004" pitchFamily="2" charset="0"/>
                          <a:sym typeface="Inter"/>
                        </a:rPr>
                        <a:t> </a:t>
                      </a:r>
                      <a:r>
                        <a:rPr lang="da-DK" sz="1400" dirty="0" err="1">
                          <a:solidFill>
                            <a:schemeClr val="tx1"/>
                          </a:solidFill>
                          <a:latin typeface="Inter" panose="02000503000000020004" pitchFamily="2" charset="0"/>
                          <a:ea typeface="Inter" panose="02000503000000020004" pitchFamily="2" charset="0"/>
                          <a:sym typeface="Inter"/>
                        </a:rPr>
                        <a:t>eye</a:t>
                      </a:r>
                      <a:r>
                        <a:rPr lang="da-DK" sz="1400" dirty="0">
                          <a:solidFill>
                            <a:schemeClr val="tx1"/>
                          </a:solidFill>
                          <a:latin typeface="Inter" panose="02000503000000020004" pitchFamily="2" charset="0"/>
                          <a:ea typeface="Inter" panose="02000503000000020004" pitchFamily="2" charset="0"/>
                          <a:sym typeface="Inter"/>
                        </a:rPr>
                        <a:t> view/frøperspektiv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Upshot</a:t>
                      </a:r>
                      <a:r>
                        <a:rPr lang="da-DK" sz="1400" dirty="0">
                          <a:solidFill>
                            <a:schemeClr val="tx1"/>
                          </a:solidFill>
                          <a:latin typeface="Inter" panose="02000503000000020004" pitchFamily="2" charset="0"/>
                          <a:ea typeface="Inter" panose="02000503000000020004" pitchFamily="2" charset="0"/>
                          <a:sym typeface="Inter"/>
                        </a:rPr>
                        <a:t> of X/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Dutch angle/hollandsk vinkelskud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High angle/Høj vinkel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Overhead shot/fugleperspektiv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Eye </a:t>
                      </a:r>
                      <a:r>
                        <a:rPr lang="da-DK" sz="1400" dirty="0" err="1">
                          <a:solidFill>
                            <a:schemeClr val="tx1"/>
                          </a:solidFill>
                          <a:latin typeface="Inter" panose="02000503000000020004" pitchFamily="2" charset="0"/>
                          <a:ea typeface="Inter" panose="02000503000000020004" pitchFamily="2" charset="0"/>
                          <a:sym typeface="Inter"/>
                        </a:rPr>
                        <a:t>level</a:t>
                      </a:r>
                      <a:r>
                        <a:rPr lang="da-DK" sz="1400" dirty="0">
                          <a:solidFill>
                            <a:schemeClr val="tx1"/>
                          </a:solidFill>
                          <a:latin typeface="Inter" panose="02000503000000020004" pitchFamily="2" charset="0"/>
                          <a:ea typeface="Inter" panose="02000503000000020004" pitchFamily="2" charset="0"/>
                          <a:sym typeface="Inter"/>
                        </a:rPr>
                        <a:t> shot/skud I øjenhøjde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Close-up of X/nærbillede</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Voyeuristic</a:t>
                      </a:r>
                      <a:r>
                        <a:rPr lang="da-DK" sz="1400" dirty="0">
                          <a:solidFill>
                            <a:schemeClr val="tx1"/>
                          </a:solidFill>
                          <a:latin typeface="Inter" panose="02000503000000020004" pitchFamily="2" charset="0"/>
                          <a:ea typeface="Inter" panose="02000503000000020004" pitchFamily="2" charset="0"/>
                          <a:sym typeface="Inter"/>
                        </a:rPr>
                        <a:t> shot/voyeuristisk skud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Wide angle/vidvinkel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Panoramic</a:t>
                      </a:r>
                      <a:r>
                        <a:rPr lang="da-DK" sz="1400" dirty="0">
                          <a:solidFill>
                            <a:schemeClr val="tx1"/>
                          </a:solidFill>
                          <a:latin typeface="Inter" panose="02000503000000020004" pitchFamily="2" charset="0"/>
                          <a:ea typeface="Inter" panose="02000503000000020004" pitchFamily="2" charset="0"/>
                          <a:sym typeface="Inter"/>
                        </a:rPr>
                        <a:t> view of X/panoramisk </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Selfie/selfie</a:t>
                      </a:r>
                      <a:endParaRPr sz="1400" dirty="0">
                        <a:solidFill>
                          <a:schemeClr val="tx1"/>
                        </a:solidFill>
                        <a:latin typeface="Inter" panose="02000503000000020004" pitchFamily="2" charset="0"/>
                        <a:ea typeface="Inter" panose="02000503000000020004" pitchFamily="2" charset="0"/>
                        <a:cs typeface="Inter"/>
                        <a:sym typeface="Inter"/>
                      </a:endParaRPr>
                    </a:p>
                  </a:txBody>
                  <a:tcPr marL="91450" marR="91450" marT="45725" marB="45725">
                    <a:solidFill>
                      <a:schemeClr val="bg1"/>
                    </a:solidFill>
                  </a:tcPr>
                </a:tc>
                <a:tc>
                  <a:txBody>
                    <a:bodyPr/>
                    <a:lstStyle/>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Hard light/Hårdt lys (fx som sidelys)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Soft light/Blødt 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Diffuse light/Diffust 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Specular</a:t>
                      </a:r>
                      <a:r>
                        <a:rPr lang="da-DK" sz="1400" dirty="0">
                          <a:solidFill>
                            <a:schemeClr val="tx1"/>
                          </a:solidFill>
                          <a:latin typeface="Inter" panose="02000503000000020004" pitchFamily="2" charset="0"/>
                          <a:ea typeface="Inter" panose="02000503000000020004" pitchFamily="2" charset="0"/>
                          <a:sym typeface="Inter"/>
                        </a:rPr>
                        <a:t> light/</a:t>
                      </a:r>
                      <a:r>
                        <a:rPr lang="da-DK" sz="1400" dirty="0" err="1">
                          <a:solidFill>
                            <a:schemeClr val="tx1"/>
                          </a:solidFill>
                          <a:latin typeface="Inter" panose="02000503000000020004" pitchFamily="2" charset="0"/>
                          <a:ea typeface="Inter" panose="02000503000000020004" pitchFamily="2" charset="0"/>
                          <a:sym typeface="Inter"/>
                        </a:rPr>
                        <a:t>Spekulært</a:t>
                      </a:r>
                      <a:r>
                        <a:rPr lang="da-DK" sz="1400" dirty="0">
                          <a:solidFill>
                            <a:schemeClr val="tx1"/>
                          </a:solidFill>
                          <a:latin typeface="Inter" panose="02000503000000020004" pitchFamily="2" charset="0"/>
                          <a:ea typeface="Inter" panose="02000503000000020004" pitchFamily="2" charset="0"/>
                          <a:sym typeface="Inter"/>
                        </a:rPr>
                        <a:t> lys</a:t>
                      </a:r>
                    </a:p>
                    <a:p>
                      <a:pPr marL="0" marR="0" lvl="0" indent="0" algn="l" rtl="0">
                        <a:lnSpc>
                          <a:spcPct val="125000"/>
                        </a:lnSpc>
                        <a:spcBef>
                          <a:spcPts val="0"/>
                        </a:spcBef>
                        <a:spcAft>
                          <a:spcPts val="0"/>
                        </a:spcAft>
                        <a:buFont typeface="Arial" panose="020B0604020202020204" pitchFamily="34" charset="0"/>
                        <a:buNone/>
                      </a:pPr>
                      <a:endParaRPr lang="da-DK" sz="1400" dirty="0">
                        <a:solidFill>
                          <a:schemeClr val="tx1"/>
                        </a:solidFill>
                        <a:latin typeface="Inter" panose="02000503000000020004" pitchFamily="2" charset="0"/>
                        <a:ea typeface="Inter" panose="02000503000000020004" pitchFamily="2" charset="0"/>
                        <a:sym typeface="Inter"/>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Key light/Frontbelysning</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Back light/Modlys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Bottom light/Lys nedefra</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Top light/Lys oppefra</a:t>
                      </a:r>
                      <a:endParaRPr sz="1400" dirty="0">
                        <a:solidFill>
                          <a:schemeClr val="tx1"/>
                        </a:solidFill>
                        <a:latin typeface="Inter" panose="02000503000000020004" pitchFamily="2" charset="0"/>
                        <a:ea typeface="Inter" panose="02000503000000020004" pitchFamily="2" charset="0"/>
                      </a:endParaRPr>
                    </a:p>
                  </a:txBody>
                  <a:tcPr marL="91450" marR="91450" marT="45725" marB="45725">
                    <a:solidFill>
                      <a:schemeClr val="bg1"/>
                    </a:solidFill>
                  </a:tcPr>
                </a:tc>
                <a:tc>
                  <a:txBody>
                    <a:bodyPr/>
                    <a:lstStyle/>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Candlelight</a:t>
                      </a:r>
                      <a:r>
                        <a:rPr lang="da-DK" sz="1400" dirty="0">
                          <a:solidFill>
                            <a:schemeClr val="tx1"/>
                          </a:solidFill>
                          <a:latin typeface="Inter" panose="02000503000000020004" pitchFamily="2" charset="0"/>
                          <a:ea typeface="Inter" panose="02000503000000020004" pitchFamily="2" charset="0"/>
                          <a:sym typeface="Inter"/>
                        </a:rPr>
                        <a:t>/stearinlys skær</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fluorescent</a:t>
                      </a:r>
                      <a:r>
                        <a:rPr lang="da-DK" sz="1400" dirty="0">
                          <a:solidFill>
                            <a:schemeClr val="tx1"/>
                          </a:solidFill>
                          <a:latin typeface="Inter" panose="02000503000000020004" pitchFamily="2" charset="0"/>
                          <a:ea typeface="Inter" panose="02000503000000020004" pitchFamily="2" charset="0"/>
                          <a:sym typeface="Inter"/>
                        </a:rPr>
                        <a:t> light/lysstofrørs belysning</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Mid</a:t>
                      </a:r>
                      <a:r>
                        <a:rPr lang="da-DK" sz="1400" dirty="0">
                          <a:solidFill>
                            <a:schemeClr val="tx1"/>
                          </a:solidFill>
                          <a:latin typeface="Inter" panose="02000503000000020004" pitchFamily="2" charset="0"/>
                          <a:ea typeface="Inter" panose="02000503000000020004" pitchFamily="2" charset="0"/>
                          <a:sym typeface="Inter"/>
                        </a:rPr>
                        <a:t>-morning/morgenlys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Mid-afternoon</a:t>
                      </a:r>
                      <a:r>
                        <a:rPr lang="da-DK" sz="1400" dirty="0">
                          <a:solidFill>
                            <a:schemeClr val="tx1"/>
                          </a:solidFill>
                          <a:latin typeface="Inter" panose="02000503000000020004" pitchFamily="2" charset="0"/>
                          <a:ea typeface="Inter" panose="02000503000000020004" pitchFamily="2" charset="0"/>
                          <a:sym typeface="Inter"/>
                        </a:rPr>
                        <a:t>/eftermiddagslys</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Sunset/solnedgang</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err="1">
                          <a:solidFill>
                            <a:schemeClr val="tx1"/>
                          </a:solidFill>
                          <a:latin typeface="Inter" panose="02000503000000020004" pitchFamily="2" charset="0"/>
                          <a:ea typeface="Inter" panose="02000503000000020004" pitchFamily="2" charset="0"/>
                          <a:sym typeface="Inter"/>
                        </a:rPr>
                        <a:t>Heavily</a:t>
                      </a:r>
                      <a:r>
                        <a:rPr lang="da-DK" sz="1400" dirty="0">
                          <a:solidFill>
                            <a:schemeClr val="tx1"/>
                          </a:solidFill>
                          <a:latin typeface="Inter" panose="02000503000000020004" pitchFamily="2" charset="0"/>
                          <a:ea typeface="Inter" panose="02000503000000020004" pitchFamily="2" charset="0"/>
                          <a:sym typeface="Inter"/>
                        </a:rPr>
                        <a:t> overcast/overskyet</a:t>
                      </a:r>
                      <a:endParaRPr sz="1400" dirty="0">
                        <a:solidFill>
                          <a:schemeClr val="tx1"/>
                        </a:solidFill>
                        <a:latin typeface="Inter" panose="02000503000000020004" pitchFamily="2" charset="0"/>
                        <a:ea typeface="Inter" panose="02000503000000020004" pitchFamily="2" charset="0"/>
                      </a:endParaRPr>
                    </a:p>
                    <a:p>
                      <a:pPr marL="285750" marR="0" lvl="0" indent="-285750" algn="l" rtl="0">
                        <a:lnSpc>
                          <a:spcPct val="125000"/>
                        </a:lnSpc>
                        <a:spcBef>
                          <a:spcPts val="0"/>
                        </a:spcBef>
                        <a:spcAft>
                          <a:spcPts val="0"/>
                        </a:spcAft>
                        <a:buFont typeface="Arial" panose="020B0604020202020204" pitchFamily="34" charset="0"/>
                        <a:buChar char="•"/>
                      </a:pPr>
                      <a:r>
                        <a:rPr lang="da-DK" sz="1400" dirty="0">
                          <a:solidFill>
                            <a:schemeClr val="tx1"/>
                          </a:solidFill>
                          <a:latin typeface="Inter" panose="02000503000000020004" pitchFamily="2" charset="0"/>
                          <a:ea typeface="Inter" panose="02000503000000020004" pitchFamily="2" charset="0"/>
                          <a:sym typeface="Inter"/>
                        </a:rPr>
                        <a:t>Night-light/aftenlys</a:t>
                      </a:r>
                      <a:endParaRPr sz="1400" dirty="0">
                        <a:solidFill>
                          <a:schemeClr val="tx1"/>
                        </a:solidFill>
                        <a:latin typeface="Inter" panose="02000503000000020004" pitchFamily="2" charset="0"/>
                        <a:ea typeface="Inter" panose="02000503000000020004" pitchFamily="2" charset="0"/>
                      </a:endParaRPr>
                    </a:p>
                  </a:txBody>
                  <a:tcPr marL="91450" marR="91450" marT="45725" marB="45725">
                    <a:solidFill>
                      <a:schemeClr val="bg1"/>
                    </a:solidFill>
                  </a:tcPr>
                </a:tc>
                <a:extLst>
                  <a:ext uri="{0D108BD9-81ED-4DB2-BD59-A6C34878D82A}">
                    <a16:rowId xmlns:a16="http://schemas.microsoft.com/office/drawing/2014/main" val="10002"/>
                  </a:ext>
                </a:extLst>
              </a:tr>
            </a:tbl>
          </a:graphicData>
        </a:graphic>
      </p:graphicFrame>
      <p:sp>
        <p:nvSpPr>
          <p:cNvPr id="6" name="Rektangel: foldet hjørne 5">
            <a:extLst>
              <a:ext uri="{FF2B5EF4-FFF2-40B4-BE49-F238E27FC236}">
                <a16:creationId xmlns:a16="http://schemas.microsoft.com/office/drawing/2014/main" id="{425125A0-4DD8-3302-B6A6-9016FE28B09E}"/>
              </a:ext>
            </a:extLst>
          </p:cNvPr>
          <p:cNvSpPr/>
          <p:nvPr/>
        </p:nvSpPr>
        <p:spPr>
          <a:xfrm>
            <a:off x="4398021" y="4664840"/>
            <a:ext cx="3023857" cy="1913036"/>
          </a:xfrm>
          <a:prstGeom prst="foldedCorner">
            <a:avLst>
              <a:gd name="adj" fmla="val 30036"/>
            </a:avLst>
          </a:prstGeom>
          <a:solidFill>
            <a:schemeClr val="bg1"/>
          </a:solidFill>
          <a:ln>
            <a:solidFill>
              <a:srgbClr val="9C98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n>
                <a:solidFill>
                  <a:srgbClr val="CFAFE7"/>
                </a:solidFill>
              </a:ln>
              <a:solidFill>
                <a:srgbClr val="D3CCF5"/>
              </a:solidFill>
            </a:endParaRPr>
          </a:p>
        </p:txBody>
      </p:sp>
      <p:sp>
        <p:nvSpPr>
          <p:cNvPr id="9" name="Rektangel 8">
            <a:extLst>
              <a:ext uri="{FF2B5EF4-FFF2-40B4-BE49-F238E27FC236}">
                <a16:creationId xmlns:a16="http://schemas.microsoft.com/office/drawing/2014/main" id="{144AF2C9-225A-A33B-EAF8-75E80CC432FA}"/>
              </a:ext>
            </a:extLst>
          </p:cNvPr>
          <p:cNvSpPr/>
          <p:nvPr/>
        </p:nvSpPr>
        <p:spPr>
          <a:xfrm>
            <a:off x="-1" y="105566"/>
            <a:ext cx="7235830" cy="4616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056D9C06-ED3C-6968-73A4-769DBE292FDD}"/>
              </a:ext>
            </a:extLst>
          </p:cNvPr>
          <p:cNvSpPr txBox="1"/>
          <p:nvPr/>
        </p:nvSpPr>
        <p:spPr>
          <a:xfrm>
            <a:off x="4584069" y="4959638"/>
            <a:ext cx="2651760" cy="1169551"/>
          </a:xfrm>
          <a:prstGeom prst="rect">
            <a:avLst/>
          </a:prstGeom>
          <a:noFill/>
        </p:spPr>
        <p:txBody>
          <a:bodyPr wrap="square">
            <a:spAutoFit/>
          </a:bodyPr>
          <a:lstStyle/>
          <a:p>
            <a:pPr marL="0" marR="0" lvl="0" indent="0" algn="l" rtl="0">
              <a:spcBef>
                <a:spcPts val="0"/>
              </a:spcBef>
              <a:spcAft>
                <a:spcPts val="0"/>
              </a:spcAft>
              <a:buNone/>
            </a:pPr>
            <a:r>
              <a:rPr lang="da-DK" i="1" dirty="0">
                <a:latin typeface="Inter" panose="02000503000000020004" pitchFamily="2" charset="0"/>
                <a:ea typeface="Inter" panose="02000503000000020004" pitchFamily="2" charset="0"/>
                <a:sym typeface="Inter"/>
              </a:rPr>
              <a:t>”Du kan også bestemme hvor lyset kommer fra og forstærke det eller give det en bestemt styrke eller farve”.</a:t>
            </a:r>
            <a:endParaRPr lang="da-DK" i="1" dirty="0">
              <a:latin typeface="Inter" panose="02000503000000020004" pitchFamily="2" charset="0"/>
              <a:ea typeface="Inter" panose="02000503000000020004" pitchFamily="2" charset="0"/>
              <a:cs typeface="Inter"/>
              <a:sym typeface="Inter"/>
            </a:endParaRPr>
          </a:p>
        </p:txBody>
      </p:sp>
      <p:sp>
        <p:nvSpPr>
          <p:cNvPr id="7" name="Google Shape;368;p28">
            <a:extLst>
              <a:ext uri="{FF2B5EF4-FFF2-40B4-BE49-F238E27FC236}">
                <a16:creationId xmlns:a16="http://schemas.microsoft.com/office/drawing/2014/main" id="{A953811D-A21A-86EA-4BB4-E1A39CE80AD5}"/>
              </a:ext>
            </a:extLst>
          </p:cNvPr>
          <p:cNvSpPr txBox="1"/>
          <p:nvPr/>
        </p:nvSpPr>
        <p:spPr>
          <a:xfrm>
            <a:off x="217170" y="105565"/>
            <a:ext cx="6960870" cy="46162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da-DK" sz="2400" dirty="0">
                <a:solidFill>
                  <a:srgbClr val="7030A0"/>
                </a:solidFill>
                <a:latin typeface="Calistoga"/>
                <a:sym typeface="Calistoga"/>
              </a:rPr>
              <a:t>Prøv flere stikord og se, hvad det gør ved billedet</a:t>
            </a:r>
          </a:p>
        </p:txBody>
      </p:sp>
      <p:sp>
        <p:nvSpPr>
          <p:cNvPr id="8" name="Rektangel: foldet hjørne 7">
            <a:extLst>
              <a:ext uri="{FF2B5EF4-FFF2-40B4-BE49-F238E27FC236}">
                <a16:creationId xmlns:a16="http://schemas.microsoft.com/office/drawing/2014/main" id="{2B2D305B-0831-699F-8881-16134175AD8C}"/>
              </a:ext>
            </a:extLst>
          </p:cNvPr>
          <p:cNvSpPr/>
          <p:nvPr/>
        </p:nvSpPr>
        <p:spPr>
          <a:xfrm>
            <a:off x="8126728" y="4664840"/>
            <a:ext cx="3634741" cy="1913036"/>
          </a:xfrm>
          <a:prstGeom prst="foldedCorner">
            <a:avLst>
              <a:gd name="adj" fmla="val 30036"/>
            </a:avLst>
          </a:prstGeom>
          <a:solidFill>
            <a:schemeClr val="bg1"/>
          </a:solidFill>
          <a:ln>
            <a:solidFill>
              <a:srgbClr val="9C98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ln>
                <a:solidFill>
                  <a:srgbClr val="CFAFE7"/>
                </a:solidFill>
              </a:ln>
              <a:solidFill>
                <a:srgbClr val="D3CCF5"/>
              </a:solidFill>
            </a:endParaRPr>
          </a:p>
        </p:txBody>
      </p:sp>
      <p:sp>
        <p:nvSpPr>
          <p:cNvPr id="5" name="Tekstfelt 4">
            <a:extLst>
              <a:ext uri="{FF2B5EF4-FFF2-40B4-BE49-F238E27FC236}">
                <a16:creationId xmlns:a16="http://schemas.microsoft.com/office/drawing/2014/main" id="{4CE73EB2-0544-321B-5520-B78715C8F6B3}"/>
              </a:ext>
            </a:extLst>
          </p:cNvPr>
          <p:cNvSpPr txBox="1"/>
          <p:nvPr/>
        </p:nvSpPr>
        <p:spPr>
          <a:xfrm>
            <a:off x="8389617" y="4847652"/>
            <a:ext cx="3108961" cy="1056251"/>
          </a:xfrm>
          <a:prstGeom prst="rect">
            <a:avLst/>
          </a:prstGeom>
          <a:noFill/>
        </p:spPr>
        <p:txBody>
          <a:bodyPr wrap="square">
            <a:spAutoFit/>
          </a:bodyPr>
          <a:lstStyle/>
          <a:p>
            <a:pPr marL="0" marR="0" lvl="0" indent="0" defTabSz="914400" rtl="0" eaLnBrk="1" fontAlgn="auto" latinLnBrk="0" hangingPunct="1">
              <a:lnSpc>
                <a:spcPct val="114000"/>
              </a:lnSpc>
              <a:spcBef>
                <a:spcPts val="0"/>
              </a:spcBef>
              <a:spcAft>
                <a:spcPts val="0"/>
              </a:spcAft>
              <a:buClr>
                <a:srgbClr val="000000"/>
              </a:buClr>
              <a:buSzTx/>
              <a:buFont typeface="Arial"/>
              <a:buNone/>
              <a:tabLst/>
              <a:defRPr/>
            </a:pPr>
            <a:r>
              <a:rPr kumimoji="0" lang="da-DK" b="0" i="1" u="none" strike="noStrike" kern="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sym typeface="Inter"/>
              </a:rPr>
              <a:t>”Du kan både bruge naturligt og kunstigt lys. Lyskilden vil både være afgørende for lysintensiteten og hele stemningen i billedet. </a:t>
            </a:r>
            <a:endParaRPr kumimoji="0" lang="da-DK" b="0" i="1" u="none" strike="noStrike" kern="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sym typeface="Arial"/>
            </a:endParaRPr>
          </a:p>
        </p:txBody>
      </p:sp>
    </p:spTree>
    <p:extLst>
      <p:ext uri="{BB962C8B-B14F-4D97-AF65-F5344CB8AC3E}">
        <p14:creationId xmlns:p14="http://schemas.microsoft.com/office/powerpoint/2010/main" val="3968159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133"/>
        <p:cNvGrpSpPr/>
        <p:nvPr/>
      </p:nvGrpSpPr>
      <p:grpSpPr>
        <a:xfrm>
          <a:off x="0" y="0"/>
          <a:ext cx="0" cy="0"/>
          <a:chOff x="0" y="0"/>
          <a:chExt cx="0" cy="0"/>
        </a:xfrm>
      </p:grpSpPr>
      <p:sp>
        <p:nvSpPr>
          <p:cNvPr id="136" name="Google Shape;136;p6"/>
          <p:cNvSpPr txBox="1"/>
          <p:nvPr/>
        </p:nvSpPr>
        <p:spPr>
          <a:xfrm>
            <a:off x="1280370" y="722065"/>
            <a:ext cx="9361234"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6000" b="0" i="0" u="none" strike="noStrike" kern="0" cap="none" spc="0" normalizeH="0" baseline="0" noProof="0" dirty="0">
                <a:ln>
                  <a:noFill/>
                </a:ln>
                <a:solidFill>
                  <a:srgbClr val="FFFFFF"/>
                </a:solidFill>
                <a:effectLst/>
                <a:uLnTx/>
                <a:uFillTx/>
                <a:latin typeface="Calistoga"/>
                <a:cs typeface="Arial"/>
                <a:sym typeface="Calistoga"/>
              </a:rPr>
              <a:t>Spørgsmål til farver og handlinger i </a:t>
            </a:r>
            <a:r>
              <a:rPr lang="da-DK" sz="6000" dirty="0">
                <a:solidFill>
                  <a:srgbClr val="FFFFFF"/>
                </a:solidFill>
                <a:latin typeface="Calistoga"/>
                <a:sym typeface="Calistoga"/>
              </a:rPr>
              <a:t>KI</a:t>
            </a:r>
            <a:endParaRPr kumimoji="0" lang="da-DK" sz="6000" b="0" i="0" u="none" strike="noStrike" kern="0" cap="none" spc="0" normalizeH="0" baseline="0" noProof="0" dirty="0">
              <a:ln>
                <a:noFill/>
              </a:ln>
              <a:solidFill>
                <a:srgbClr val="FFFFFF"/>
              </a:solidFill>
              <a:effectLst/>
              <a:uLnTx/>
              <a:uFillTx/>
              <a:latin typeface="Calistoga"/>
              <a:cs typeface="Arial"/>
              <a:sym typeface="Calistoga"/>
            </a:endParaRPr>
          </a:p>
        </p:txBody>
      </p:sp>
      <p:sp>
        <p:nvSpPr>
          <p:cNvPr id="11" name="Tekstfelt 10">
            <a:extLst>
              <a:ext uri="{FF2B5EF4-FFF2-40B4-BE49-F238E27FC236}">
                <a16:creationId xmlns:a16="http://schemas.microsoft.com/office/drawing/2014/main" id="{B24BBC5A-48CF-BE39-A008-1E9E2C5637F9}"/>
              </a:ext>
            </a:extLst>
          </p:cNvPr>
          <p:cNvSpPr txBox="1"/>
          <p:nvPr/>
        </p:nvSpPr>
        <p:spPr>
          <a:xfrm>
            <a:off x="964417" y="4806819"/>
            <a:ext cx="9993140" cy="1173013"/>
          </a:xfrm>
          <a:prstGeom prst="rect">
            <a:avLst/>
          </a:prstGeom>
          <a:noFill/>
        </p:spPr>
        <p:txBody>
          <a:bodyPr wrap="square">
            <a:spAutoFit/>
          </a:bodyPr>
          <a:lstStyle/>
          <a:p>
            <a:pPr marL="457200" marR="0" lvl="0" indent="-457200" algn="l" defTabSz="914400" rtl="0" eaLnBrk="1" fontAlgn="auto" latinLnBrk="0" hangingPunct="1">
              <a:lnSpc>
                <a:spcPct val="114000"/>
              </a:lnSpc>
              <a:spcBef>
                <a:spcPts val="0"/>
              </a:spcBef>
              <a:spcAft>
                <a:spcPts val="0"/>
              </a:spcAft>
              <a:buClr>
                <a:schemeClr val="bg1"/>
              </a:buClr>
              <a:buSzTx/>
              <a:buFont typeface="Courier New" panose="02070309020205020404" pitchFamily="49" charset="0"/>
              <a:buChar char="o"/>
              <a:tabLst/>
              <a:defRPr/>
            </a:pPr>
            <a:r>
              <a:rPr kumimoji="0" lang="da-DK" sz="3200" b="0" u="none" strike="noStrike" kern="0" cap="none" spc="0" normalizeH="0" baseline="0" noProof="0" dirty="0">
                <a:ln>
                  <a:noFill/>
                </a:ln>
                <a:solidFill>
                  <a:schemeClr val="bg1"/>
                </a:solidFill>
                <a:effectLst/>
                <a:uLnTx/>
                <a:uFillTx/>
                <a:latin typeface="Inter" panose="02000503000000020004" pitchFamily="2" charset="0"/>
                <a:ea typeface="Inter" panose="02000503000000020004" pitchFamily="2" charset="0"/>
                <a:sym typeface="Inter"/>
              </a:rPr>
              <a:t>Hvornår ligner det en naturlig hverdagshandling, og hvornår virker det opsat og/eller redigeret?</a:t>
            </a:r>
            <a:endParaRPr lang="da-DK" sz="3200" dirty="0">
              <a:solidFill>
                <a:schemeClr val="bg1"/>
              </a:solidFill>
              <a:latin typeface="Inter" panose="02000503000000020004" pitchFamily="2" charset="0"/>
              <a:ea typeface="Inter" panose="02000503000000020004" pitchFamily="2" charset="0"/>
            </a:endParaRPr>
          </a:p>
        </p:txBody>
      </p:sp>
      <p:sp>
        <p:nvSpPr>
          <p:cNvPr id="2" name="Tekstfelt 1">
            <a:extLst>
              <a:ext uri="{FF2B5EF4-FFF2-40B4-BE49-F238E27FC236}">
                <a16:creationId xmlns:a16="http://schemas.microsoft.com/office/drawing/2014/main" id="{18C791D0-1085-CBF2-3F3B-DF739D8A2E68}"/>
              </a:ext>
            </a:extLst>
          </p:cNvPr>
          <p:cNvSpPr txBox="1"/>
          <p:nvPr/>
        </p:nvSpPr>
        <p:spPr>
          <a:xfrm>
            <a:off x="964417" y="3305124"/>
            <a:ext cx="9993139" cy="1173013"/>
          </a:xfrm>
          <a:prstGeom prst="rect">
            <a:avLst/>
          </a:prstGeom>
          <a:noFill/>
        </p:spPr>
        <p:txBody>
          <a:bodyPr wrap="square">
            <a:spAutoFit/>
          </a:bodyPr>
          <a:lstStyle/>
          <a:p>
            <a:pPr marL="457200" marR="0" lvl="0" indent="-457200" algn="l" defTabSz="914400" rtl="0" eaLnBrk="1" fontAlgn="auto" latinLnBrk="0" hangingPunct="1">
              <a:lnSpc>
                <a:spcPct val="114000"/>
              </a:lnSpc>
              <a:spcBef>
                <a:spcPts val="0"/>
              </a:spcBef>
              <a:spcAft>
                <a:spcPts val="0"/>
              </a:spcAft>
              <a:buClr>
                <a:schemeClr val="bg1"/>
              </a:buClr>
              <a:buSzTx/>
              <a:buFont typeface="Courier New" panose="02070309020205020404" pitchFamily="49" charset="0"/>
              <a:buChar char="o"/>
              <a:tabLst/>
              <a:defRPr/>
            </a:pPr>
            <a:r>
              <a:rPr kumimoji="0" lang="da-DK" sz="3200" b="0" u="none" strike="noStrike" kern="0" cap="none" spc="0" normalizeH="0" baseline="0" noProof="0" dirty="0">
                <a:ln>
                  <a:noFill/>
                </a:ln>
                <a:solidFill>
                  <a:schemeClr val="bg1"/>
                </a:solidFill>
                <a:effectLst/>
                <a:uLnTx/>
                <a:uFillTx/>
                <a:latin typeface="Inter" panose="02000503000000020004" pitchFamily="2" charset="0"/>
                <a:ea typeface="Inter" panose="02000503000000020004" pitchFamily="2" charset="0"/>
                <a:sym typeface="Inter"/>
              </a:rPr>
              <a:t>Kan man lave naturligt udseende danske teenagere med Padlet?</a:t>
            </a:r>
            <a:endParaRPr lang="da-DK" sz="3200" dirty="0">
              <a:solidFill>
                <a:schemeClr val="bg1"/>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1438849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Shape 374"/>
        <p:cNvGrpSpPr/>
        <p:nvPr/>
      </p:nvGrpSpPr>
      <p:grpSpPr>
        <a:xfrm>
          <a:off x="0" y="0"/>
          <a:ext cx="0" cy="0"/>
          <a:chOff x="0" y="0"/>
          <a:chExt cx="0" cy="0"/>
        </a:xfrm>
      </p:grpSpPr>
      <p:pic>
        <p:nvPicPr>
          <p:cNvPr id="377" name="Google Shape;377;p29"/>
          <p:cNvPicPr preferRelativeResize="0"/>
          <p:nvPr/>
        </p:nvPicPr>
        <p:blipFill rotWithShape="1">
          <a:blip r:embed="rId3">
            <a:alphaModFix/>
          </a:blip>
          <a:srcRect/>
          <a:stretch/>
        </p:blipFill>
        <p:spPr>
          <a:xfrm>
            <a:off x="782433" y="1779267"/>
            <a:ext cx="3802093" cy="3802093"/>
          </a:xfrm>
          <a:prstGeom prst="rect">
            <a:avLst/>
          </a:prstGeom>
          <a:noFill/>
          <a:ln>
            <a:noFill/>
          </a:ln>
        </p:spPr>
      </p:pic>
      <p:sp>
        <p:nvSpPr>
          <p:cNvPr id="376" name="Google Shape;376;p29"/>
          <p:cNvSpPr/>
          <p:nvPr/>
        </p:nvSpPr>
        <p:spPr>
          <a:xfrm rot="20998498">
            <a:off x="9953063" y="249536"/>
            <a:ext cx="1829951" cy="1870634"/>
          </a:xfrm>
          <a:prstGeom prst="roundRect">
            <a:avLst>
              <a:gd name="adj" fmla="val 16667"/>
            </a:avLst>
          </a:prstGeom>
          <a:blipFill rotWithShape="1">
            <a:blip r:embed="rId4">
              <a:alphaModFix/>
            </a:blip>
            <a:stretch>
              <a:fillRect/>
            </a:stretch>
          </a:blip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79" name="Google Shape;379;p29"/>
          <p:cNvPicPr preferRelativeResize="0"/>
          <p:nvPr/>
        </p:nvPicPr>
        <p:blipFill rotWithShape="1">
          <a:blip r:embed="rId5">
            <a:alphaModFix/>
          </a:blip>
          <a:srcRect/>
          <a:stretch/>
        </p:blipFill>
        <p:spPr>
          <a:xfrm>
            <a:off x="920936" y="5223127"/>
            <a:ext cx="4377573" cy="1007230"/>
          </a:xfrm>
          <a:prstGeom prst="rect">
            <a:avLst/>
          </a:prstGeom>
          <a:noFill/>
          <a:ln>
            <a:noFill/>
          </a:ln>
        </p:spPr>
      </p:pic>
      <p:sp>
        <p:nvSpPr>
          <p:cNvPr id="5" name="Tekstfelt 4">
            <a:extLst>
              <a:ext uri="{FF2B5EF4-FFF2-40B4-BE49-F238E27FC236}">
                <a16:creationId xmlns:a16="http://schemas.microsoft.com/office/drawing/2014/main" id="{CEE870CA-1504-4DD3-84FA-15926E1E6335}"/>
              </a:ext>
            </a:extLst>
          </p:cNvPr>
          <p:cNvSpPr txBox="1"/>
          <p:nvPr/>
        </p:nvSpPr>
        <p:spPr>
          <a:xfrm>
            <a:off x="613775" y="171283"/>
            <a:ext cx="9369468" cy="16312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4400" b="1" i="0" u="none" strike="noStrike" kern="0" cap="none" spc="0" normalizeH="0" baseline="0" noProof="0" dirty="0">
                <a:ln>
                  <a:noFill/>
                </a:ln>
                <a:solidFill>
                  <a:srgbClr val="FFFFFF"/>
                </a:solidFill>
                <a:effectLst/>
                <a:uLnTx/>
                <a:uFillTx/>
                <a:latin typeface="Calistoga"/>
                <a:ea typeface="Calistoga"/>
                <a:cs typeface="Calistoga"/>
                <a:sym typeface="Calistoga"/>
              </a:rPr>
              <a:t>Perspektivering: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a-DK" sz="2800" b="1" dirty="0">
                <a:solidFill>
                  <a:srgbClr val="FFFFFF"/>
                </a:solidFill>
                <a:latin typeface="Calistoga"/>
                <a:ea typeface="Calistoga"/>
                <a:cs typeface="Calistoga"/>
                <a:sym typeface="Calistoga"/>
              </a:rPr>
              <a:t>H</a:t>
            </a:r>
            <a:r>
              <a:rPr kumimoji="0" lang="da-DK" sz="2800" b="1" i="0" u="none" strike="noStrike" kern="0" cap="none" spc="0" normalizeH="0" baseline="0" noProof="0" dirty="0" err="1">
                <a:ln>
                  <a:noFill/>
                </a:ln>
                <a:solidFill>
                  <a:srgbClr val="FFFFFF"/>
                </a:solidFill>
                <a:effectLst/>
                <a:uLnTx/>
                <a:uFillTx/>
                <a:latin typeface="Calistoga"/>
                <a:ea typeface="Calistoga"/>
                <a:cs typeface="Calistoga"/>
                <a:sym typeface="Calistoga"/>
              </a:rPr>
              <a:t>vordan</a:t>
            </a:r>
            <a:r>
              <a:rPr kumimoji="0" lang="da-DK" sz="2800" b="1" i="0" u="none" strike="noStrike" kern="0" cap="none" spc="0" normalizeH="0" baseline="0" noProof="0" dirty="0">
                <a:ln>
                  <a:noFill/>
                </a:ln>
                <a:solidFill>
                  <a:srgbClr val="FFFFFF"/>
                </a:solidFill>
                <a:effectLst/>
                <a:uLnTx/>
                <a:uFillTx/>
                <a:latin typeface="Calistoga"/>
                <a:ea typeface="Calistoga"/>
                <a:cs typeface="Calistoga"/>
                <a:sym typeface="Calistoga"/>
              </a:rPr>
              <a:t> ”fiktionen om” allerede skaber verdener og fortællinger</a:t>
            </a:r>
            <a:endParaRPr kumimoji="0" lang="da-DK"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Tekstfelt 6">
            <a:extLst>
              <a:ext uri="{FF2B5EF4-FFF2-40B4-BE49-F238E27FC236}">
                <a16:creationId xmlns:a16="http://schemas.microsoft.com/office/drawing/2014/main" id="{E147D9FE-EEC0-B035-82B4-A774D205D823}"/>
              </a:ext>
            </a:extLst>
          </p:cNvPr>
          <p:cNvSpPr txBox="1"/>
          <p:nvPr/>
        </p:nvSpPr>
        <p:spPr>
          <a:xfrm>
            <a:off x="5015880" y="2180099"/>
            <a:ext cx="6093912" cy="1118640"/>
          </a:xfrm>
          <a:prstGeom prst="rect">
            <a:avLst/>
          </a:prstGeom>
          <a:noFill/>
        </p:spPr>
        <p:txBody>
          <a:bodyPr wrap="square">
            <a:spAutoFit/>
          </a:bodyPr>
          <a:lstStyle/>
          <a:p>
            <a:pPr marL="342900" marR="0" lvl="0" indent="-342900" defTabSz="914400" rtl="0" eaLnBrk="1" fontAlgn="auto" latinLnBrk="0" hangingPunct="1">
              <a:lnSpc>
                <a:spcPct val="114000"/>
              </a:lnSpc>
              <a:spcBef>
                <a:spcPts val="600"/>
              </a:spcBef>
              <a:spcAft>
                <a:spcPts val="0"/>
              </a:spcAft>
              <a:buClr>
                <a:schemeClr val="bg1"/>
              </a:buClr>
              <a:buSzTx/>
              <a:buFont typeface="Courier New" panose="02070309020205020404" pitchFamily="49" charset="0"/>
              <a:buChar char="o"/>
              <a:tabLst/>
              <a:defRPr/>
            </a:pPr>
            <a:r>
              <a:rPr kumimoji="0" lang="fi-FI" sz="2000" i="0" u="none" strike="noStrike" kern="0" cap="none" spc="0" normalizeH="0" baseline="0" noProof="0" dirty="0">
                <a:ln>
                  <a:noFill/>
                </a:ln>
                <a:solidFill>
                  <a:srgbClr val="FFFFFF"/>
                </a:solidFill>
                <a:effectLst/>
                <a:uLnTx/>
                <a:uFillTx/>
                <a:latin typeface="Inter" panose="02000503000000020004" pitchFamily="2" charset="0"/>
                <a:ea typeface="Inter" panose="02000503000000020004" pitchFamily="2" charset="0"/>
                <a:cs typeface="Inter"/>
                <a:sym typeface="Inter"/>
              </a:rPr>
              <a:t>Aimillasofia </a:t>
            </a:r>
            <a:r>
              <a:rPr lang="fi-FI" sz="2000" dirty="0">
                <a:solidFill>
                  <a:srgbClr val="FFFFFF"/>
                </a:solidFill>
                <a:latin typeface="Inter" panose="02000503000000020004" pitchFamily="2" charset="0"/>
                <a:ea typeface="Inter" panose="02000503000000020004" pitchFamily="2" charset="0"/>
                <a:cs typeface="Inter"/>
                <a:sym typeface="Inter"/>
              </a:rPr>
              <a:t>lever et poleret Instagramliv. Hun er dog ikke et virkeligt menneske, men skabt med KI. Link til profil </a:t>
            </a:r>
            <a:r>
              <a:rPr lang="fi-FI" sz="2000" dirty="0">
                <a:solidFill>
                  <a:srgbClr val="FFC819"/>
                </a:solidFill>
                <a:latin typeface="Inter" panose="02000503000000020004" pitchFamily="2" charset="0"/>
                <a:ea typeface="Inter" panose="02000503000000020004" pitchFamily="2" charset="0"/>
                <a:cs typeface="Inter"/>
                <a:sym typeface="Inter"/>
                <a:hlinkClick r:id="rId6">
                  <a:extLst>
                    <a:ext uri="{A12FA001-AC4F-418D-AE19-62706E023703}">
                      <ahyp:hlinkClr xmlns:ahyp="http://schemas.microsoft.com/office/drawing/2018/hyperlinkcolor" val="tx"/>
                    </a:ext>
                  </a:extLst>
                </a:hlinkClick>
              </a:rPr>
              <a:t>her</a:t>
            </a:r>
            <a:r>
              <a:rPr lang="fi-FI" dirty="0">
                <a:solidFill>
                  <a:srgbClr val="FFC819"/>
                </a:solidFill>
                <a:latin typeface="Inter" panose="02000503000000020004" pitchFamily="2" charset="0"/>
                <a:ea typeface="Inter" panose="02000503000000020004" pitchFamily="2" charset="0"/>
              </a:rPr>
              <a:t>. </a:t>
            </a:r>
            <a:endParaRPr kumimoji="0" lang="fi-FI" sz="2000" i="0" u="none" strike="noStrike" kern="0" cap="none" spc="0" normalizeH="0" baseline="0" noProof="0" dirty="0">
              <a:ln>
                <a:noFill/>
              </a:ln>
              <a:solidFill>
                <a:srgbClr val="FFC819"/>
              </a:solidFill>
              <a:effectLst/>
              <a:uLnTx/>
              <a:uFillTx/>
              <a:latin typeface="Inter" panose="02000503000000020004" pitchFamily="2" charset="0"/>
              <a:ea typeface="Inter" panose="02000503000000020004" pitchFamily="2" charset="0"/>
              <a:cs typeface="Inter"/>
              <a:sym typeface="Inter"/>
            </a:endParaRPr>
          </a:p>
        </p:txBody>
      </p:sp>
      <p:sp>
        <p:nvSpPr>
          <p:cNvPr id="8" name="Tekstfelt 7">
            <a:extLst>
              <a:ext uri="{FF2B5EF4-FFF2-40B4-BE49-F238E27FC236}">
                <a16:creationId xmlns:a16="http://schemas.microsoft.com/office/drawing/2014/main" id="{94840F38-693F-48C9-DC86-E3BBA896A071}"/>
              </a:ext>
            </a:extLst>
          </p:cNvPr>
          <p:cNvSpPr txBox="1"/>
          <p:nvPr/>
        </p:nvSpPr>
        <p:spPr>
          <a:xfrm>
            <a:off x="5017232" y="3444121"/>
            <a:ext cx="6730537" cy="2171235"/>
          </a:xfrm>
          <a:prstGeom prst="rect">
            <a:avLst/>
          </a:prstGeom>
          <a:noFill/>
        </p:spPr>
        <p:txBody>
          <a:bodyPr wrap="square" rtlCol="0">
            <a:spAutoFit/>
          </a:bodyPr>
          <a:lstStyle/>
          <a:p>
            <a:pPr marL="285750" indent="-285750">
              <a:lnSpc>
                <a:spcPct val="114000"/>
              </a:lnSpc>
              <a:buClr>
                <a:schemeClr val="bg1"/>
              </a:buClr>
              <a:buFont typeface="Courier New" panose="02070309020205020404" pitchFamily="49" charset="0"/>
              <a:buChar char="o"/>
            </a:pPr>
            <a:r>
              <a:rPr lang="da-DK" sz="2000" dirty="0">
                <a:solidFill>
                  <a:schemeClr val="bg1"/>
                </a:solidFill>
                <a:latin typeface="Inter" panose="02000503000000020004" pitchFamily="2" charset="0"/>
                <a:ea typeface="Inter" panose="02000503000000020004" pitchFamily="2" charset="0"/>
              </a:rPr>
              <a:t>I filmen </a:t>
            </a:r>
            <a:r>
              <a:rPr lang="da-DK" sz="2000" dirty="0" err="1">
                <a:solidFill>
                  <a:schemeClr val="bg1"/>
                </a:solidFill>
                <a:latin typeface="Inter" panose="02000503000000020004" pitchFamily="2" charset="0"/>
                <a:ea typeface="Inter" panose="02000503000000020004" pitchFamily="2" charset="0"/>
              </a:rPr>
              <a:t>Catfish</a:t>
            </a:r>
            <a:r>
              <a:rPr lang="da-DK" sz="2000" dirty="0">
                <a:solidFill>
                  <a:schemeClr val="bg1"/>
                </a:solidFill>
                <a:latin typeface="Inter" panose="02000503000000020004" pitchFamily="2" charset="0"/>
                <a:ea typeface="Inter" panose="02000503000000020004" pitchFamily="2" charset="0"/>
              </a:rPr>
              <a:t> udgiver en person sig for at være en attraktiv kvinde med et aktivt ungdomsliv. Men hvem er personen egentlig bag? Og hvad er motivationen for at skabe et opdigtet liv i billeder? </a:t>
            </a:r>
          </a:p>
          <a:p>
            <a:pPr marL="285750" indent="-285750">
              <a:lnSpc>
                <a:spcPct val="114000"/>
              </a:lnSpc>
              <a:buClr>
                <a:schemeClr val="bg1"/>
              </a:buClr>
              <a:buFont typeface="Courier New" panose="02070309020205020404" pitchFamily="49" charset="0"/>
              <a:buChar char="o"/>
            </a:pPr>
            <a:r>
              <a:rPr lang="da-DK" sz="2000" dirty="0">
                <a:solidFill>
                  <a:schemeClr val="bg1"/>
                </a:solidFill>
                <a:latin typeface="Inter" panose="02000503000000020004" pitchFamily="2" charset="0"/>
                <a:ea typeface="Inter" panose="02000503000000020004" pitchFamily="2" charset="0"/>
              </a:rPr>
              <a:t>Filmen </a:t>
            </a:r>
            <a:r>
              <a:rPr lang="da-DK" sz="2000" dirty="0" err="1">
                <a:solidFill>
                  <a:schemeClr val="bg1"/>
                </a:solidFill>
                <a:latin typeface="Inter" panose="02000503000000020004" pitchFamily="2" charset="0"/>
                <a:ea typeface="Inter" panose="02000503000000020004" pitchFamily="2" charset="0"/>
              </a:rPr>
              <a:t>Catfish</a:t>
            </a:r>
            <a:r>
              <a:rPr lang="da-DK" sz="2000" dirty="0">
                <a:solidFill>
                  <a:schemeClr val="bg1"/>
                </a:solidFill>
                <a:latin typeface="Inter" panose="02000503000000020004" pitchFamily="2" charset="0"/>
                <a:ea typeface="Inter" panose="02000503000000020004" pitchFamily="2" charset="0"/>
              </a:rPr>
              <a:t> (dokumentar 2010) ligger tilgængelig på Filmstriben </a:t>
            </a:r>
            <a:r>
              <a:rPr lang="da-DK" sz="2000" dirty="0">
                <a:solidFill>
                  <a:srgbClr val="FFC819"/>
                </a:solidFill>
                <a:latin typeface="Inter" panose="02000503000000020004" pitchFamily="2" charset="0"/>
                <a:ea typeface="Inter" panose="02000503000000020004" pitchFamily="2" charset="0"/>
                <a:hlinkClick r:id="rId7">
                  <a:extLst>
                    <a:ext uri="{A12FA001-AC4F-418D-AE19-62706E023703}">
                      <ahyp:hlinkClr xmlns:ahyp="http://schemas.microsoft.com/office/drawing/2018/hyperlinkcolor" val="tx"/>
                    </a:ext>
                  </a:extLst>
                </a:hlinkClick>
              </a:rPr>
              <a:t>her.</a:t>
            </a:r>
            <a:endParaRPr lang="da-DK" sz="2000" dirty="0">
              <a:solidFill>
                <a:srgbClr val="FFC819"/>
              </a:solidFill>
              <a:latin typeface="Inter" panose="02000503000000020004" pitchFamily="2" charset="0"/>
              <a:ea typeface="Inter" panose="02000503000000020004" pitchFamily="2" charset="0"/>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1136</TotalTime>
  <Words>4367</Words>
  <Application>Microsoft Office PowerPoint</Application>
  <PresentationFormat>Widescreen</PresentationFormat>
  <Paragraphs>404</Paragraphs>
  <Slides>36</Slides>
  <Notes>35</Notes>
  <HiddenSlides>0</HiddenSlides>
  <MMClips>0</MMClips>
  <ScaleCrop>false</ScaleCrop>
  <HeadingPairs>
    <vt:vector size="6" baseType="variant">
      <vt:variant>
        <vt:lpstr>Benyttede skrifttyper</vt:lpstr>
      </vt:variant>
      <vt:variant>
        <vt:i4>6</vt:i4>
      </vt:variant>
      <vt:variant>
        <vt:lpstr>Tema</vt:lpstr>
      </vt:variant>
      <vt:variant>
        <vt:i4>2</vt:i4>
      </vt:variant>
      <vt:variant>
        <vt:lpstr>Slidetitler</vt:lpstr>
      </vt:variant>
      <vt:variant>
        <vt:i4>36</vt:i4>
      </vt:variant>
    </vt:vector>
  </HeadingPairs>
  <TitlesOfParts>
    <vt:vector size="44" baseType="lpstr">
      <vt:lpstr>Inter</vt:lpstr>
      <vt:lpstr>Calibri Light</vt:lpstr>
      <vt:lpstr>Calistoga</vt:lpstr>
      <vt:lpstr>Courier New</vt:lpstr>
      <vt:lpstr>Arial</vt:lpstr>
      <vt:lpstr>Calibri</vt:lpstr>
      <vt:lpstr>Office-tema</vt:lpstr>
      <vt:lpstr>1_Office-tema</vt:lpstr>
      <vt:lpstr>PowerPoint-præsentation</vt:lpstr>
      <vt:lpstr>PowerPoint-præsentation</vt:lpstr>
      <vt:lpstr>Erfaringer med billedgenerende Kunstig intelligens (KI)</vt:lpstr>
      <vt:lpstr>Begrebsafklaring (light)</vt:lpstr>
      <vt:lpstr>Find vej til den kunstige intelligens på Skoletube/Padlet</vt:lpstr>
      <vt:lpstr>Aktiviteter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Kildehenvisning - Creative Commons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Martin Kongshave</dc:creator>
  <cp:lastModifiedBy>Martin Kongshave</cp:lastModifiedBy>
  <cp:revision>50</cp:revision>
  <dcterms:created xsi:type="dcterms:W3CDTF">2023-08-11T14:26:37Z</dcterms:created>
  <dcterms:modified xsi:type="dcterms:W3CDTF">2023-09-06T07:30:20Z</dcterms:modified>
</cp:coreProperties>
</file>